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4" r:id="rId5"/>
    <p:sldId id="265" r:id="rId6"/>
    <p:sldId id="267" r:id="rId7"/>
    <p:sldId id="272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47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9B6C1-08FC-48D1-A8F0-4E780A6DB1E9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0118B-99CA-4E07-9F7A-B6A15F14BBD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6" y="214290"/>
            <a:ext cx="3044547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Εθνική πολιτική μεταρρύθμισης της Τοπικής Αυτοδιοίκησης</a:t>
            </a:r>
            <a:endParaRPr lang="el-GR" sz="3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43608" y="3500438"/>
            <a:ext cx="6714482" cy="1752600"/>
          </a:xfrm>
        </p:spPr>
        <p:txBody>
          <a:bodyPr>
            <a:noAutofit/>
          </a:bodyPr>
          <a:lstStyle/>
          <a:p>
            <a:r>
              <a:rPr lang="el-GR" sz="2800" b="1" i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Σύνδεση με τον κάθετο τομέα προτεραιότητας του Ε.Π. «Μεταρρύθμιση Δημόσιου Τομέα»</a:t>
            </a:r>
            <a:endParaRPr lang="el-GR" sz="2800" b="1" i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357818" y="5357826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Παρουσίαση στη 2</a:t>
            </a:r>
            <a:r>
              <a:rPr lang="el-GR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η</a:t>
            </a:r>
            <a:r>
              <a:rPr lang="el-G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Συνεδρίαση της Επιτροπής Παρακολούθησης του Ε.Π.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l-G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Αθήνα, 11/10/2016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l-G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91301" y="1484784"/>
            <a:ext cx="4762872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l-GR" sz="3400" b="1" dirty="0">
                <a:solidFill>
                  <a:schemeClr val="tx2">
                    <a:lumMod val="75000"/>
                  </a:schemeClr>
                </a:solidFill>
              </a:rPr>
              <a:t>3. Ενίσχυση τοπικής </a:t>
            </a:r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</a:rPr>
              <a:t>αυτονομίας</a:t>
            </a:r>
          </a:p>
          <a:p>
            <a:pPr marL="0" indent="0" algn="ctr">
              <a:buNone/>
            </a:pPr>
            <a:endParaRPr lang="el-GR" sz="34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l-GR" b="1" dirty="0" smtClean="0"/>
              <a:t>Ουσιαστική ενοποίη</a:t>
            </a:r>
            <a:r>
              <a:rPr lang="el-GR" dirty="0" smtClean="0"/>
              <a:t>ση των Δήμων και των Περιφερειών που προέκυψαν με την αλλαγή των διοικητικών ορίων με το πρόγραμμα «Καλλικράτης»</a:t>
            </a:r>
            <a:r>
              <a:rPr lang="el-GR" dirty="0"/>
              <a:t> </a:t>
            </a:r>
            <a:r>
              <a:rPr lang="el-GR" dirty="0" smtClean="0"/>
              <a:t>με σειρά ρυθμίσεων που υπερβαίνουν τοπικές διαιρέσεις</a:t>
            </a:r>
          </a:p>
          <a:p>
            <a:pPr lvl="1"/>
            <a:r>
              <a:rPr lang="el-GR" b="1" dirty="0" smtClean="0"/>
              <a:t>Ενίσχυση </a:t>
            </a:r>
            <a:r>
              <a:rPr lang="el-GR" dirty="0" smtClean="0"/>
              <a:t>της ενδοπεριφερειακής </a:t>
            </a:r>
            <a:r>
              <a:rPr lang="el-GR" dirty="0"/>
              <a:t>και </a:t>
            </a:r>
            <a:r>
              <a:rPr lang="el-GR" dirty="0" err="1" smtClean="0"/>
              <a:t>ενδοδημοτικής</a:t>
            </a:r>
            <a:r>
              <a:rPr lang="el-GR" dirty="0" smtClean="0"/>
              <a:t> αποκέντρωσης, με αποτελεσματικούς τοπικούς θεσμούς</a:t>
            </a:r>
          </a:p>
          <a:p>
            <a:pPr lvl="1"/>
            <a:r>
              <a:rPr lang="el-GR" b="1" dirty="0" smtClean="0"/>
              <a:t>Θέσπιση </a:t>
            </a:r>
            <a:r>
              <a:rPr lang="el-GR" dirty="0" smtClean="0"/>
              <a:t>μορφών  κοινωνικής διαβούλευσης, </a:t>
            </a:r>
            <a:r>
              <a:rPr lang="el-GR" dirty="0"/>
              <a:t>συμμετοχής, λογοδοσίας και κοινωνικού </a:t>
            </a:r>
            <a:r>
              <a:rPr lang="el-GR" dirty="0" smtClean="0"/>
              <a:t>ελέγχου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4173" y="1389765"/>
            <a:ext cx="381642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Διασύνδεση με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Δράσεις στο Ε.Π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. ΜΔΤ. </a:t>
            </a:r>
          </a:p>
          <a:p>
            <a:pPr lvl="1"/>
            <a:endParaRPr lang="el-G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l-GR" sz="2000" b="1" dirty="0"/>
              <a:t>Δράση Α214- </a:t>
            </a:r>
            <a:r>
              <a:rPr lang="el-GR" sz="2000" dirty="0"/>
              <a:t>Αναδιοργάνωση και διοικητική μεταρρύθμιση της Τοπικής Αυτοδιοίκησης Α και Β Βαθμού- Απλούστευση και προτυποποίηση διαδικασιών λειτουργίας ΟΤΑ </a:t>
            </a:r>
          </a:p>
          <a:p>
            <a:pPr lvl="1"/>
            <a:endParaRPr lang="el-GR" sz="2000" b="1" dirty="0" smtClean="0"/>
          </a:p>
          <a:p>
            <a:pPr lvl="1"/>
            <a:r>
              <a:rPr lang="el-GR" sz="2000" b="1" dirty="0" smtClean="0"/>
              <a:t>Δράση Α215 –</a:t>
            </a:r>
            <a:r>
              <a:rPr lang="el-GR" sz="2000" dirty="0" smtClean="0"/>
              <a:t>Οργάνωση και λειτουργικός εκσυγχρονισμός των 7 Αποκεντρωμένων Διοικήσεων</a:t>
            </a:r>
            <a:r>
              <a:rPr lang="el-GR" dirty="0" smtClean="0"/>
              <a:t>. </a:t>
            </a:r>
            <a:endParaRPr lang="el-GR" b="1" dirty="0"/>
          </a:p>
        </p:txBody>
      </p:sp>
      <p:pic>
        <p:nvPicPr>
          <p:cNvPr id="6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60648"/>
            <a:ext cx="304454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4968552" cy="511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b="1" dirty="0">
                <a:solidFill>
                  <a:schemeClr val="tx2">
                    <a:lumMod val="75000"/>
                  </a:schemeClr>
                </a:solidFill>
              </a:rPr>
              <a:t>4. Αποτελεσματική και διαφανής οικονομική διοίκηση των Ο.Τ.Α.</a:t>
            </a:r>
          </a:p>
          <a:p>
            <a:pPr marL="0" indent="0">
              <a:buNone/>
            </a:pPr>
            <a:r>
              <a:rPr lang="el-GR" sz="1800" b="1" dirty="0" smtClean="0"/>
              <a:t>-</a:t>
            </a:r>
            <a:r>
              <a:rPr lang="el-GR" sz="2000" b="1" dirty="0" smtClean="0"/>
              <a:t>Βελτίωση</a:t>
            </a:r>
            <a:r>
              <a:rPr lang="el-GR" sz="2000" dirty="0" smtClean="0"/>
              <a:t> της εισπραξιμότητας των ιδίων εσόδων των Ο.Τ.Α</a:t>
            </a:r>
          </a:p>
          <a:p>
            <a:pPr marL="0" indent="0">
              <a:buNone/>
            </a:pPr>
            <a:r>
              <a:rPr lang="el-GR" sz="2000" b="1" dirty="0" smtClean="0"/>
              <a:t>-Καθιέρωση </a:t>
            </a:r>
            <a:r>
              <a:rPr lang="el-GR" sz="2000" dirty="0" smtClean="0"/>
              <a:t>μόνιμου μηχανισμού </a:t>
            </a:r>
            <a:r>
              <a:rPr lang="el-GR" sz="2000" dirty="0"/>
              <a:t>παρακολούθησης των δημοσιονομικών μεγεθών των </a:t>
            </a:r>
            <a:r>
              <a:rPr lang="el-GR" sz="2000" dirty="0" smtClean="0"/>
              <a:t>ΟΤΑ. </a:t>
            </a:r>
          </a:p>
          <a:p>
            <a:pPr marL="0" indent="0">
              <a:buNone/>
            </a:pPr>
            <a:r>
              <a:rPr lang="el-GR" sz="2000" dirty="0" smtClean="0"/>
              <a:t>-</a:t>
            </a:r>
            <a:r>
              <a:rPr lang="el-GR" sz="2000" b="1" dirty="0" smtClean="0"/>
              <a:t>Βελτίωση τ</a:t>
            </a:r>
            <a:r>
              <a:rPr lang="el-GR" sz="2000" dirty="0" smtClean="0"/>
              <a:t>ων διαδικασιών κατάρτισης των προϋπολογισμών, ώστε σε αυτούς να </a:t>
            </a:r>
            <a:r>
              <a:rPr lang="el-GR" sz="2000" dirty="0"/>
              <a:t>αποτυπώνονται οι ανάγκες του κάθε ΟΤΑ </a:t>
            </a:r>
            <a:r>
              <a:rPr lang="el-GR" sz="2000" dirty="0" smtClean="0"/>
              <a:t>,αλλά </a:t>
            </a:r>
            <a:r>
              <a:rPr lang="el-GR" sz="2000" dirty="0"/>
              <a:t>και οι ρεαλιστικοί στόχοι των </a:t>
            </a:r>
            <a:r>
              <a:rPr lang="el-GR" sz="2000" dirty="0" smtClean="0"/>
              <a:t>εσόδων, με στόχο την πραγματική ισοσκέλισή τους και την υγιή λειτουργία των ΟΤΑ.</a:t>
            </a:r>
          </a:p>
          <a:p>
            <a:pPr marL="0" indent="0">
              <a:buNone/>
            </a:pPr>
            <a:r>
              <a:rPr lang="el-GR" sz="2000" dirty="0" smtClean="0"/>
              <a:t>-</a:t>
            </a:r>
            <a:r>
              <a:rPr lang="el-GR" sz="2000" b="1" dirty="0" smtClean="0"/>
              <a:t>Καθιέρωση</a:t>
            </a:r>
            <a:r>
              <a:rPr lang="el-GR" sz="2000" dirty="0" smtClean="0"/>
              <a:t> εσωτερικών οικονομικών ελεγκτικών μηχανισμών</a:t>
            </a:r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1484784"/>
            <a:ext cx="33123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Διασύνδεση</a:t>
            </a:r>
            <a:r>
              <a:rPr lang="el-GR" sz="2000" b="1" dirty="0" smtClean="0"/>
              <a:t>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με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Δρασεις στο  Ε.Π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. ΜΔΤ. </a:t>
            </a:r>
          </a:p>
          <a:p>
            <a:pPr lvl="1"/>
            <a:endParaRPr lang="el-GR" b="1" dirty="0" smtClean="0"/>
          </a:p>
          <a:p>
            <a:pPr lvl="1"/>
            <a:r>
              <a:rPr lang="el-GR" sz="2000" b="1" dirty="0" smtClean="0"/>
              <a:t>Δράση </a:t>
            </a:r>
            <a:r>
              <a:rPr lang="el-GR" sz="2000" b="1" dirty="0"/>
              <a:t>Α112 </a:t>
            </a:r>
            <a:r>
              <a:rPr lang="el-GR" sz="2000" dirty="0"/>
              <a:t>–Προώθηση της </a:t>
            </a:r>
            <a:r>
              <a:rPr lang="el-GR" sz="2000" dirty="0" err="1"/>
              <a:t>πολυεπίπεδης</a:t>
            </a:r>
            <a:r>
              <a:rPr lang="el-GR" sz="2000" dirty="0"/>
              <a:t> διακυβέρνησης και ενίσχυση επιτελικών λειτουργιών του ΥΠΕΣΔΑ.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Δράση Α113 </a:t>
            </a:r>
            <a:r>
              <a:rPr lang="el-GR" sz="2000" dirty="0" smtClean="0"/>
              <a:t>Δημιουργία Παρατηρητηρίου για την Περιφερειακή Διοίκηση και την Τοπική Αυτοδιοίκηση</a:t>
            </a:r>
            <a:endParaRPr lang="el-GR" sz="2000" dirty="0"/>
          </a:p>
          <a:p>
            <a:pPr lvl="1"/>
            <a:endParaRPr lang="el-GR" b="1" dirty="0"/>
          </a:p>
        </p:txBody>
      </p:sp>
      <p:pic>
        <p:nvPicPr>
          <p:cNvPr id="6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60648"/>
            <a:ext cx="304454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1575376"/>
            <a:ext cx="7772400" cy="1152128"/>
          </a:xfrm>
        </p:spPr>
        <p:txBody>
          <a:bodyPr>
            <a:normAutofit/>
          </a:bodyPr>
          <a:lstStyle/>
          <a:p>
            <a:pPr algn="ctr"/>
            <a:r>
              <a:rPr lang="el-GR" sz="2000" cap="non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Δεσμεύσεις της ελληνικής κυβέρνησης στον τομέα της Τοπικής Αυτοδιοίκησης </a:t>
            </a:r>
            <a:endParaRPr lang="el-GR" sz="2000" cap="none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0"/>
            <a:ext cx="3044547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7136" y="2727504"/>
            <a:ext cx="84000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Ν. 4336/2015 (ΦΕΚ 94/Α/14,8.2015) Παρ. 5.1. Δημόσια Διοίκηση «Τα βασικά παραδοτέα θα είναι …… , μια σημαντική αναβάθμιση του ρόλου της τοπικής αυτοδιοίκησης σε αμφότερα τα επίπεδα, με σκοπό την ενίσχυση της τοπικής αυτονομίας και τον εξορθολογισμό των διοικητικών διαδικασιών των τ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el-G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πικών αρχών…..» </a:t>
            </a:r>
            <a:endParaRPr lang="el-G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670965" y="4306210"/>
            <a:ext cx="7772400" cy="7781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l-GR" sz="2000" i="1" cap="none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4205" y="1214446"/>
            <a:ext cx="7776864" cy="912956"/>
          </a:xfrm>
        </p:spPr>
        <p:txBody>
          <a:bodyPr>
            <a:normAutofit/>
          </a:bodyPr>
          <a:lstStyle/>
          <a:p>
            <a:pPr algn="ctr"/>
            <a:r>
              <a:rPr lang="el-GR" sz="2400" cap="non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2000" cap="non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Ο Στρατηγικός Στόχος της Εθνικής Πολιτικής για την Τοπική Αυτοδιοίκηση ειναι </a:t>
            </a:r>
            <a:endParaRPr lang="el-GR" sz="2000" cap="none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0"/>
            <a:ext cx="3044547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868647" y="2204864"/>
            <a:ext cx="73079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200" dirty="0" smtClean="0"/>
              <a:t>Η  δημιουργία ενός δημοκρατικά διαρθρωμένου πολιτικού-διοικητικού συστήματος σε τρία επίπεδα, το Κεντρικό Κράτος, τις Περιφέρειες και τους Δήμους, με  αποκέντρωση των αρμοδιοτήτων στο κατώτατο επίπεδο και κοντά στους πολίτες</a:t>
            </a:r>
            <a:endParaRPr lang="el-GR" sz="2200" dirty="0"/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1078691" y="3895229"/>
            <a:ext cx="6887891" cy="588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000" cap="non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Και υλοποιείται μέσω της </a:t>
            </a:r>
            <a:endParaRPr lang="el-GR" sz="2000" cap="none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8648" y="4509120"/>
            <a:ext cx="70979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200" dirty="0"/>
              <a:t>Συγκρότησης της  ΕΠΙΤΡΟΠΗΣ ΓΙΑ ΤΗΝ ΑΝΑΘΕΩΡΗΣΗ ΤΟΥ ΘΕΣΜΙΚΟΥ ΠΛΑΙΣΙΟΥ ΤΗΣ ΤΟΠΙΚΗΣ ΑΥΤΟΔΙΟΙΚΗΣΗΣ ΣΤΟ </a:t>
            </a:r>
            <a:r>
              <a:rPr lang="el-GR" sz="2200" dirty="0" smtClean="0"/>
              <a:t>ΥΠΕΣΔΑ, </a:t>
            </a:r>
            <a:r>
              <a:rPr lang="el-GR" sz="2200" dirty="0"/>
              <a:t>με κύριο έργο την κατάρτιση του νέου νομοθετικού πλαισίου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l-GR" sz="27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l-GR" sz="27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l-GR" sz="27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l-GR" sz="27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l-GR" sz="27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Η ΕΠΙΤΡΟΠΗ ΑΝΑΘΕΩΡΗΣΗΣ ΤΟΥ ΘΕΣΜΙΚΟΥ ΠΛΑΙΣΙΟΥ</a:t>
            </a:r>
            <a:r>
              <a:rPr lang="el-G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l-G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l-G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27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του άρ. 5 του Ν. 4368/2016 συγκροτήθηκε </a:t>
            </a:r>
            <a:r>
              <a:rPr lang="el-GR" sz="27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τον Ιούνιο του 2016 </a:t>
            </a:r>
            <a:r>
              <a:rPr lang="el-GR" sz="27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l-GR" sz="27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l-GR" sz="22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l-GR" sz="22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ΦΕΚ ΥΟΔΔ 318/17.6.2016</a:t>
            </a:r>
            <a:r>
              <a:rPr lang="el-GR" sz="22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2492896"/>
            <a:ext cx="8352928" cy="3024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Αποτελείται από :</a:t>
            </a:r>
          </a:p>
          <a:p>
            <a:pPr lvl="1"/>
            <a:r>
              <a:rPr lang="el-G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Επιτελικά στελέχη του ΥΠΕΣΔΑ</a:t>
            </a:r>
          </a:p>
          <a:p>
            <a:pPr lvl="1"/>
            <a:r>
              <a:rPr lang="el-G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Ειδικούς Επιστήμονες και Εμπειρογνώμονες σε θέματα Τ.Α.</a:t>
            </a:r>
          </a:p>
          <a:p>
            <a:pPr lvl="1"/>
            <a:r>
              <a:rPr lang="el-G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Εκπροσώπους των συλλογικών οργάνων των αιρετών (ΚΕΔΕ, ΕΝΠΕ) και των εργαζομένων στους Ο.Τ.Α.</a:t>
            </a:r>
          </a:p>
          <a:p>
            <a:pPr marL="457200" lvl="1" indent="0">
              <a:buNone/>
            </a:pPr>
            <a:endParaRPr lang="el-GR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r>
              <a:rPr lang="el-G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Και υποστηρίζεται από 4 θεματικές Ομάδες</a:t>
            </a:r>
            <a:r>
              <a:rPr lang="el-G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.  </a:t>
            </a:r>
          </a:p>
          <a:p>
            <a:pPr marL="457200" lvl="1" indent="0" algn="ctr">
              <a:buNone/>
            </a:pPr>
            <a:endParaRPr lang="el-GR" sz="2400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 algn="ctr">
              <a:buNone/>
            </a:pPr>
            <a:r>
              <a:rPr lang="el-GR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Μέχρι </a:t>
            </a:r>
            <a:r>
              <a:rPr lang="el-GR" sz="2400" b="1" dirty="0">
                <a:ea typeface="Verdana" panose="020B0604030504040204" pitchFamily="34" charset="0"/>
                <a:cs typeface="Verdana" panose="020B0604030504040204" pitchFamily="34" charset="0"/>
              </a:rPr>
              <a:t>σήμερα έχουν πραγματοποιηθεί 3 συνεδριάσεις της Επιτροπής, ενώ οι Θεματικές Ομάδες συνεδριάζουν διαρκώς.</a:t>
            </a:r>
          </a:p>
          <a:p>
            <a:pPr lvl="1"/>
            <a:endParaRPr lang="el-GR" sz="2400" dirty="0"/>
          </a:p>
        </p:txBody>
      </p:sp>
      <p:pic>
        <p:nvPicPr>
          <p:cNvPr id="4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0"/>
            <a:ext cx="3044547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Η Επιτροπή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ναθεώρησης </a:t>
            </a:r>
            <a:b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του άρ. 5 του ν. 4368/2016 :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Υποστηρίζεται από 4 θεματικές Ομάδες </a:t>
            </a:r>
            <a:r>
              <a:rPr lang="el-GR" dirty="0"/>
              <a:t>Ε</a:t>
            </a:r>
            <a:r>
              <a:rPr lang="el-GR" dirty="0" smtClean="0"/>
              <a:t>ργασίας, </a:t>
            </a:r>
            <a:r>
              <a:rPr lang="el-GR" dirty="0"/>
              <a:t>(ΦΕΚ ΥΟΔΔ </a:t>
            </a:r>
            <a:r>
              <a:rPr lang="el-GR" dirty="0" smtClean="0"/>
              <a:t>440/12.8.2016) για :</a:t>
            </a:r>
          </a:p>
          <a:p>
            <a:pPr lvl="1"/>
            <a:r>
              <a:rPr lang="el-GR" dirty="0" smtClean="0"/>
              <a:t>Τις αρμοδιότητες των Ο.Τ.Α. και των Αποκεντρωμένων Διοικήσεων, την εποπτεία των Ο.Τ.Α. και το προσωπικό αυτών</a:t>
            </a:r>
          </a:p>
          <a:p>
            <a:pPr lvl="1"/>
            <a:r>
              <a:rPr lang="el-GR" dirty="0" smtClean="0"/>
              <a:t>Τη θεσμική συγκρότηση και λειτουργία των Ο.Τ.Α. (εκλογικό σύστημα, εσωτερική διάρθρωση, όργανα των Ο.Τ.Α., θεσμοί κοινωνικής συμμετοχής και ελέγχου, θεσμοί τοπικής διαμεσολάβησης)</a:t>
            </a:r>
          </a:p>
          <a:p>
            <a:pPr lvl="1"/>
            <a:r>
              <a:rPr lang="el-GR" dirty="0" smtClean="0"/>
              <a:t>Τα οικονομικά των Ο.Τ.Α. (προϋπολογισμοί, οικονομική διοίκηση, ίδια έσοδα, περιουσία)</a:t>
            </a:r>
          </a:p>
          <a:p>
            <a:pPr lvl="1"/>
            <a:r>
              <a:rPr lang="el-GR" dirty="0" smtClean="0"/>
              <a:t>Τα έσοδα και τον αναπτυξιακό ρόλο των Ο.Τ.Α. (κρατική χρηματοδότηση των Ο.Τ.Α., θεσμοί και χρηματοδοτικά εργαλεία αναπτυξιακού σχεδιασμού των Ο.Τ.Α.)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Έργο της Επιτροπής Αναθεώρησης </a:t>
            </a:r>
            <a:b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του άρ. 5 του ν. 4368/2016 είναι :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196" y="1556792"/>
            <a:ext cx="82982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l-GR" sz="2200" dirty="0" smtClean="0"/>
              <a:t>. </a:t>
            </a:r>
            <a:r>
              <a:rPr lang="el-GR" sz="2200" b="1" dirty="0" smtClean="0"/>
              <a:t>Η καταγραφή και αξιολόγηση του υφιστάμενου νομοθετικού πλαισίου σχετικά με</a:t>
            </a:r>
            <a:r>
              <a:rPr lang="en-US" sz="2200" b="1" dirty="0" smtClean="0"/>
              <a:t>:</a:t>
            </a:r>
            <a:endParaRPr lang="el-GR" sz="2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 smtClean="0"/>
              <a:t>Τη θεσμική οργάνωση της 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 smtClean="0"/>
              <a:t>Την οικονομική λειτουργία της 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 smtClean="0"/>
              <a:t>Τις σχέσεις της ΤΑ με την Κεντρική και Αποκεντρωμένη Δημόσια Διοίκηση</a:t>
            </a:r>
          </a:p>
          <a:p>
            <a:r>
              <a:rPr lang="el-GR" sz="2200" dirty="0" smtClean="0"/>
              <a:t>2. </a:t>
            </a:r>
            <a:r>
              <a:rPr lang="el-GR" sz="2200" b="1" dirty="0" smtClean="0"/>
              <a:t>Η επεξεργασία και εισήγηση προς τον αρμόδιο Υπουργό πρότασης για την αναμόρφωση του νομοθετικού πλαισίου</a:t>
            </a:r>
          </a:p>
          <a:p>
            <a:r>
              <a:rPr lang="el-GR" sz="2200" b="1" i="1" dirty="0" smtClean="0">
                <a:solidFill>
                  <a:schemeClr val="tx2">
                    <a:lumMod val="75000"/>
                  </a:schemeClr>
                </a:solidFill>
              </a:rPr>
              <a:t>Ολοκλήρωση διαδικασιών για 1 και 2 –ως το τέλος του έτους 2016</a:t>
            </a:r>
          </a:p>
          <a:p>
            <a:endParaRPr lang="el-GR" sz="2200" b="1" dirty="0" smtClean="0"/>
          </a:p>
          <a:p>
            <a:r>
              <a:rPr lang="el-GR" sz="2200" dirty="0" smtClean="0"/>
              <a:t>3. Την κατάρτιση σχετικού σχεδίου νόμου</a:t>
            </a:r>
          </a:p>
          <a:p>
            <a:r>
              <a:rPr lang="el-GR" sz="2200" b="1" i="1" dirty="0">
                <a:solidFill>
                  <a:schemeClr val="tx2">
                    <a:lumMod val="75000"/>
                  </a:schemeClr>
                </a:solidFill>
              </a:rPr>
              <a:t>Ολοκλήρωση </a:t>
            </a:r>
            <a:r>
              <a:rPr lang="el-GR" sz="2200" b="1" i="1" dirty="0" smtClean="0">
                <a:solidFill>
                  <a:schemeClr val="tx2">
                    <a:lumMod val="75000"/>
                  </a:schemeClr>
                </a:solidFill>
              </a:rPr>
              <a:t> στις αρχές του έτους 2017, υπό τον όρο της έγκρισης της «Πρότασης για την Αναμόρφωση» από την </a:t>
            </a:r>
            <a:r>
              <a:rPr lang="el-GR" sz="2200" b="1" i="1" dirty="0">
                <a:solidFill>
                  <a:schemeClr val="tx2">
                    <a:lumMod val="75000"/>
                  </a:schemeClr>
                </a:solidFill>
              </a:rPr>
              <a:t>π</a:t>
            </a:r>
            <a:r>
              <a:rPr lang="el-GR" sz="2200" b="1" i="1" dirty="0" smtClean="0">
                <a:solidFill>
                  <a:schemeClr val="tx2">
                    <a:lumMod val="75000"/>
                  </a:schemeClr>
                </a:solidFill>
              </a:rPr>
              <a:t>ολιτική ηγεσία του ΥΠΕΣΔΑ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07837" y="1025352"/>
            <a:ext cx="8229600" cy="11430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Οι 4 πυλώνες της μεταρρύθμισης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Επιτελικό κράτος με  Πολυεπίπεδη διακυβέρνηση και Διαβαθμιδική συνεργασία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Διοικητική-Επιχειρησιακή αναβάθμιση των Ο.Τ.Α.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Ενίσχυση τοπικής αυτονομίας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Αποτελεσματική και διαφανής οικονομική διοίκηση των Ο.Τ.Α.</a:t>
            </a:r>
          </a:p>
          <a:p>
            <a:pPr marL="514350" indent="-514350">
              <a:buFont typeface="+mj-lt"/>
              <a:buAutoNum type="arabicPeriod"/>
            </a:pPr>
            <a:endParaRPr lang="el-GR" sz="2600" dirty="0" smtClean="0"/>
          </a:p>
          <a:p>
            <a:pPr marL="0" indent="0" algn="ctr">
              <a:buNone/>
            </a:pPr>
            <a:r>
              <a:rPr lang="el-GR" sz="2000" b="1" dirty="0" smtClean="0"/>
              <a:t>Πάντα με την αξιοποίηση </a:t>
            </a:r>
            <a:r>
              <a:rPr lang="el-GR" sz="2000" b="1" dirty="0"/>
              <a:t>των νέων τεχνολογιών </a:t>
            </a:r>
            <a:r>
              <a:rPr lang="el-GR" sz="2000" b="1" dirty="0" smtClean="0"/>
              <a:t>με έμφαση </a:t>
            </a:r>
            <a:r>
              <a:rPr lang="en-US" sz="2000" b="1" dirty="0" smtClean="0"/>
              <a:t>:</a:t>
            </a:r>
            <a:endParaRPr lang="el-GR" sz="20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/>
              <a:t>Στην εξασφάλιση διαλειτουργικότητας </a:t>
            </a:r>
            <a:r>
              <a:rPr lang="el-GR" sz="2000" dirty="0"/>
              <a:t>των βάσεων δεδομένων </a:t>
            </a:r>
            <a:r>
              <a:rPr lang="el-GR" sz="2000" dirty="0" smtClean="0"/>
              <a:t>της Κεντρικής Διοίκησης και των ΟΤΑ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/>
              <a:t>Στην άμεση </a:t>
            </a:r>
            <a:r>
              <a:rPr lang="el-GR" sz="2000" dirty="0"/>
              <a:t>επικοινωνία με τους πολίτες</a:t>
            </a:r>
          </a:p>
          <a:p>
            <a:pPr marL="514350" indent="-514350">
              <a:buFont typeface="+mj-lt"/>
              <a:buAutoNum type="arabicPeriod"/>
            </a:pPr>
            <a:endParaRPr lang="el-GR" sz="2000" dirty="0" smtClean="0"/>
          </a:p>
          <a:p>
            <a:endParaRPr lang="el-GR" dirty="0" smtClean="0"/>
          </a:p>
        </p:txBody>
      </p:sp>
      <p:pic>
        <p:nvPicPr>
          <p:cNvPr id="4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116632"/>
            <a:ext cx="3044547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9678" y="1202160"/>
            <a:ext cx="546043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Επιτελικό Κράτος  με  Πολυεπίπεδη Διακυβέρνηση και  Διαβαθμιδική Συνεργασία</a:t>
            </a:r>
          </a:p>
          <a:p>
            <a:pPr marL="0" indent="0">
              <a:buNone/>
            </a:pPr>
            <a:r>
              <a:rPr lang="el-GR" sz="1600" dirty="0" smtClean="0"/>
              <a:t>-</a:t>
            </a:r>
            <a:r>
              <a:rPr lang="el-GR" sz="2000" b="1" dirty="0" smtClean="0"/>
              <a:t>Επανεξέταση </a:t>
            </a:r>
            <a:r>
              <a:rPr lang="el-GR" sz="2000" dirty="0" smtClean="0"/>
              <a:t>των αρμοδιοτήτων όλων των διοικητικών βαθμίδων στη βάση ολοκληρωμένων δημόσιων πολιτικών (σχεδιασμός, υλοποίηση, έλεγχος) και οριοθέτηση ρόλων.</a:t>
            </a:r>
          </a:p>
          <a:p>
            <a:pPr marL="0" indent="0">
              <a:buNone/>
            </a:pPr>
            <a:r>
              <a:rPr lang="el-GR" sz="2000" dirty="0" smtClean="0"/>
              <a:t>-</a:t>
            </a:r>
            <a:r>
              <a:rPr lang="el-GR" sz="2000" b="1" dirty="0" smtClean="0"/>
              <a:t>Εφαρμογή </a:t>
            </a:r>
            <a:r>
              <a:rPr lang="el-GR" sz="2000" dirty="0" smtClean="0"/>
              <a:t>της αρχής της επικουρικότητας, λαμβάνοντας υπόψη την τρέχουσα επιχειρησιακή και οικονομική κατάσταση των Ο.Τ.Α. </a:t>
            </a:r>
          </a:p>
          <a:p>
            <a:pPr marL="0" indent="0">
              <a:buNone/>
            </a:pPr>
            <a:r>
              <a:rPr lang="el-GR" sz="2000" dirty="0" smtClean="0"/>
              <a:t>-</a:t>
            </a:r>
            <a:r>
              <a:rPr lang="el-GR" sz="2000" b="1" dirty="0" smtClean="0"/>
              <a:t>Εισαγωγή</a:t>
            </a:r>
            <a:r>
              <a:rPr lang="el-GR" sz="2000" dirty="0" smtClean="0"/>
              <a:t> και αναβάθμιση θεσμών διαδημοτικής - διαπεριφερειακής - διαβαθμιδικής συνεργασίας στην κατεύθυνση της πολυεπίπεδης διακυβέρνησης</a:t>
            </a:r>
          </a:p>
          <a:p>
            <a:pPr marL="0" indent="0">
              <a:buNone/>
            </a:pPr>
            <a:endParaRPr lang="el-GR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661294" y="1188773"/>
            <a:ext cx="331236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Διασύνδεση</a:t>
            </a:r>
            <a:r>
              <a:rPr lang="el-GR" sz="2000" b="1" dirty="0" smtClean="0"/>
              <a:t>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με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Δράσεις  στο Ε.Π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. ΜΔΤ.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l-GR" b="1" dirty="0" smtClean="0"/>
          </a:p>
          <a:p>
            <a:pPr lvl="1"/>
            <a:r>
              <a:rPr lang="el-GR" sz="2000" b="1" dirty="0" smtClean="0"/>
              <a:t>Δράση Α112 </a:t>
            </a:r>
            <a:r>
              <a:rPr lang="el-GR" sz="2000" dirty="0"/>
              <a:t>–Προώθηση της πολυεπίπεδης διακυβέρνησης και ενίσχυση επιτελικών λειτουργιών του ΥΠΕΣΔΑ.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Δράση Α121- </a:t>
            </a:r>
            <a:r>
              <a:rPr lang="el-GR" sz="2000" dirty="0"/>
              <a:t>Κωδικοποίηση νομοθεσίας </a:t>
            </a:r>
            <a:r>
              <a:rPr lang="el-GR" sz="2000" dirty="0" smtClean="0"/>
              <a:t>για </a:t>
            </a:r>
            <a:r>
              <a:rPr lang="el-GR" sz="2000" dirty="0" smtClean="0"/>
              <a:t>αρμοδιό</a:t>
            </a:r>
            <a:r>
              <a:rPr lang="el-GR" sz="2000" dirty="0"/>
              <a:t>τ</a:t>
            </a:r>
            <a:r>
              <a:rPr lang="el-GR" sz="2000" dirty="0" smtClean="0"/>
              <a:t>ητας </a:t>
            </a:r>
            <a:r>
              <a:rPr lang="el-GR" sz="2000" smtClean="0"/>
              <a:t>του </a:t>
            </a:r>
            <a:r>
              <a:rPr lang="el-GR" sz="2000" smtClean="0"/>
              <a:t>ΥΠΕΣΔΑ</a:t>
            </a:r>
            <a:endParaRPr lang="el-GR" b="1" dirty="0"/>
          </a:p>
        </p:txBody>
      </p:sp>
      <p:pic>
        <p:nvPicPr>
          <p:cNvPr id="5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60648"/>
            <a:ext cx="3044547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323528" y="1412776"/>
            <a:ext cx="4618856" cy="5040560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2. Διοικητική </a:t>
            </a:r>
            <a:r>
              <a:rPr lang="el-GR" sz="2600" b="1" dirty="0" smtClean="0">
                <a:solidFill>
                  <a:schemeClr val="tx2">
                    <a:lumMod val="75000"/>
                  </a:schemeClr>
                </a:solidFill>
              </a:rPr>
              <a:t>και επιχειρησιακή 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αναβάθμιση των </a:t>
            </a:r>
            <a:r>
              <a:rPr lang="el-GR" sz="2600" b="1" dirty="0" smtClean="0">
                <a:solidFill>
                  <a:schemeClr val="tx2">
                    <a:lumMod val="75000"/>
                  </a:schemeClr>
                </a:solidFill>
              </a:rPr>
              <a:t>Ο.Τ.Α</a:t>
            </a:r>
          </a:p>
          <a:p>
            <a:pPr marL="0" lvl="0" indent="0" algn="ctr">
              <a:buNone/>
            </a:pPr>
            <a:endParaRPr lang="el-GR" sz="2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l-GR" sz="2400" dirty="0" smtClean="0"/>
              <a:t>-</a:t>
            </a:r>
            <a:r>
              <a:rPr lang="el-GR" sz="2400" b="1" dirty="0" smtClean="0"/>
              <a:t>Απλοποίηση και προτυποποίηση </a:t>
            </a:r>
            <a:r>
              <a:rPr lang="el-GR" sz="2400" dirty="0" smtClean="0"/>
              <a:t>των διοικητικών διαδικασιών</a:t>
            </a:r>
          </a:p>
          <a:p>
            <a:pPr marL="0" lvl="0" indent="0">
              <a:buNone/>
            </a:pPr>
            <a:r>
              <a:rPr lang="el-GR" sz="2400" dirty="0" smtClean="0"/>
              <a:t>-</a:t>
            </a:r>
            <a:r>
              <a:rPr lang="el-GR" sz="2400" b="1" dirty="0" smtClean="0"/>
              <a:t>Επανασχεδιασμός</a:t>
            </a:r>
            <a:r>
              <a:rPr lang="el-GR" sz="2400" dirty="0" smtClean="0"/>
              <a:t> των Ο.Ε.Υ. των Ο.Τ.Α., με σαφή περιγραφή θέσεων και καθηκόντων, που θα υπηρετούν τις νέες πολιτικές αναβάθμισης του ανθρώπινου δυναμικού.</a:t>
            </a:r>
          </a:p>
          <a:p>
            <a:pPr marL="0" lvl="0" indent="0">
              <a:buNone/>
            </a:pPr>
            <a:r>
              <a:rPr lang="el-GR" sz="2400" dirty="0" smtClean="0"/>
              <a:t>- </a:t>
            </a:r>
            <a:r>
              <a:rPr lang="el-GR" sz="2400" b="1" dirty="0" smtClean="0"/>
              <a:t>Αξιολόγηση</a:t>
            </a:r>
            <a:r>
              <a:rPr lang="el-GR" sz="2400" dirty="0" smtClean="0"/>
              <a:t> και αναθεώρηση του συνόλου των δομών και των οργάνων των Ο.Τ.Α</a:t>
            </a:r>
            <a:r>
              <a:rPr lang="el-GR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8023" y="1260262"/>
            <a:ext cx="402085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l-GR" sz="2400" b="1" dirty="0" smtClean="0"/>
              <a:t> 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Διασύνδεση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με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Δράσεις στο </a:t>
            </a:r>
          </a:p>
          <a:p>
            <a:pPr lvl="1" algn="ctr"/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Ε.Π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. ΜΔΤ. </a:t>
            </a:r>
          </a:p>
          <a:p>
            <a:pPr lvl="1"/>
            <a:r>
              <a:rPr lang="el-GR" b="1" dirty="0" smtClean="0"/>
              <a:t>Δράση Α214- </a:t>
            </a:r>
            <a:r>
              <a:rPr lang="el-GR" dirty="0" smtClean="0"/>
              <a:t>Αναδιοργάνωση και διοικητική μεταρρύθμιση της Τοπικής Αυτοδιοίκησης Α και Β Βαθμού- Απλούστευση και προτυποποίηση διαδικασιών λειτουργίας ΟΤΑ </a:t>
            </a:r>
          </a:p>
          <a:p>
            <a:pPr lvl="1"/>
            <a:endParaRPr lang="el-GR" b="1" dirty="0"/>
          </a:p>
          <a:p>
            <a:pPr lvl="1"/>
            <a:r>
              <a:rPr lang="el-GR" b="1" dirty="0" smtClean="0"/>
              <a:t>Δράση Β115- </a:t>
            </a:r>
            <a:r>
              <a:rPr lang="el-GR" dirty="0" smtClean="0"/>
              <a:t>Υποδομές ηλεκτρονικής Διακυβέρνησης για την εφαρμογή των νέων μοντέλων λειτουργίας των ΟΤΑ Α και Β Βαθμού</a:t>
            </a:r>
          </a:p>
          <a:p>
            <a:pPr lvl="1"/>
            <a:endParaRPr lang="el-GR" b="1" dirty="0"/>
          </a:p>
          <a:p>
            <a:pPr lvl="1"/>
            <a:r>
              <a:rPr lang="el-GR" b="1" dirty="0" smtClean="0"/>
              <a:t>Δράση Γ213- </a:t>
            </a:r>
            <a:r>
              <a:rPr lang="el-GR" dirty="0" smtClean="0"/>
              <a:t>Επιμόρφωση του προσωπικού των Δήμων και των Περιφερειών στην εφαρμογή των νέων μοντέλων λειτουργίας</a:t>
            </a:r>
            <a:endParaRPr lang="el-GR" b="1" dirty="0"/>
          </a:p>
        </p:txBody>
      </p:sp>
      <p:pic>
        <p:nvPicPr>
          <p:cNvPr id="6" name="Picture 2" descr="Υπουργείο Εσωτερ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60647"/>
            <a:ext cx="3044547" cy="99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ECDDDAFF6CA6494BB9A76D6EF082445F" ma:contentTypeVersion="1" ma:contentTypeDescription="Δημιουργία νέου εγγράφου" ma:contentTypeScope="" ma:versionID="c4f59b79303d18c968b6dd5a4da34f4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11b4437d7e41913fd45395c41a89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Ημερομηνία έναρξης χρονοδιαγράμματος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Ημερομηνία λήξης χρονοδιαγράμματος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F77791-4022-4BEF-B3B5-CEFF357BA025}"/>
</file>

<file path=customXml/itemProps2.xml><?xml version="1.0" encoding="utf-8"?>
<ds:datastoreItem xmlns:ds="http://schemas.openxmlformats.org/officeDocument/2006/customXml" ds:itemID="{A002B435-2063-4D4C-8578-23D1055141D9}"/>
</file>

<file path=customXml/itemProps3.xml><?xml version="1.0" encoding="utf-8"?>
<ds:datastoreItem xmlns:ds="http://schemas.openxmlformats.org/officeDocument/2006/customXml" ds:itemID="{7098C477-ADCC-4C04-9FD3-444D40BD622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879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Θέμα του Office</vt:lpstr>
      <vt:lpstr>Εθνική πολιτική μεταρρύθμισης της Τοπικής Αυτοδιοίκησης</vt:lpstr>
      <vt:lpstr>Δεσμεύσεις της ελληνικής κυβέρνησης στον τομέα της Τοπικής Αυτοδιοίκησης </vt:lpstr>
      <vt:lpstr> Ο Στρατηγικός Στόχος της Εθνικής Πολιτικής για την Τοπική Αυτοδιοίκηση ειναι </vt:lpstr>
      <vt:lpstr>  Η ΕΠΙΤΡΟΠΗ ΑΝΑΘΕΩΡΗΣΗΣ ΤΟΥ ΘΕΣΜΙΚΟΥ ΠΛΑΙΣΙΟΥ  του άρ. 5 του Ν. 4368/2016 συγκροτήθηκε τον Ιούνιο του 2016  (ΦΕΚ ΥΟΔΔ 318/17.6.2016)</vt:lpstr>
      <vt:lpstr>Η Επιτροπή Aναθεώρησης  του άρ. 5 του ν. 4368/2016 :</vt:lpstr>
      <vt:lpstr>Έργο της Επιτροπής Αναθεώρησης  του άρ. 5 του ν. 4368/2016 είναι :</vt:lpstr>
      <vt:lpstr>Οι 4 πυλώνες της μεταρρύθμισης: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Εθνική πολιτική μεταρρύθμισης της Τοπικής Αυτοδιοίκησης</dc:title>
  <dc:creator>user</dc:creator>
  <cp:lastModifiedBy>qph</cp:lastModifiedBy>
  <cp:revision>94</cp:revision>
  <dcterms:created xsi:type="dcterms:W3CDTF">2016-10-08T08:28:38Z</dcterms:created>
  <dcterms:modified xsi:type="dcterms:W3CDTF">2016-10-10T20:52:27Z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0x010100ECDDDAFF6CA6494BB9A76D6EF082445F</vt:lpwstr>
  </property>
</Properties>
</file>