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74" r:id="rId4"/>
    <p:sldId id="271" r:id="rId5"/>
    <p:sldId id="278" r:id="rId6"/>
    <p:sldId id="279" r:id="rId7"/>
    <p:sldId id="306" r:id="rId8"/>
    <p:sldId id="270" r:id="rId9"/>
    <p:sldId id="312" r:id="rId10"/>
    <p:sldId id="288" r:id="rId11"/>
    <p:sldId id="309" r:id="rId12"/>
    <p:sldId id="311" r:id="rId13"/>
    <p:sldId id="296" r:id="rId14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80626" autoAdjust="0"/>
  </p:normalViewPr>
  <p:slideViewPr>
    <p:cSldViewPr>
      <p:cViewPr varScale="1">
        <p:scale>
          <a:sx n="89" d="100"/>
          <a:sy n="89" d="100"/>
        </p:scale>
        <p:origin x="-127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ggelopoulou\Documents\&#917;&#960;&#953;&#964;&#961;&#959;&#960;&#942;%20&#928;&#945;&#961;&#945;&#954;&#959;&#955;&#959;&#973;&#952;&#951;&#963;&#951;&#962;\2&#951;%20&#963;&#965;&#957;&#949;&#948;&#961;&#943;&#945;&#963;&#951;\&#947;&#961;&#945;&#966;&#942;&#956;&#945;&#964;&#94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ΕΚΤ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6103500761035003E-3"/>
                  <c:y val="0.21201413427561838"/>
                </c:manualLayout>
              </c:layout>
              <c:tx>
                <c:rich>
                  <a:bodyPr/>
                  <a:lstStyle/>
                  <a:p>
                    <a:r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146,7M€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147133434804667E-2"/>
                  <c:y val="0.23164507263447193"/>
                </c:manualLayout>
              </c:layout>
              <c:tx>
                <c:rich>
                  <a:bodyPr/>
                  <a:lstStyle/>
                  <a:p>
                    <a:r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161,7 M€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6103500761035003E-3"/>
                  <c:y val="0.23557126030624265"/>
                </c:manualLayout>
              </c:layout>
              <c:tx>
                <c:rich>
                  <a:bodyPr/>
                  <a:lstStyle/>
                  <a:p>
                    <a:r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170,7M€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735667174023336E-3"/>
                  <c:y val="0.2866117000392619"/>
                </c:manualLayout>
              </c:layout>
              <c:tx>
                <c:rich>
                  <a:bodyPr/>
                  <a:lstStyle/>
                  <a:p>
                    <a:r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202,9M€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367833587011668E-3"/>
                  <c:y val="0.2866117000392619"/>
                </c:manualLayout>
              </c:layout>
              <c:tx>
                <c:rich>
                  <a:bodyPr/>
                  <a:lstStyle/>
                  <a:p>
                    <a:r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202,9M€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6103500761034075E-3"/>
                  <c:y val="0.27483313702394974"/>
                </c:manualLayout>
              </c:layout>
              <c:tx>
                <c:rich>
                  <a:bodyPr/>
                  <a:lstStyle/>
                  <a:p>
                    <a:r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205,8M€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Φύλλο1!$A$2:$A$7</c:f>
              <c:strCache>
                <c:ptCount val="6"/>
                <c:pt idx="0">
                  <c:v>Α φάση (30.6.2015)</c:v>
                </c:pt>
                <c:pt idx="1">
                  <c:v>1η επικ. (01.09.2015)</c:v>
                </c:pt>
                <c:pt idx="2">
                  <c:v>2η επικ. (13.01.2016)</c:v>
                </c:pt>
                <c:pt idx="3">
                  <c:v>3η επικ. (25.04.2016)</c:v>
                </c:pt>
                <c:pt idx="4">
                  <c:v>4η επικ. (20.07.2016)</c:v>
                </c:pt>
                <c:pt idx="5">
                  <c:v>5η επικ (11.10.2016)</c:v>
                </c:pt>
              </c:strCache>
            </c:strRef>
          </c:cat>
          <c:val>
            <c:numRef>
              <c:f>Φύλλο1!$B$2:$B$7</c:f>
              <c:numCache>
                <c:formatCode>_-* #,##0\ _€_-;\-* #,##0\ _€_-;_-* "-"??\ _€_-;_-@_-</c:formatCode>
                <c:ptCount val="6"/>
                <c:pt idx="0">
                  <c:v>146771676.9993</c:v>
                </c:pt>
                <c:pt idx="1">
                  <c:v>161771676.9993</c:v>
                </c:pt>
                <c:pt idx="2">
                  <c:v>170727252.72929999</c:v>
                </c:pt>
                <c:pt idx="3">
                  <c:v>202919049.8493</c:v>
                </c:pt>
                <c:pt idx="4">
                  <c:v>202919049.8493</c:v>
                </c:pt>
                <c:pt idx="5">
                  <c:v>205813749.8493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ΕΤΠΑ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8457008244994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192,5M€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507157654867555E-17"/>
                  <c:y val="0.18453082057322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192,5M€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76678445229681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192,8M€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367833587011668E-3"/>
                  <c:y val="0.176678445229681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200,0M€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806046329014526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212,5M€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301431530973511E-17"/>
                  <c:y val="0.18453082057322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212,5M€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Φύλλο1!$A$2:$A$7</c:f>
              <c:strCache>
                <c:ptCount val="6"/>
                <c:pt idx="0">
                  <c:v>Α φάση (30.6.2015)</c:v>
                </c:pt>
                <c:pt idx="1">
                  <c:v>1η επικ. (01.09.2015)</c:v>
                </c:pt>
                <c:pt idx="2">
                  <c:v>2η επικ. (13.01.2016)</c:v>
                </c:pt>
                <c:pt idx="3">
                  <c:v>3η επικ. (25.04.2016)</c:v>
                </c:pt>
                <c:pt idx="4">
                  <c:v>4η επικ. (20.07.2016)</c:v>
                </c:pt>
                <c:pt idx="5">
                  <c:v>5η επικ (11.10.2016)</c:v>
                </c:pt>
              </c:strCache>
            </c:strRef>
          </c:cat>
          <c:val>
            <c:numRef>
              <c:f>Φύλλο1!$C$2:$C$7</c:f>
              <c:numCache>
                <c:formatCode>_-* #,##0\ _€_-;\-* #,##0\ _€_-;_-* "-"??\ _€_-;_-@_-</c:formatCode>
                <c:ptCount val="6"/>
                <c:pt idx="0">
                  <c:v>192592860.77000001</c:v>
                </c:pt>
                <c:pt idx="1">
                  <c:v>192592860.77000001</c:v>
                </c:pt>
                <c:pt idx="2">
                  <c:v>192892860.77000001</c:v>
                </c:pt>
                <c:pt idx="3">
                  <c:v>200049022.03190002</c:v>
                </c:pt>
                <c:pt idx="4">
                  <c:v>212560233.40030003</c:v>
                </c:pt>
                <c:pt idx="5">
                  <c:v>212560233.40030003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5367833587011668E-3"/>
                  <c:y val="0.192383195916764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339,4M€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367833587011668E-3"/>
                  <c:y val="0.188457008244994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354,4M€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8453082057322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363,6M€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374165685119748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402,9M€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36783358701074E-3"/>
                  <c:y val="0.11385944248135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415,5M€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10993325480957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418,4M€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Φύλλο1!$A$2:$A$7</c:f>
              <c:strCache>
                <c:ptCount val="6"/>
                <c:pt idx="0">
                  <c:v>Α φάση (30.6.2015)</c:v>
                </c:pt>
                <c:pt idx="1">
                  <c:v>1η επικ. (01.09.2015)</c:v>
                </c:pt>
                <c:pt idx="2">
                  <c:v>2η επικ. (13.01.2016)</c:v>
                </c:pt>
                <c:pt idx="3">
                  <c:v>3η επικ. (25.04.2016)</c:v>
                </c:pt>
                <c:pt idx="4">
                  <c:v>4η επικ. (20.07.2016)</c:v>
                </c:pt>
                <c:pt idx="5">
                  <c:v>5η επικ (11.10.2016)</c:v>
                </c:pt>
              </c:strCache>
            </c:strRef>
          </c:cat>
          <c:val>
            <c:numRef>
              <c:f>Φύλλο1!$D$2:$D$7</c:f>
              <c:numCache>
                <c:formatCode>_-* #,##0\ _€_-;\-* #,##0\ _€_-;_-* "-"??\ _€_-;_-@_-</c:formatCode>
                <c:ptCount val="6"/>
                <c:pt idx="0">
                  <c:v>339364537.76929998</c:v>
                </c:pt>
                <c:pt idx="1">
                  <c:v>354364537.76929998</c:v>
                </c:pt>
                <c:pt idx="2">
                  <c:v>363620113.4993</c:v>
                </c:pt>
                <c:pt idx="3">
                  <c:v>402968071.88120002</c:v>
                </c:pt>
                <c:pt idx="4">
                  <c:v>415479283.24960005</c:v>
                </c:pt>
                <c:pt idx="5">
                  <c:v>418373983.24960005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957120"/>
        <c:axId val="113999872"/>
        <c:axId val="0"/>
      </c:bar3DChart>
      <c:catAx>
        <c:axId val="113957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l-GR"/>
          </a:p>
        </c:txPr>
        <c:crossAx val="113999872"/>
        <c:crosses val="autoZero"/>
        <c:auto val="1"/>
        <c:lblAlgn val="ctr"/>
        <c:lblOffset val="100"/>
        <c:noMultiLvlLbl val="0"/>
      </c:catAx>
      <c:valAx>
        <c:axId val="113999872"/>
        <c:scaling>
          <c:orientation val="minMax"/>
        </c:scaling>
        <c:delete val="0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l-GR"/>
          </a:p>
        </c:txPr>
        <c:crossAx val="113957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>
                  <a:lumMod val="75000"/>
                </a:schemeClr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Φύλλο1!$B$24</c:f>
              <c:strCache>
                <c:ptCount val="1"/>
                <c:pt idx="0">
                  <c:v>2015
(31.12)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2.7777777777777779E-3"/>
                  <c:y val="0.3425925925925926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354</a:t>
                    </a:r>
                    <a:r>
                      <a:rPr lang="el-GR"/>
                      <a:t>,Μ€</a:t>
                    </a:r>
                    <a:r>
                      <a:rPr lang="en-US"/>
                      <a:t>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8E-3"/>
                  <c:y val="0.134259259259259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103</a:t>
                    </a:r>
                    <a:r>
                      <a:rPr lang="el-GR"/>
                      <a:t>,Μ€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5558E-3"/>
                  <c:y val="8.33333333333333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56</a:t>
                    </a:r>
                    <a:r>
                      <a:rPr lang="el-GR"/>
                      <a:t>,5Μ€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55555555558E-3"/>
                  <c:y val="7.87037037037037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54</a:t>
                    </a:r>
                    <a:r>
                      <a:rPr lang="el-GR"/>
                      <a:t>,5Μ€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555555555555558E-3"/>
                  <c:y val="6.94444444444444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54</a:t>
                    </a:r>
                    <a:r>
                      <a:rPr lang="el-GR"/>
                      <a:t>,5Μ€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77777777777779E-3"/>
                  <c:y val="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17</a:t>
                    </a:r>
                    <a:r>
                      <a:rPr lang="el-GR"/>
                      <a:t>,5Μ€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Φύλλο1!$A$25:$A$31</c:f>
              <c:strCache>
                <c:ptCount val="7"/>
                <c:pt idx="0">
                  <c:v>ΠΡΟΫΠΟΛOΓΙΣΜΟΣ Ε.Π.</c:v>
                </c:pt>
                <c:pt idx="1">
                  <c:v>ΕΞΕΙΔΙΚΕΥΣΗ</c:v>
                </c:pt>
                <c:pt idx="2">
                  <c:v>ΠΡΟΣΚΛΗΣΕΙΣ</c:v>
                </c:pt>
                <c:pt idx="3">
                  <c:v>ΑΠΟΦΑΣΕΙΣ ΕΝΤΑΞΗΣ</c:v>
                </c:pt>
                <c:pt idx="4">
                  <c:v>ΠΡΟΚΗΡΥΞΕΙΣ</c:v>
                </c:pt>
                <c:pt idx="5">
                  <c:v>ΝΟΜΙΚΕΣ ΔΕΣΜΕΥΣΕΙΣ</c:v>
                </c:pt>
                <c:pt idx="6">
                  <c:v>ΔΑΠΑΝΕΣ</c:v>
                </c:pt>
              </c:strCache>
            </c:strRef>
          </c:cat>
          <c:val>
            <c:numRef>
              <c:f>Φύλλο1!$B$25:$B$31</c:f>
              <c:numCache>
                <c:formatCode>_-* #,##0\ _€_-;\-* #,##0\ _€_-;_-* "-"??\ _€_-;_-@_-</c:formatCode>
                <c:ptCount val="7"/>
                <c:pt idx="0">
                  <c:v>486913888</c:v>
                </c:pt>
                <c:pt idx="1">
                  <c:v>354364537.76929998</c:v>
                </c:pt>
                <c:pt idx="2">
                  <c:v>103866296.56000002</c:v>
                </c:pt>
                <c:pt idx="3">
                  <c:v>56462610</c:v>
                </c:pt>
                <c:pt idx="4">
                  <c:v>54489785.000000007</c:v>
                </c:pt>
                <c:pt idx="5">
                  <c:v>54489785.000000007</c:v>
                </c:pt>
                <c:pt idx="6">
                  <c:v>17427796.900000006</c:v>
                </c:pt>
              </c:numCache>
            </c:numRef>
          </c:val>
        </c:ser>
        <c:ser>
          <c:idx val="1"/>
          <c:order val="1"/>
          <c:tx>
            <c:strRef>
              <c:f>Φύλλο1!$C$24</c:f>
              <c:strCache>
                <c:ptCount val="1"/>
                <c:pt idx="0">
                  <c:v>2016
(7.10)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79629629629629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486</a:t>
                    </a:r>
                    <a:r>
                      <a:rPr lang="el-GR"/>
                      <a:t>,</a:t>
                    </a:r>
                    <a:r>
                      <a:rPr lang="en-US"/>
                      <a:t>9</a:t>
                    </a:r>
                    <a:r>
                      <a:rPr lang="el-GR"/>
                      <a:t>Μ€</a:t>
                    </a:r>
                    <a:r>
                      <a:rPr lang="en-US"/>
                      <a:t>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0.1481481481481481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418</a:t>
                    </a:r>
                    <a:r>
                      <a:rPr lang="el-GR"/>
                      <a:t>,4Μ£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990740740740740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176</a:t>
                    </a:r>
                    <a:r>
                      <a:rPr lang="el-GR"/>
                      <a:t>,3Μ€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1111111111111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84</a:t>
                    </a:r>
                    <a:r>
                      <a:rPr lang="el-GR"/>
                      <a:t>,</a:t>
                    </a:r>
                    <a:r>
                      <a:rPr lang="en-US"/>
                      <a:t>1</a:t>
                    </a:r>
                    <a:r>
                      <a:rPr lang="el-GR"/>
                      <a:t>Μ€</a:t>
                    </a:r>
                    <a:r>
                      <a:rPr lang="en-US"/>
                      <a:t>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163430218667938E-3"/>
                  <c:y val="4.0094479608810589E-3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en-US"/>
                      <a:t> 64</a:t>
                    </a:r>
                    <a:r>
                      <a:rPr lang="el-GR"/>
                      <a:t>,</a:t>
                    </a:r>
                    <a:r>
                      <a:rPr lang="en-US"/>
                      <a:t>9</a:t>
                    </a:r>
                    <a:r>
                      <a:rPr lang="el-GR"/>
                      <a:t>Μ€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943969844058622E-4"/>
                  <c:y val="1.7960333174549224E-3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en-US"/>
                      <a:t> 64</a:t>
                    </a:r>
                    <a:r>
                      <a:rPr lang="el-GR"/>
                      <a:t>,</a:t>
                    </a:r>
                    <a:r>
                      <a:rPr lang="en-US"/>
                      <a:t>9</a:t>
                    </a:r>
                    <a:r>
                      <a:rPr lang="el-GR"/>
                      <a:t>Μ€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385616937351225E-2"/>
                  <c:y val="3.9188948564323632E-4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en-US"/>
                      <a:t> 24</a:t>
                    </a:r>
                    <a:r>
                      <a:rPr lang="el-GR"/>
                      <a:t>,</a:t>
                    </a:r>
                    <a:r>
                      <a:rPr lang="en-US"/>
                      <a:t>4</a:t>
                    </a:r>
                    <a:r>
                      <a:rPr lang="el-GR"/>
                      <a:t>Μ€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Φύλλο1!$A$25:$A$31</c:f>
              <c:strCache>
                <c:ptCount val="7"/>
                <c:pt idx="0">
                  <c:v>ΠΡΟΫΠΟΛOΓΙΣΜΟΣ Ε.Π.</c:v>
                </c:pt>
                <c:pt idx="1">
                  <c:v>ΕΞΕΙΔΙΚΕΥΣΗ</c:v>
                </c:pt>
                <c:pt idx="2">
                  <c:v>ΠΡΟΣΚΛΗΣΕΙΣ</c:v>
                </c:pt>
                <c:pt idx="3">
                  <c:v>ΑΠΟΦΑΣΕΙΣ ΕΝΤΑΞΗΣ</c:v>
                </c:pt>
                <c:pt idx="4">
                  <c:v>ΠΡΟΚΗΡΥΞΕΙΣ</c:v>
                </c:pt>
                <c:pt idx="5">
                  <c:v>ΝΟΜΙΚΕΣ ΔΕΣΜΕΥΣΕΙΣ</c:v>
                </c:pt>
                <c:pt idx="6">
                  <c:v>ΔΑΠΑΝΕΣ</c:v>
                </c:pt>
              </c:strCache>
            </c:strRef>
          </c:cat>
          <c:val>
            <c:numRef>
              <c:f>Φύλλο1!$C$25:$C$31</c:f>
              <c:numCache>
                <c:formatCode>_-* #,##0\ _€_-;\-* #,##0\ _€_-;_-* "-"??\ _€_-;_-@_-</c:formatCode>
                <c:ptCount val="7"/>
                <c:pt idx="0">
                  <c:v>486913888</c:v>
                </c:pt>
                <c:pt idx="1">
                  <c:v>418373983.24960005</c:v>
                </c:pt>
                <c:pt idx="2">
                  <c:v>176261223.89000005</c:v>
                </c:pt>
                <c:pt idx="3">
                  <c:v>84130606.489999995</c:v>
                </c:pt>
                <c:pt idx="4">
                  <c:v>64904920.539999999</c:v>
                </c:pt>
                <c:pt idx="5">
                  <c:v>64904920.539999999</c:v>
                </c:pt>
                <c:pt idx="6">
                  <c:v>24409370.591541994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77664"/>
        <c:axId val="36579200"/>
        <c:axId val="0"/>
      </c:bar3DChart>
      <c:catAx>
        <c:axId val="3657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l-GR"/>
          </a:p>
        </c:txPr>
        <c:crossAx val="36579200"/>
        <c:crosses val="autoZero"/>
        <c:auto val="1"/>
        <c:lblAlgn val="ctr"/>
        <c:lblOffset val="100"/>
        <c:noMultiLvlLbl val="0"/>
      </c:catAx>
      <c:valAx>
        <c:axId val="36579200"/>
        <c:scaling>
          <c:orientation val="minMax"/>
        </c:scaling>
        <c:delete val="0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l-GR"/>
          </a:p>
        </c:txPr>
        <c:crossAx val="36577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76862-9144-4828-81BC-F41F0CE97DB7}" type="doc">
      <dgm:prSet loTypeId="urn:microsoft.com/office/officeart/2005/8/layout/chart3" loCatId="cycle" qsTypeId="urn:microsoft.com/office/officeart/2005/8/quickstyle/simple1" qsCatId="simple" csTypeId="urn:microsoft.com/office/officeart/2005/8/colors/accent6_1" csCatId="accent6" phldr="1"/>
      <dgm:spPr/>
    </dgm:pt>
    <dgm:pt modelId="{5DA9BBE6-4E92-4D59-AC2B-ED9EF8D81AD1}">
      <dgm:prSet phldrT="[Κείμενο]" custT="1"/>
      <dgm:spPr/>
      <dgm:t>
        <a:bodyPr/>
        <a:lstStyle/>
        <a:p>
          <a:pPr algn="ctr"/>
          <a:r>
            <a:rPr lang="el-GR" sz="1800" b="1" dirty="0" smtClean="0">
              <a:solidFill>
                <a:schemeClr val="accent1"/>
              </a:solidFill>
            </a:rPr>
            <a:t>Φορολογική-Δημοσιονομική Πολιτική </a:t>
          </a:r>
          <a:endParaRPr lang="el-GR" sz="1800" b="1" dirty="0">
            <a:solidFill>
              <a:schemeClr val="accent1"/>
            </a:solidFill>
          </a:endParaRPr>
        </a:p>
      </dgm:t>
    </dgm:pt>
    <dgm:pt modelId="{7DBE1274-A02D-43EA-A619-F1E4EBD8E4F2}" type="parTrans" cxnId="{87FB84E8-58AD-4445-B249-0F99315D492A}">
      <dgm:prSet/>
      <dgm:spPr/>
      <dgm:t>
        <a:bodyPr/>
        <a:lstStyle/>
        <a:p>
          <a:pPr algn="ctr"/>
          <a:endParaRPr lang="el-GR"/>
        </a:p>
      </dgm:t>
    </dgm:pt>
    <dgm:pt modelId="{C5069D9D-6BEF-4143-9E64-C746ADB1EB21}" type="sibTrans" cxnId="{87FB84E8-58AD-4445-B249-0F99315D492A}">
      <dgm:prSet/>
      <dgm:spPr/>
      <dgm:t>
        <a:bodyPr/>
        <a:lstStyle/>
        <a:p>
          <a:pPr algn="ctr"/>
          <a:endParaRPr lang="el-GR"/>
        </a:p>
      </dgm:t>
    </dgm:pt>
    <dgm:pt modelId="{FE4D1C77-F121-48E7-A122-F2FC77D0E140}">
      <dgm:prSet phldrT="[Κείμενο]" custT="1"/>
      <dgm:spPr/>
      <dgm:t>
        <a:bodyPr/>
        <a:lstStyle/>
        <a:p>
          <a:pPr algn="ctr"/>
          <a:r>
            <a:rPr lang="el-GR" sz="1800" b="1" dirty="0" smtClean="0">
              <a:solidFill>
                <a:schemeClr val="accent1"/>
              </a:solidFill>
            </a:rPr>
            <a:t>Δικαιοσύνη</a:t>
          </a:r>
          <a:endParaRPr lang="el-GR" sz="1800" b="1" dirty="0">
            <a:solidFill>
              <a:schemeClr val="accent1"/>
            </a:solidFill>
          </a:endParaRPr>
        </a:p>
      </dgm:t>
    </dgm:pt>
    <dgm:pt modelId="{C2205DD9-D250-49FB-AFC2-DA8999E5A5A3}" type="parTrans" cxnId="{1DD596EB-1351-444D-969B-B6AEE1848D73}">
      <dgm:prSet/>
      <dgm:spPr/>
      <dgm:t>
        <a:bodyPr/>
        <a:lstStyle/>
        <a:p>
          <a:pPr algn="ctr"/>
          <a:endParaRPr lang="el-GR"/>
        </a:p>
      </dgm:t>
    </dgm:pt>
    <dgm:pt modelId="{4FAEA59F-4F37-40A4-A944-9FDB1A203C2C}" type="sibTrans" cxnId="{1DD596EB-1351-444D-969B-B6AEE1848D73}">
      <dgm:prSet/>
      <dgm:spPr/>
      <dgm:t>
        <a:bodyPr/>
        <a:lstStyle/>
        <a:p>
          <a:pPr algn="ctr"/>
          <a:endParaRPr lang="el-GR"/>
        </a:p>
      </dgm:t>
    </dgm:pt>
    <dgm:pt modelId="{04CD26E5-B714-4B02-BC7B-48AEEB5A6A85}">
      <dgm:prSet phldrT="[Κείμενο]" custT="1"/>
      <dgm:spPr/>
      <dgm:t>
        <a:bodyPr/>
        <a:lstStyle/>
        <a:p>
          <a:pPr algn="ctr"/>
          <a:r>
            <a:rPr lang="el-GR" sz="1800" b="1" dirty="0" smtClean="0">
              <a:solidFill>
                <a:schemeClr val="accent1"/>
              </a:solidFill>
            </a:rPr>
            <a:t>Υγεία</a:t>
          </a:r>
          <a:endParaRPr lang="el-GR" sz="1800" b="1" dirty="0">
            <a:solidFill>
              <a:schemeClr val="accent1"/>
            </a:solidFill>
          </a:endParaRPr>
        </a:p>
      </dgm:t>
    </dgm:pt>
    <dgm:pt modelId="{C88E2660-6788-4AD8-A696-98B403AF8899}" type="parTrans" cxnId="{F2F7DDB2-B700-4F1B-968C-802EC075FAFA}">
      <dgm:prSet/>
      <dgm:spPr/>
      <dgm:t>
        <a:bodyPr/>
        <a:lstStyle/>
        <a:p>
          <a:pPr algn="ctr"/>
          <a:endParaRPr lang="el-GR"/>
        </a:p>
      </dgm:t>
    </dgm:pt>
    <dgm:pt modelId="{47F43D19-CE56-4997-9397-BFAEEF73B60F}" type="sibTrans" cxnId="{F2F7DDB2-B700-4F1B-968C-802EC075FAFA}">
      <dgm:prSet/>
      <dgm:spPr/>
      <dgm:t>
        <a:bodyPr/>
        <a:lstStyle/>
        <a:p>
          <a:pPr algn="ctr"/>
          <a:endParaRPr lang="el-GR"/>
        </a:p>
      </dgm:t>
    </dgm:pt>
    <dgm:pt modelId="{41A11DF6-090F-4E3A-9041-EDD977B83A09}">
      <dgm:prSet phldrT="[Κείμενο]" custT="1"/>
      <dgm:spPr/>
      <dgm:t>
        <a:bodyPr/>
        <a:lstStyle/>
        <a:p>
          <a:pPr algn="ctr"/>
          <a:r>
            <a:rPr lang="el-GR" sz="1800" b="1" dirty="0" smtClean="0">
              <a:solidFill>
                <a:schemeClr val="accent1"/>
              </a:solidFill>
            </a:rPr>
            <a:t>Κοινωνική Ασφάλιση</a:t>
          </a:r>
          <a:endParaRPr lang="el-GR" sz="1800" b="1" dirty="0">
            <a:solidFill>
              <a:schemeClr val="accent1"/>
            </a:solidFill>
          </a:endParaRPr>
        </a:p>
      </dgm:t>
    </dgm:pt>
    <dgm:pt modelId="{9622479A-0D67-4CA8-BCA1-CA7FF92B7D87}" type="parTrans" cxnId="{C5F31728-ADE5-48B9-B708-BE43B3958B2E}">
      <dgm:prSet/>
      <dgm:spPr/>
      <dgm:t>
        <a:bodyPr/>
        <a:lstStyle/>
        <a:p>
          <a:pPr algn="ctr"/>
          <a:endParaRPr lang="el-GR"/>
        </a:p>
      </dgm:t>
    </dgm:pt>
    <dgm:pt modelId="{1273E913-0D13-442E-A95D-4F8291DBD8F8}" type="sibTrans" cxnId="{C5F31728-ADE5-48B9-B708-BE43B3958B2E}">
      <dgm:prSet/>
      <dgm:spPr/>
      <dgm:t>
        <a:bodyPr/>
        <a:lstStyle/>
        <a:p>
          <a:pPr algn="ctr"/>
          <a:endParaRPr lang="el-GR"/>
        </a:p>
      </dgm:t>
    </dgm:pt>
    <dgm:pt modelId="{9A65244B-048D-4438-9362-D3107785C0FD}">
      <dgm:prSet phldrT="[Κείμενο]" custT="1"/>
      <dgm:spPr/>
      <dgm:t>
        <a:bodyPr/>
        <a:lstStyle/>
        <a:p>
          <a:pPr algn="ctr"/>
          <a:r>
            <a:rPr lang="el-GR" sz="1800" b="1" dirty="0" smtClean="0">
              <a:solidFill>
                <a:schemeClr val="accent1"/>
              </a:solidFill>
            </a:rPr>
            <a:t>Πρόγραμμα Καλλικράτης</a:t>
          </a:r>
          <a:endParaRPr lang="el-GR" sz="1800" b="1" dirty="0">
            <a:solidFill>
              <a:schemeClr val="accent1"/>
            </a:solidFill>
          </a:endParaRPr>
        </a:p>
      </dgm:t>
    </dgm:pt>
    <dgm:pt modelId="{4E532DE7-AFA4-4096-94E0-B1C2A5BC8015}" type="parTrans" cxnId="{023920C3-07A4-4A1E-856B-564940B8D173}">
      <dgm:prSet/>
      <dgm:spPr/>
      <dgm:t>
        <a:bodyPr/>
        <a:lstStyle/>
        <a:p>
          <a:pPr algn="ctr"/>
          <a:endParaRPr lang="el-GR"/>
        </a:p>
      </dgm:t>
    </dgm:pt>
    <dgm:pt modelId="{DAE7A62A-7A23-4B76-906F-AE68366A52F6}" type="sibTrans" cxnId="{023920C3-07A4-4A1E-856B-564940B8D173}">
      <dgm:prSet/>
      <dgm:spPr/>
      <dgm:t>
        <a:bodyPr/>
        <a:lstStyle/>
        <a:p>
          <a:pPr algn="ctr"/>
          <a:endParaRPr lang="el-GR"/>
        </a:p>
      </dgm:t>
    </dgm:pt>
    <dgm:pt modelId="{BA655039-073E-47E0-8749-C64287C0DD21}" type="pres">
      <dgm:prSet presAssocID="{C5476862-9144-4828-81BC-F41F0CE97DB7}" presName="compositeShape" presStyleCnt="0">
        <dgm:presLayoutVars>
          <dgm:chMax val="7"/>
          <dgm:dir/>
          <dgm:resizeHandles val="exact"/>
        </dgm:presLayoutVars>
      </dgm:prSet>
      <dgm:spPr/>
    </dgm:pt>
    <dgm:pt modelId="{4B298ED1-1CE5-493F-92EB-7748B6F92FFE}" type="pres">
      <dgm:prSet presAssocID="{C5476862-9144-4828-81BC-F41F0CE97DB7}" presName="wedge1" presStyleLbl="node1" presStyleIdx="0" presStyleCnt="5" custLinFactNeighborX="-3669" custLinFactNeighborY="4735"/>
      <dgm:spPr/>
      <dgm:t>
        <a:bodyPr/>
        <a:lstStyle/>
        <a:p>
          <a:endParaRPr lang="el-GR"/>
        </a:p>
      </dgm:t>
    </dgm:pt>
    <dgm:pt modelId="{61D1B8BB-B8C4-4129-800F-A71378992EFB}" type="pres">
      <dgm:prSet presAssocID="{C5476862-9144-4828-81BC-F41F0CE97DB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C5F443-0A77-4206-B4CC-6A6F0C1B76BC}" type="pres">
      <dgm:prSet presAssocID="{C5476862-9144-4828-81BC-F41F0CE97DB7}" presName="wedge2" presStyleLbl="node1" presStyleIdx="1" presStyleCnt="5" custLinFactNeighborX="272" custLinFactNeighborY="-1"/>
      <dgm:spPr/>
      <dgm:t>
        <a:bodyPr/>
        <a:lstStyle/>
        <a:p>
          <a:endParaRPr lang="el-GR"/>
        </a:p>
      </dgm:t>
    </dgm:pt>
    <dgm:pt modelId="{99937F66-0D4A-4C56-9731-0BCAF25F1D92}" type="pres">
      <dgm:prSet presAssocID="{C5476862-9144-4828-81BC-F41F0CE97DB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ACB102-C1F6-4924-BC10-AD1E0E960049}" type="pres">
      <dgm:prSet presAssocID="{C5476862-9144-4828-81BC-F41F0CE97DB7}" presName="wedge3" presStyleLbl="node1" presStyleIdx="2" presStyleCnt="5" custLinFactNeighborX="272" custLinFactNeighborY="-1"/>
      <dgm:spPr/>
      <dgm:t>
        <a:bodyPr/>
        <a:lstStyle/>
        <a:p>
          <a:endParaRPr lang="el-GR"/>
        </a:p>
      </dgm:t>
    </dgm:pt>
    <dgm:pt modelId="{3FC8506F-4B60-404A-983F-7B7826EC9EC2}" type="pres">
      <dgm:prSet presAssocID="{C5476862-9144-4828-81BC-F41F0CE97DB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6F379D-3849-4B64-B26B-30CAB1D05DCD}" type="pres">
      <dgm:prSet presAssocID="{C5476862-9144-4828-81BC-F41F0CE97DB7}" presName="wedge4" presStyleLbl="node1" presStyleIdx="3" presStyleCnt="5"/>
      <dgm:spPr/>
      <dgm:t>
        <a:bodyPr/>
        <a:lstStyle/>
        <a:p>
          <a:endParaRPr lang="el-GR"/>
        </a:p>
      </dgm:t>
    </dgm:pt>
    <dgm:pt modelId="{7B88357A-ABA1-4D8E-8B57-5D0CC815C00C}" type="pres">
      <dgm:prSet presAssocID="{C5476862-9144-4828-81BC-F41F0CE97DB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7C10A4-DAFB-49E4-B849-A60EA93BC38A}" type="pres">
      <dgm:prSet presAssocID="{C5476862-9144-4828-81BC-F41F0CE97DB7}" presName="wedge5" presStyleLbl="node1" presStyleIdx="4" presStyleCnt="5"/>
      <dgm:spPr/>
      <dgm:t>
        <a:bodyPr/>
        <a:lstStyle/>
        <a:p>
          <a:endParaRPr lang="el-GR"/>
        </a:p>
      </dgm:t>
    </dgm:pt>
    <dgm:pt modelId="{E8097B76-B73C-470A-BE26-5BF7F0A7231C}" type="pres">
      <dgm:prSet presAssocID="{C5476862-9144-4828-81BC-F41F0CE97DB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51819DA-9996-4719-8A3C-ADA9B35B1651}" type="presOf" srcId="{04CD26E5-B714-4B02-BC7B-48AEEB5A6A85}" destId="{3FC8506F-4B60-404A-983F-7B7826EC9EC2}" srcOrd="1" destOrd="0" presId="urn:microsoft.com/office/officeart/2005/8/layout/chart3"/>
    <dgm:cxn modelId="{CF117AA1-C09C-49FB-819A-41E673BC680F}" type="presOf" srcId="{04CD26E5-B714-4B02-BC7B-48AEEB5A6A85}" destId="{C3ACB102-C1F6-4924-BC10-AD1E0E960049}" srcOrd="0" destOrd="0" presId="urn:microsoft.com/office/officeart/2005/8/layout/chart3"/>
    <dgm:cxn modelId="{1F006241-6079-4373-8A4B-4A5F8018CB58}" type="presOf" srcId="{FE4D1C77-F121-48E7-A122-F2FC77D0E140}" destId="{99937F66-0D4A-4C56-9731-0BCAF25F1D92}" srcOrd="1" destOrd="0" presId="urn:microsoft.com/office/officeart/2005/8/layout/chart3"/>
    <dgm:cxn modelId="{312DD20C-4006-4C33-B594-61979DFE5FD3}" type="presOf" srcId="{9A65244B-048D-4438-9362-D3107785C0FD}" destId="{537C10A4-DAFB-49E4-B849-A60EA93BC38A}" srcOrd="0" destOrd="0" presId="urn:microsoft.com/office/officeart/2005/8/layout/chart3"/>
    <dgm:cxn modelId="{D3C5439E-D150-44D8-BB19-BE315E411692}" type="presOf" srcId="{41A11DF6-090F-4E3A-9041-EDD977B83A09}" destId="{716F379D-3849-4B64-B26B-30CAB1D05DCD}" srcOrd="0" destOrd="0" presId="urn:microsoft.com/office/officeart/2005/8/layout/chart3"/>
    <dgm:cxn modelId="{48573142-F727-4B3F-BD5B-FFF03FAA2C6E}" type="presOf" srcId="{9A65244B-048D-4438-9362-D3107785C0FD}" destId="{E8097B76-B73C-470A-BE26-5BF7F0A7231C}" srcOrd="1" destOrd="0" presId="urn:microsoft.com/office/officeart/2005/8/layout/chart3"/>
    <dgm:cxn modelId="{C5F31728-ADE5-48B9-B708-BE43B3958B2E}" srcId="{C5476862-9144-4828-81BC-F41F0CE97DB7}" destId="{41A11DF6-090F-4E3A-9041-EDD977B83A09}" srcOrd="3" destOrd="0" parTransId="{9622479A-0D67-4CA8-BCA1-CA7FF92B7D87}" sibTransId="{1273E913-0D13-442E-A95D-4F8291DBD8F8}"/>
    <dgm:cxn modelId="{1DD596EB-1351-444D-969B-B6AEE1848D73}" srcId="{C5476862-9144-4828-81BC-F41F0CE97DB7}" destId="{FE4D1C77-F121-48E7-A122-F2FC77D0E140}" srcOrd="1" destOrd="0" parTransId="{C2205DD9-D250-49FB-AFC2-DA8999E5A5A3}" sibTransId="{4FAEA59F-4F37-40A4-A944-9FDB1A203C2C}"/>
    <dgm:cxn modelId="{C07475DB-794F-4CF6-8E88-FF400029C376}" type="presOf" srcId="{C5476862-9144-4828-81BC-F41F0CE97DB7}" destId="{BA655039-073E-47E0-8749-C64287C0DD21}" srcOrd="0" destOrd="0" presId="urn:microsoft.com/office/officeart/2005/8/layout/chart3"/>
    <dgm:cxn modelId="{87FB84E8-58AD-4445-B249-0F99315D492A}" srcId="{C5476862-9144-4828-81BC-F41F0CE97DB7}" destId="{5DA9BBE6-4E92-4D59-AC2B-ED9EF8D81AD1}" srcOrd="0" destOrd="0" parTransId="{7DBE1274-A02D-43EA-A619-F1E4EBD8E4F2}" sibTransId="{C5069D9D-6BEF-4143-9E64-C746ADB1EB21}"/>
    <dgm:cxn modelId="{F2F7DDB2-B700-4F1B-968C-802EC075FAFA}" srcId="{C5476862-9144-4828-81BC-F41F0CE97DB7}" destId="{04CD26E5-B714-4B02-BC7B-48AEEB5A6A85}" srcOrd="2" destOrd="0" parTransId="{C88E2660-6788-4AD8-A696-98B403AF8899}" sibTransId="{47F43D19-CE56-4997-9397-BFAEEF73B60F}"/>
    <dgm:cxn modelId="{AB8CA2B0-647B-4395-92AA-504CC5DAC2ED}" type="presOf" srcId="{5DA9BBE6-4E92-4D59-AC2B-ED9EF8D81AD1}" destId="{61D1B8BB-B8C4-4129-800F-A71378992EFB}" srcOrd="1" destOrd="0" presId="urn:microsoft.com/office/officeart/2005/8/layout/chart3"/>
    <dgm:cxn modelId="{74C41C1B-CA2F-45C0-A701-F1A039C0CBF7}" type="presOf" srcId="{5DA9BBE6-4E92-4D59-AC2B-ED9EF8D81AD1}" destId="{4B298ED1-1CE5-493F-92EB-7748B6F92FFE}" srcOrd="0" destOrd="0" presId="urn:microsoft.com/office/officeart/2005/8/layout/chart3"/>
    <dgm:cxn modelId="{99FBCAD0-1DAD-4A32-BB66-0C5008EA0833}" type="presOf" srcId="{41A11DF6-090F-4E3A-9041-EDD977B83A09}" destId="{7B88357A-ABA1-4D8E-8B57-5D0CC815C00C}" srcOrd="1" destOrd="0" presId="urn:microsoft.com/office/officeart/2005/8/layout/chart3"/>
    <dgm:cxn modelId="{023920C3-07A4-4A1E-856B-564940B8D173}" srcId="{C5476862-9144-4828-81BC-F41F0CE97DB7}" destId="{9A65244B-048D-4438-9362-D3107785C0FD}" srcOrd="4" destOrd="0" parTransId="{4E532DE7-AFA4-4096-94E0-B1C2A5BC8015}" sibTransId="{DAE7A62A-7A23-4B76-906F-AE68366A52F6}"/>
    <dgm:cxn modelId="{27CBC806-2B4A-45A4-93E6-4205573F0C98}" type="presOf" srcId="{FE4D1C77-F121-48E7-A122-F2FC77D0E140}" destId="{9CC5F443-0A77-4206-B4CC-6A6F0C1B76BC}" srcOrd="0" destOrd="0" presId="urn:microsoft.com/office/officeart/2005/8/layout/chart3"/>
    <dgm:cxn modelId="{D147F221-587B-4DEB-8BAD-2AEF6616C45F}" type="presParOf" srcId="{BA655039-073E-47E0-8749-C64287C0DD21}" destId="{4B298ED1-1CE5-493F-92EB-7748B6F92FFE}" srcOrd="0" destOrd="0" presId="urn:microsoft.com/office/officeart/2005/8/layout/chart3"/>
    <dgm:cxn modelId="{C4CF4248-9A37-4D1D-AB0C-7B85FFAF33EA}" type="presParOf" srcId="{BA655039-073E-47E0-8749-C64287C0DD21}" destId="{61D1B8BB-B8C4-4129-800F-A71378992EFB}" srcOrd="1" destOrd="0" presId="urn:microsoft.com/office/officeart/2005/8/layout/chart3"/>
    <dgm:cxn modelId="{5DAEFC5E-1FE0-4B59-A85E-712AA94A6D14}" type="presParOf" srcId="{BA655039-073E-47E0-8749-C64287C0DD21}" destId="{9CC5F443-0A77-4206-B4CC-6A6F0C1B76BC}" srcOrd="2" destOrd="0" presId="urn:microsoft.com/office/officeart/2005/8/layout/chart3"/>
    <dgm:cxn modelId="{64FD65AE-BDA0-4732-ADD7-1E6B9A45D459}" type="presParOf" srcId="{BA655039-073E-47E0-8749-C64287C0DD21}" destId="{99937F66-0D4A-4C56-9731-0BCAF25F1D92}" srcOrd="3" destOrd="0" presId="urn:microsoft.com/office/officeart/2005/8/layout/chart3"/>
    <dgm:cxn modelId="{4B04AD8E-1E73-48E0-B9EF-D9AB3AAD46C9}" type="presParOf" srcId="{BA655039-073E-47E0-8749-C64287C0DD21}" destId="{C3ACB102-C1F6-4924-BC10-AD1E0E960049}" srcOrd="4" destOrd="0" presId="urn:microsoft.com/office/officeart/2005/8/layout/chart3"/>
    <dgm:cxn modelId="{2CC3B6FC-101C-46F7-8DC3-E3D3ECBC98E2}" type="presParOf" srcId="{BA655039-073E-47E0-8749-C64287C0DD21}" destId="{3FC8506F-4B60-404A-983F-7B7826EC9EC2}" srcOrd="5" destOrd="0" presId="urn:microsoft.com/office/officeart/2005/8/layout/chart3"/>
    <dgm:cxn modelId="{B4B352C6-2BF8-4E67-9573-A5796DA6ED8A}" type="presParOf" srcId="{BA655039-073E-47E0-8749-C64287C0DD21}" destId="{716F379D-3849-4B64-B26B-30CAB1D05DCD}" srcOrd="6" destOrd="0" presId="urn:microsoft.com/office/officeart/2005/8/layout/chart3"/>
    <dgm:cxn modelId="{5610F514-CA4E-48AD-9953-2C5C7E9D5FFB}" type="presParOf" srcId="{BA655039-073E-47E0-8749-C64287C0DD21}" destId="{7B88357A-ABA1-4D8E-8B57-5D0CC815C00C}" srcOrd="7" destOrd="0" presId="urn:microsoft.com/office/officeart/2005/8/layout/chart3"/>
    <dgm:cxn modelId="{496258E8-A2F8-49BF-A3D2-4D26D90B8CB0}" type="presParOf" srcId="{BA655039-073E-47E0-8749-C64287C0DD21}" destId="{537C10A4-DAFB-49E4-B849-A60EA93BC38A}" srcOrd="8" destOrd="0" presId="urn:microsoft.com/office/officeart/2005/8/layout/chart3"/>
    <dgm:cxn modelId="{C887B3ED-D83F-4FB3-A652-051CC0778330}" type="presParOf" srcId="{BA655039-073E-47E0-8749-C64287C0DD21}" destId="{E8097B76-B73C-470A-BE26-5BF7F0A7231C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DE43A-9BAF-45FD-B16D-7EF6394EE73C}" type="doc">
      <dgm:prSet loTypeId="urn:microsoft.com/office/officeart/2005/8/layout/vList5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l-GR"/>
        </a:p>
      </dgm:t>
    </dgm:pt>
    <dgm:pt modelId="{B154181F-67EE-49C9-A422-FD0A4F5D87BD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l-GR" sz="2800" b="1" dirty="0" smtClean="0">
              <a:solidFill>
                <a:schemeClr val="accent1"/>
              </a:solidFill>
            </a:rPr>
            <a:t>Δείκτες Εκροής</a:t>
          </a:r>
          <a:endParaRPr lang="el-GR" sz="2800" b="1" dirty="0">
            <a:solidFill>
              <a:schemeClr val="accent1"/>
            </a:solidFill>
          </a:endParaRPr>
        </a:p>
      </dgm:t>
    </dgm:pt>
    <dgm:pt modelId="{2DB97478-2D44-41AE-8678-BA2C35E15424}" type="parTrans" cxnId="{29B47E38-88C0-41F1-A66A-4208C064AFA8}">
      <dgm:prSet/>
      <dgm:spPr/>
      <dgm:t>
        <a:bodyPr/>
        <a:lstStyle/>
        <a:p>
          <a:endParaRPr lang="el-GR"/>
        </a:p>
      </dgm:t>
    </dgm:pt>
    <dgm:pt modelId="{F7D5E4B1-2237-4DBD-9865-03FD348D44F2}" type="sibTrans" cxnId="{29B47E38-88C0-41F1-A66A-4208C064AFA8}">
      <dgm:prSet/>
      <dgm:spPr/>
      <dgm:t>
        <a:bodyPr/>
        <a:lstStyle/>
        <a:p>
          <a:endParaRPr lang="el-GR"/>
        </a:p>
      </dgm:t>
    </dgm:pt>
    <dgm:pt modelId="{4A8F75CD-FD10-43A9-ACD8-C8E437AFFD10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l-GR" sz="2800" b="0" dirty="0" smtClean="0">
              <a:solidFill>
                <a:schemeClr val="accent1"/>
              </a:solidFill>
            </a:rPr>
            <a:t>Από εξειδίκευση: </a:t>
          </a:r>
          <a:r>
            <a:rPr lang="en-US" sz="2800" b="0" dirty="0" smtClean="0">
              <a:solidFill>
                <a:schemeClr val="accent1"/>
              </a:solidFill>
            </a:rPr>
            <a:t>32</a:t>
          </a:r>
          <a:r>
            <a:rPr lang="el-GR" sz="2800" b="0" dirty="0" smtClean="0">
              <a:solidFill>
                <a:schemeClr val="accent1"/>
              </a:solidFill>
            </a:rPr>
            <a:t> από τους 35 (Ποσοστό </a:t>
          </a:r>
          <a:r>
            <a:rPr lang="en-US" sz="2800" b="0" dirty="0" smtClean="0">
              <a:solidFill>
                <a:schemeClr val="accent1"/>
              </a:solidFill>
            </a:rPr>
            <a:t>91</a:t>
          </a:r>
          <a:r>
            <a:rPr lang="el-GR" sz="2800" b="0" dirty="0" smtClean="0">
              <a:solidFill>
                <a:schemeClr val="accent1"/>
              </a:solidFill>
            </a:rPr>
            <a:t>,</a:t>
          </a:r>
          <a:r>
            <a:rPr lang="en-US" sz="2800" b="0" dirty="0" smtClean="0">
              <a:solidFill>
                <a:schemeClr val="accent1"/>
              </a:solidFill>
            </a:rPr>
            <a:t>4</a:t>
          </a:r>
          <a:r>
            <a:rPr lang="el-GR" sz="2800" b="0" dirty="0" smtClean="0">
              <a:solidFill>
                <a:schemeClr val="accent1"/>
              </a:solidFill>
            </a:rPr>
            <a:t>%)</a:t>
          </a:r>
          <a:endParaRPr lang="el-GR" sz="2800" b="0" dirty="0">
            <a:solidFill>
              <a:schemeClr val="accent1"/>
            </a:solidFill>
          </a:endParaRPr>
        </a:p>
      </dgm:t>
    </dgm:pt>
    <dgm:pt modelId="{CFB03AFE-AEEF-4D5E-B9C9-3227C94329D1}" type="parTrans" cxnId="{F8C763F9-43E1-4AF1-A31D-3BD704A3C5A0}">
      <dgm:prSet/>
      <dgm:spPr/>
      <dgm:t>
        <a:bodyPr/>
        <a:lstStyle/>
        <a:p>
          <a:endParaRPr lang="el-GR"/>
        </a:p>
      </dgm:t>
    </dgm:pt>
    <dgm:pt modelId="{6345115C-6FF8-4BE7-BF18-CBD1239A40DD}" type="sibTrans" cxnId="{F8C763F9-43E1-4AF1-A31D-3BD704A3C5A0}">
      <dgm:prSet/>
      <dgm:spPr/>
      <dgm:t>
        <a:bodyPr/>
        <a:lstStyle/>
        <a:p>
          <a:endParaRPr lang="el-GR"/>
        </a:p>
      </dgm:t>
    </dgm:pt>
    <dgm:pt modelId="{2803C5A0-33AF-4A28-94AB-575FFF00A14A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l-GR" sz="2800" b="1" dirty="0" smtClean="0">
              <a:solidFill>
                <a:schemeClr val="accent1"/>
              </a:solidFill>
            </a:rPr>
            <a:t>Δείκτες Πλαισίου Επίδοσης</a:t>
          </a:r>
          <a:endParaRPr lang="el-GR" sz="2800" b="1" dirty="0">
            <a:solidFill>
              <a:schemeClr val="accent1"/>
            </a:solidFill>
          </a:endParaRPr>
        </a:p>
      </dgm:t>
    </dgm:pt>
    <dgm:pt modelId="{88B0E0B5-6336-4960-8C51-A89B91A497C4}" type="parTrans" cxnId="{DB60F657-DC5D-41D9-B52A-14A76546E5E4}">
      <dgm:prSet/>
      <dgm:spPr/>
      <dgm:t>
        <a:bodyPr/>
        <a:lstStyle/>
        <a:p>
          <a:endParaRPr lang="el-GR"/>
        </a:p>
      </dgm:t>
    </dgm:pt>
    <dgm:pt modelId="{5C0617A1-0FF6-4DB1-BCE2-140F67470F13}" type="sibTrans" cxnId="{DB60F657-DC5D-41D9-B52A-14A76546E5E4}">
      <dgm:prSet/>
      <dgm:spPr/>
      <dgm:t>
        <a:bodyPr/>
        <a:lstStyle/>
        <a:p>
          <a:endParaRPr lang="el-GR"/>
        </a:p>
      </dgm:t>
    </dgm:pt>
    <dgm:pt modelId="{0977889D-3F4D-431E-A7FA-A56561DC6CE8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l-GR" sz="2800" b="0" dirty="0" smtClean="0">
              <a:solidFill>
                <a:schemeClr val="accent1"/>
              </a:solidFill>
            </a:rPr>
            <a:t>Από εξειδίκευση: </a:t>
          </a:r>
          <a:r>
            <a:rPr lang="en-US" sz="2800" b="0" dirty="0" smtClean="0">
              <a:solidFill>
                <a:schemeClr val="accent1"/>
              </a:solidFill>
            </a:rPr>
            <a:t>10</a:t>
          </a:r>
          <a:r>
            <a:rPr lang="el-GR" sz="2800" b="0" dirty="0" smtClean="0">
              <a:solidFill>
                <a:schemeClr val="accent1"/>
              </a:solidFill>
            </a:rPr>
            <a:t> εκ των 10 (Ποσοστό </a:t>
          </a:r>
          <a:r>
            <a:rPr lang="en-US" sz="2800" b="0" dirty="0" smtClean="0">
              <a:solidFill>
                <a:schemeClr val="accent1"/>
              </a:solidFill>
            </a:rPr>
            <a:t>10</a:t>
          </a:r>
          <a:r>
            <a:rPr lang="el-GR" sz="2800" b="0" dirty="0" smtClean="0">
              <a:solidFill>
                <a:schemeClr val="accent1"/>
              </a:solidFill>
            </a:rPr>
            <a:t>0%)</a:t>
          </a:r>
          <a:endParaRPr lang="el-GR" sz="2800" b="0" dirty="0">
            <a:solidFill>
              <a:schemeClr val="accent1"/>
            </a:solidFill>
          </a:endParaRPr>
        </a:p>
      </dgm:t>
    </dgm:pt>
    <dgm:pt modelId="{185EB768-5137-4A01-A8E5-5F05A02E1978}" type="parTrans" cxnId="{9ED3FB40-C64E-49C7-90AA-7568C1E0565A}">
      <dgm:prSet/>
      <dgm:spPr/>
      <dgm:t>
        <a:bodyPr/>
        <a:lstStyle/>
        <a:p>
          <a:endParaRPr lang="el-GR"/>
        </a:p>
      </dgm:t>
    </dgm:pt>
    <dgm:pt modelId="{86683E4E-833C-4AE2-AC48-B270E91A9028}" type="sibTrans" cxnId="{9ED3FB40-C64E-49C7-90AA-7568C1E0565A}">
      <dgm:prSet/>
      <dgm:spPr/>
      <dgm:t>
        <a:bodyPr/>
        <a:lstStyle/>
        <a:p>
          <a:endParaRPr lang="el-GR"/>
        </a:p>
      </dgm:t>
    </dgm:pt>
    <dgm:pt modelId="{E327C195-02A4-4C1C-A87F-1B4436E6B603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l-GR" sz="2800" b="1" dirty="0" smtClean="0">
              <a:solidFill>
                <a:schemeClr val="accent1"/>
              </a:solidFill>
            </a:rPr>
            <a:t>Δείκτες Αποτελέσματος</a:t>
          </a:r>
          <a:endParaRPr lang="el-GR" sz="2800" b="1" dirty="0">
            <a:solidFill>
              <a:schemeClr val="accent1"/>
            </a:solidFill>
          </a:endParaRPr>
        </a:p>
      </dgm:t>
    </dgm:pt>
    <dgm:pt modelId="{4D65ABB8-680C-4A74-B8CC-3F84A467D0EF}" type="parTrans" cxnId="{157671CE-63F2-4514-B393-6ED8A285E6F2}">
      <dgm:prSet/>
      <dgm:spPr/>
      <dgm:t>
        <a:bodyPr/>
        <a:lstStyle/>
        <a:p>
          <a:endParaRPr lang="el-GR"/>
        </a:p>
      </dgm:t>
    </dgm:pt>
    <dgm:pt modelId="{F4865882-0A87-47E2-B40E-C8D454B1F370}" type="sibTrans" cxnId="{157671CE-63F2-4514-B393-6ED8A285E6F2}">
      <dgm:prSet/>
      <dgm:spPr/>
      <dgm:t>
        <a:bodyPr/>
        <a:lstStyle/>
        <a:p>
          <a:endParaRPr lang="el-GR"/>
        </a:p>
      </dgm:t>
    </dgm:pt>
    <dgm:pt modelId="{D883859A-6BE8-44AF-A57D-1B0F20293BA8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l-GR" sz="2800" b="0" dirty="0" smtClean="0">
              <a:solidFill>
                <a:schemeClr val="accent1"/>
              </a:solidFill>
            </a:rPr>
            <a:t>Από εξειδίκευση: 1</a:t>
          </a:r>
          <a:r>
            <a:rPr lang="en-US" sz="2800" b="0" dirty="0" smtClean="0">
              <a:solidFill>
                <a:schemeClr val="accent1"/>
              </a:solidFill>
            </a:rPr>
            <a:t>5</a:t>
          </a:r>
          <a:r>
            <a:rPr lang="el-GR" sz="2800" b="0" dirty="0" smtClean="0">
              <a:solidFill>
                <a:schemeClr val="accent1"/>
              </a:solidFill>
            </a:rPr>
            <a:t> εκ των 15 (Ποσοστό </a:t>
          </a:r>
          <a:r>
            <a:rPr lang="en-US" sz="2800" b="0" dirty="0" smtClean="0">
              <a:solidFill>
                <a:schemeClr val="accent1"/>
              </a:solidFill>
            </a:rPr>
            <a:t>100</a:t>
          </a:r>
          <a:r>
            <a:rPr lang="el-GR" sz="2800" b="0" dirty="0" smtClean="0">
              <a:solidFill>
                <a:schemeClr val="accent1"/>
              </a:solidFill>
            </a:rPr>
            <a:t>%)</a:t>
          </a:r>
          <a:endParaRPr lang="el-GR" sz="2800" b="0" dirty="0">
            <a:solidFill>
              <a:schemeClr val="accent1"/>
            </a:solidFill>
          </a:endParaRPr>
        </a:p>
      </dgm:t>
    </dgm:pt>
    <dgm:pt modelId="{66875924-67E7-4416-BBAE-516EF7013A29}" type="parTrans" cxnId="{F0C8DD4C-3D41-46CC-A201-31917960B511}">
      <dgm:prSet/>
      <dgm:spPr/>
      <dgm:t>
        <a:bodyPr/>
        <a:lstStyle/>
        <a:p>
          <a:endParaRPr lang="el-GR"/>
        </a:p>
      </dgm:t>
    </dgm:pt>
    <dgm:pt modelId="{C93E05B5-5805-4368-90BD-2897675EC546}" type="sibTrans" cxnId="{F0C8DD4C-3D41-46CC-A201-31917960B511}">
      <dgm:prSet/>
      <dgm:spPr/>
      <dgm:t>
        <a:bodyPr/>
        <a:lstStyle/>
        <a:p>
          <a:endParaRPr lang="el-GR"/>
        </a:p>
      </dgm:t>
    </dgm:pt>
    <dgm:pt modelId="{22D380B9-EB01-4153-AFA5-800057E4A4B5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l-GR" sz="2800" b="0" dirty="0" smtClean="0">
              <a:solidFill>
                <a:schemeClr val="accent1"/>
              </a:solidFill>
            </a:rPr>
            <a:t>Από Αποφάσεις Ένταξης: 13 από τους 35 (Ποσοστό 37,14%)</a:t>
          </a:r>
          <a:endParaRPr lang="el-GR" sz="2800" b="0" dirty="0">
            <a:solidFill>
              <a:schemeClr val="accent1"/>
            </a:solidFill>
          </a:endParaRPr>
        </a:p>
      </dgm:t>
    </dgm:pt>
    <dgm:pt modelId="{CFCD490C-61BB-4F1A-813B-B9C2DDF5E58E}" type="parTrans" cxnId="{257AC6B1-0309-493D-A4D3-7AAFCE63341D}">
      <dgm:prSet/>
      <dgm:spPr/>
    </dgm:pt>
    <dgm:pt modelId="{334E5C70-E904-4E73-B212-B1E729F930BA}" type="sibTrans" cxnId="{257AC6B1-0309-493D-A4D3-7AAFCE63341D}">
      <dgm:prSet/>
      <dgm:spPr/>
    </dgm:pt>
    <dgm:pt modelId="{1D5B538A-E66D-40B0-A6DC-4EAEB0A64FEA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el-GR" sz="2800" b="0" dirty="0">
            <a:solidFill>
              <a:schemeClr val="accent1"/>
            </a:solidFill>
          </a:endParaRPr>
        </a:p>
      </dgm:t>
    </dgm:pt>
    <dgm:pt modelId="{BA61CC3A-FF6C-4401-9F3A-34B6DF7F4A70}" type="parTrans" cxnId="{9944A0C0-A8C5-449D-B0D3-6D40B891E442}">
      <dgm:prSet/>
      <dgm:spPr/>
    </dgm:pt>
    <dgm:pt modelId="{806D235B-4470-4B17-9ADB-2DEFF60CA3DC}" type="sibTrans" cxnId="{9944A0C0-A8C5-449D-B0D3-6D40B891E442}">
      <dgm:prSet/>
      <dgm:spPr/>
    </dgm:pt>
    <dgm:pt modelId="{8CDC30D9-FA50-4D97-9DD6-26DB8D9F1C6C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l-GR" sz="2800" b="0" dirty="0" smtClean="0">
              <a:solidFill>
                <a:schemeClr val="accent1"/>
              </a:solidFill>
            </a:rPr>
            <a:t>Από Αποφάσεις Ένταξης: 6 εκ των 10 (Ποσοστό 60%)</a:t>
          </a:r>
          <a:endParaRPr lang="el-GR" sz="2800" b="0" dirty="0">
            <a:solidFill>
              <a:schemeClr val="accent1"/>
            </a:solidFill>
          </a:endParaRPr>
        </a:p>
      </dgm:t>
    </dgm:pt>
    <dgm:pt modelId="{023BADB7-4C67-4698-AE10-9FFBC9D13465}" type="parTrans" cxnId="{30841579-997D-4C00-A822-E56505C07776}">
      <dgm:prSet/>
      <dgm:spPr/>
    </dgm:pt>
    <dgm:pt modelId="{3950D367-DA79-4082-B47E-A855AC3EA2CD}" type="sibTrans" cxnId="{30841579-997D-4C00-A822-E56505C07776}">
      <dgm:prSet/>
      <dgm:spPr/>
    </dgm:pt>
    <dgm:pt modelId="{999028E8-8B46-4D60-83BF-A2A4EE3BFBD1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el-GR" sz="2400" b="0" dirty="0">
            <a:solidFill>
              <a:schemeClr val="accent1"/>
            </a:solidFill>
          </a:endParaRPr>
        </a:p>
      </dgm:t>
    </dgm:pt>
    <dgm:pt modelId="{313063D2-100C-4D87-8D6D-DF5060487A6C}" type="parTrans" cxnId="{1C5C1FB9-4C0A-495E-9DA5-E91596401F1B}">
      <dgm:prSet/>
      <dgm:spPr/>
    </dgm:pt>
    <dgm:pt modelId="{D09E6E7F-D4E5-40BA-9F7D-833EB3BB80AC}" type="sibTrans" cxnId="{1C5C1FB9-4C0A-495E-9DA5-E91596401F1B}">
      <dgm:prSet/>
      <dgm:spPr/>
    </dgm:pt>
    <dgm:pt modelId="{3E587E50-D647-4E22-A10E-292E380170FE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l-GR" sz="2800" b="0" dirty="0" smtClean="0">
              <a:solidFill>
                <a:schemeClr val="accent1"/>
              </a:solidFill>
            </a:rPr>
            <a:t>Από Αποφάσεις Ένταξης: 6 εκ των 15 (Ποσοστό 40%)</a:t>
          </a:r>
          <a:endParaRPr lang="el-GR" sz="2800" b="0" dirty="0">
            <a:solidFill>
              <a:schemeClr val="accent1"/>
            </a:solidFill>
          </a:endParaRPr>
        </a:p>
      </dgm:t>
    </dgm:pt>
    <dgm:pt modelId="{676895AD-B265-4140-AEC9-C167956BF5B7}" type="parTrans" cxnId="{5193773D-FEDD-4348-B2F3-A7E542C851FB}">
      <dgm:prSet/>
      <dgm:spPr/>
    </dgm:pt>
    <dgm:pt modelId="{EE409577-D116-4441-AE1C-B7D833B5A52F}" type="sibTrans" cxnId="{5193773D-FEDD-4348-B2F3-A7E542C851FB}">
      <dgm:prSet/>
      <dgm:spPr/>
    </dgm:pt>
    <dgm:pt modelId="{17F9C6CB-EB22-4E87-901B-5AFB0CF5D321}" type="pres">
      <dgm:prSet presAssocID="{47DDE43A-9BAF-45FD-B16D-7EF6394EE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1A30C1B-4043-49CB-BCFE-419335AA478B}" type="pres">
      <dgm:prSet presAssocID="{B154181F-67EE-49C9-A422-FD0A4F5D87BD}" presName="linNode" presStyleCnt="0"/>
      <dgm:spPr/>
    </dgm:pt>
    <dgm:pt modelId="{3509E271-2EF5-45FD-A5B0-EE1DECB11827}" type="pres">
      <dgm:prSet presAssocID="{B154181F-67EE-49C9-A422-FD0A4F5D87BD}" presName="parentText" presStyleLbl="node1" presStyleIdx="0" presStyleCnt="3" custScaleX="94444" custScaleY="6653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19516B-63C2-4E57-8E88-8985C41463F5}" type="pres">
      <dgm:prSet presAssocID="{B154181F-67EE-49C9-A422-FD0A4F5D87BD}" presName="descendantText" presStyleLbl="alignAccFollowNode1" presStyleIdx="0" presStyleCnt="3" custScaleX="124422" custLinFactNeighborX="-154" custLinFactNeighborY="-2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579D4-A0B4-48DC-9832-DEAE23E08C06}" type="pres">
      <dgm:prSet presAssocID="{F7D5E4B1-2237-4DBD-9865-03FD348D44F2}" presName="sp" presStyleCnt="0"/>
      <dgm:spPr/>
    </dgm:pt>
    <dgm:pt modelId="{9164DC87-4C1B-4B5D-A636-8BF9F9584F1B}" type="pres">
      <dgm:prSet presAssocID="{2803C5A0-33AF-4A28-94AB-575FFF00A14A}" presName="linNode" presStyleCnt="0"/>
      <dgm:spPr/>
    </dgm:pt>
    <dgm:pt modelId="{887DA452-4BA4-4BC9-BAE4-D8B0A01AE8A7}" type="pres">
      <dgm:prSet presAssocID="{2803C5A0-33AF-4A28-94AB-575FFF00A14A}" presName="parentText" presStyleLbl="node1" presStyleIdx="1" presStyleCnt="3" custScaleX="94444" custScaleY="6653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F19423-511D-453C-8F9E-D4AAFE704094}" type="pres">
      <dgm:prSet presAssocID="{2803C5A0-33AF-4A28-94AB-575FFF00A14A}" presName="descendantText" presStyleLbl="alignAccFollowNode1" presStyleIdx="1" presStyleCnt="3" custScaleX="1244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DD0A1D-22D6-47FA-84C8-2A73C7505E81}" type="pres">
      <dgm:prSet presAssocID="{5C0617A1-0FF6-4DB1-BCE2-140F67470F13}" presName="sp" presStyleCnt="0"/>
      <dgm:spPr/>
    </dgm:pt>
    <dgm:pt modelId="{E5046A09-811B-411A-A6CC-27DD771131EE}" type="pres">
      <dgm:prSet presAssocID="{E327C195-02A4-4C1C-A87F-1B4436E6B603}" presName="linNode" presStyleCnt="0"/>
      <dgm:spPr/>
    </dgm:pt>
    <dgm:pt modelId="{74DE060F-331B-4B96-9242-2F4234D29498}" type="pres">
      <dgm:prSet presAssocID="{E327C195-02A4-4C1C-A87F-1B4436E6B603}" presName="parentText" presStyleLbl="node1" presStyleIdx="2" presStyleCnt="3" custScaleX="94444" custScaleY="6653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5437B0-FA41-4916-9565-6F7909E0EFEA}" type="pres">
      <dgm:prSet presAssocID="{E327C195-02A4-4C1C-A87F-1B4436E6B603}" presName="descendantText" presStyleLbl="alignAccFollowNode1" presStyleIdx="2" presStyleCnt="3" custScaleX="1244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DCB03C4-B672-4103-A6C6-B1076233020F}" type="presOf" srcId="{22D380B9-EB01-4153-AFA5-800057E4A4B5}" destId="{6E19516B-63C2-4E57-8E88-8985C41463F5}" srcOrd="0" destOrd="1" presId="urn:microsoft.com/office/officeart/2005/8/layout/vList5"/>
    <dgm:cxn modelId="{9ED3FB40-C64E-49C7-90AA-7568C1E0565A}" srcId="{2803C5A0-33AF-4A28-94AB-575FFF00A14A}" destId="{0977889D-3F4D-431E-A7FA-A56561DC6CE8}" srcOrd="1" destOrd="0" parTransId="{185EB768-5137-4A01-A8E5-5F05A02E1978}" sibTransId="{86683E4E-833C-4AE2-AC48-B270E91A9028}"/>
    <dgm:cxn modelId="{97B15473-B3DA-4BA9-B0DD-8456D0EED21C}" type="presOf" srcId="{999028E8-8B46-4D60-83BF-A2A4EE3BFBD1}" destId="{0BF19423-511D-453C-8F9E-D4AAFE704094}" srcOrd="0" destOrd="0" presId="urn:microsoft.com/office/officeart/2005/8/layout/vList5"/>
    <dgm:cxn modelId="{63875681-6E6E-4668-905A-4F43646BAA36}" type="presOf" srcId="{4A8F75CD-FD10-43A9-ACD8-C8E437AFFD10}" destId="{6E19516B-63C2-4E57-8E88-8985C41463F5}" srcOrd="0" destOrd="0" presId="urn:microsoft.com/office/officeart/2005/8/layout/vList5"/>
    <dgm:cxn modelId="{3FB962B7-7E38-495A-9BAA-1412DE90973C}" type="presOf" srcId="{3E587E50-D647-4E22-A10E-292E380170FE}" destId="{555437B0-FA41-4916-9565-6F7909E0EFEA}" srcOrd="0" destOrd="1" presId="urn:microsoft.com/office/officeart/2005/8/layout/vList5"/>
    <dgm:cxn modelId="{30841579-997D-4C00-A822-E56505C07776}" srcId="{2803C5A0-33AF-4A28-94AB-575FFF00A14A}" destId="{8CDC30D9-FA50-4D97-9DD6-26DB8D9F1C6C}" srcOrd="2" destOrd="0" parTransId="{023BADB7-4C67-4698-AE10-9FFBC9D13465}" sibTransId="{3950D367-DA79-4082-B47E-A855AC3EA2CD}"/>
    <dgm:cxn modelId="{267BA33D-F7D6-45B5-894E-D9B0BC02703D}" type="presOf" srcId="{1D5B538A-E66D-40B0-A6DC-4EAEB0A64FEA}" destId="{0BF19423-511D-453C-8F9E-D4AAFE704094}" srcOrd="0" destOrd="3" presId="urn:microsoft.com/office/officeart/2005/8/layout/vList5"/>
    <dgm:cxn modelId="{1C5C1FB9-4C0A-495E-9DA5-E91596401F1B}" srcId="{2803C5A0-33AF-4A28-94AB-575FFF00A14A}" destId="{999028E8-8B46-4D60-83BF-A2A4EE3BFBD1}" srcOrd="0" destOrd="0" parTransId="{313063D2-100C-4D87-8D6D-DF5060487A6C}" sibTransId="{D09E6E7F-D4E5-40BA-9F7D-833EB3BB80AC}"/>
    <dgm:cxn modelId="{5CC0BB5F-29F8-4FFB-8B55-36462399FF37}" type="presOf" srcId="{B154181F-67EE-49C9-A422-FD0A4F5D87BD}" destId="{3509E271-2EF5-45FD-A5B0-EE1DECB11827}" srcOrd="0" destOrd="0" presId="urn:microsoft.com/office/officeart/2005/8/layout/vList5"/>
    <dgm:cxn modelId="{67EA1BA8-5DAF-4168-B4AF-BB439E968598}" type="presOf" srcId="{D883859A-6BE8-44AF-A57D-1B0F20293BA8}" destId="{555437B0-FA41-4916-9565-6F7909E0EFEA}" srcOrd="0" destOrd="0" presId="urn:microsoft.com/office/officeart/2005/8/layout/vList5"/>
    <dgm:cxn modelId="{5B1707BC-6E2D-4BED-9071-5F4004303E74}" type="presOf" srcId="{2803C5A0-33AF-4A28-94AB-575FFF00A14A}" destId="{887DA452-4BA4-4BC9-BAE4-D8B0A01AE8A7}" srcOrd="0" destOrd="0" presId="urn:microsoft.com/office/officeart/2005/8/layout/vList5"/>
    <dgm:cxn modelId="{257AC6B1-0309-493D-A4D3-7AAFCE63341D}" srcId="{B154181F-67EE-49C9-A422-FD0A4F5D87BD}" destId="{22D380B9-EB01-4153-AFA5-800057E4A4B5}" srcOrd="1" destOrd="0" parTransId="{CFCD490C-61BB-4F1A-813B-B9C2DDF5E58E}" sibTransId="{334E5C70-E904-4E73-B212-B1E729F930BA}"/>
    <dgm:cxn modelId="{F0C8DD4C-3D41-46CC-A201-31917960B511}" srcId="{E327C195-02A4-4C1C-A87F-1B4436E6B603}" destId="{D883859A-6BE8-44AF-A57D-1B0F20293BA8}" srcOrd="0" destOrd="0" parTransId="{66875924-67E7-4416-BBAE-516EF7013A29}" sibTransId="{C93E05B5-5805-4368-90BD-2897675EC546}"/>
    <dgm:cxn modelId="{5193773D-FEDD-4348-B2F3-A7E542C851FB}" srcId="{E327C195-02A4-4C1C-A87F-1B4436E6B603}" destId="{3E587E50-D647-4E22-A10E-292E380170FE}" srcOrd="1" destOrd="0" parTransId="{676895AD-B265-4140-AEC9-C167956BF5B7}" sibTransId="{EE409577-D116-4441-AE1C-B7D833B5A52F}"/>
    <dgm:cxn modelId="{F8C763F9-43E1-4AF1-A31D-3BD704A3C5A0}" srcId="{B154181F-67EE-49C9-A422-FD0A4F5D87BD}" destId="{4A8F75CD-FD10-43A9-ACD8-C8E437AFFD10}" srcOrd="0" destOrd="0" parTransId="{CFB03AFE-AEEF-4D5E-B9C9-3227C94329D1}" sibTransId="{6345115C-6FF8-4BE7-BF18-CBD1239A40DD}"/>
    <dgm:cxn modelId="{29B47E38-88C0-41F1-A66A-4208C064AFA8}" srcId="{47DDE43A-9BAF-45FD-B16D-7EF6394EE73C}" destId="{B154181F-67EE-49C9-A422-FD0A4F5D87BD}" srcOrd="0" destOrd="0" parTransId="{2DB97478-2D44-41AE-8678-BA2C35E15424}" sibTransId="{F7D5E4B1-2237-4DBD-9865-03FD348D44F2}"/>
    <dgm:cxn modelId="{7B0CC699-803D-4640-A9EB-1B29DE284473}" type="presOf" srcId="{E327C195-02A4-4C1C-A87F-1B4436E6B603}" destId="{74DE060F-331B-4B96-9242-2F4234D29498}" srcOrd="0" destOrd="0" presId="urn:microsoft.com/office/officeart/2005/8/layout/vList5"/>
    <dgm:cxn modelId="{3889A5D4-5267-4076-830B-DB75CACFE543}" type="presOf" srcId="{47DDE43A-9BAF-45FD-B16D-7EF6394EE73C}" destId="{17F9C6CB-EB22-4E87-901B-5AFB0CF5D321}" srcOrd="0" destOrd="0" presId="urn:microsoft.com/office/officeart/2005/8/layout/vList5"/>
    <dgm:cxn modelId="{157671CE-63F2-4514-B393-6ED8A285E6F2}" srcId="{47DDE43A-9BAF-45FD-B16D-7EF6394EE73C}" destId="{E327C195-02A4-4C1C-A87F-1B4436E6B603}" srcOrd="2" destOrd="0" parTransId="{4D65ABB8-680C-4A74-B8CC-3F84A467D0EF}" sibTransId="{F4865882-0A87-47E2-B40E-C8D454B1F370}"/>
    <dgm:cxn modelId="{C9CA7BFF-6767-4833-8E00-931FE9CEE611}" type="presOf" srcId="{8CDC30D9-FA50-4D97-9DD6-26DB8D9F1C6C}" destId="{0BF19423-511D-453C-8F9E-D4AAFE704094}" srcOrd="0" destOrd="2" presId="urn:microsoft.com/office/officeart/2005/8/layout/vList5"/>
    <dgm:cxn modelId="{DB60F657-DC5D-41D9-B52A-14A76546E5E4}" srcId="{47DDE43A-9BAF-45FD-B16D-7EF6394EE73C}" destId="{2803C5A0-33AF-4A28-94AB-575FFF00A14A}" srcOrd="1" destOrd="0" parTransId="{88B0E0B5-6336-4960-8C51-A89B91A497C4}" sibTransId="{5C0617A1-0FF6-4DB1-BCE2-140F67470F13}"/>
    <dgm:cxn modelId="{990F9A58-E88B-4420-BEFB-7DAEC24D0A6D}" type="presOf" srcId="{0977889D-3F4D-431E-A7FA-A56561DC6CE8}" destId="{0BF19423-511D-453C-8F9E-D4AAFE704094}" srcOrd="0" destOrd="1" presId="urn:microsoft.com/office/officeart/2005/8/layout/vList5"/>
    <dgm:cxn modelId="{9944A0C0-A8C5-449D-B0D3-6D40B891E442}" srcId="{2803C5A0-33AF-4A28-94AB-575FFF00A14A}" destId="{1D5B538A-E66D-40B0-A6DC-4EAEB0A64FEA}" srcOrd="3" destOrd="0" parTransId="{BA61CC3A-FF6C-4401-9F3A-34B6DF7F4A70}" sibTransId="{806D235B-4470-4B17-9ADB-2DEFF60CA3DC}"/>
    <dgm:cxn modelId="{5A350F7E-1080-4904-82D4-C32F3E5B9AD4}" type="presParOf" srcId="{17F9C6CB-EB22-4E87-901B-5AFB0CF5D321}" destId="{71A30C1B-4043-49CB-BCFE-419335AA478B}" srcOrd="0" destOrd="0" presId="urn:microsoft.com/office/officeart/2005/8/layout/vList5"/>
    <dgm:cxn modelId="{C0F8878A-03B6-4D26-9EBF-7C84E33BB90D}" type="presParOf" srcId="{71A30C1B-4043-49CB-BCFE-419335AA478B}" destId="{3509E271-2EF5-45FD-A5B0-EE1DECB11827}" srcOrd="0" destOrd="0" presId="urn:microsoft.com/office/officeart/2005/8/layout/vList5"/>
    <dgm:cxn modelId="{2D5ABE99-1AB1-440A-869D-CDC665A18538}" type="presParOf" srcId="{71A30C1B-4043-49CB-BCFE-419335AA478B}" destId="{6E19516B-63C2-4E57-8E88-8985C41463F5}" srcOrd="1" destOrd="0" presId="urn:microsoft.com/office/officeart/2005/8/layout/vList5"/>
    <dgm:cxn modelId="{349E7EBF-710F-4126-80B7-FF21546273A0}" type="presParOf" srcId="{17F9C6CB-EB22-4E87-901B-5AFB0CF5D321}" destId="{133579D4-A0B4-48DC-9832-DEAE23E08C06}" srcOrd="1" destOrd="0" presId="urn:microsoft.com/office/officeart/2005/8/layout/vList5"/>
    <dgm:cxn modelId="{AF479B6C-CD61-4FE4-B87D-B8C9E84DAE2F}" type="presParOf" srcId="{17F9C6CB-EB22-4E87-901B-5AFB0CF5D321}" destId="{9164DC87-4C1B-4B5D-A636-8BF9F9584F1B}" srcOrd="2" destOrd="0" presId="urn:microsoft.com/office/officeart/2005/8/layout/vList5"/>
    <dgm:cxn modelId="{4EC7ADC7-6BD4-455A-BDD8-4835DB42A582}" type="presParOf" srcId="{9164DC87-4C1B-4B5D-A636-8BF9F9584F1B}" destId="{887DA452-4BA4-4BC9-BAE4-D8B0A01AE8A7}" srcOrd="0" destOrd="0" presId="urn:microsoft.com/office/officeart/2005/8/layout/vList5"/>
    <dgm:cxn modelId="{D55F6FA8-4E39-48C4-829D-9BCA87ECEEB6}" type="presParOf" srcId="{9164DC87-4C1B-4B5D-A636-8BF9F9584F1B}" destId="{0BF19423-511D-453C-8F9E-D4AAFE704094}" srcOrd="1" destOrd="0" presId="urn:microsoft.com/office/officeart/2005/8/layout/vList5"/>
    <dgm:cxn modelId="{FF4146D1-EDBD-40FE-9794-3C0B76B5F792}" type="presParOf" srcId="{17F9C6CB-EB22-4E87-901B-5AFB0CF5D321}" destId="{85DD0A1D-22D6-47FA-84C8-2A73C7505E81}" srcOrd="3" destOrd="0" presId="urn:microsoft.com/office/officeart/2005/8/layout/vList5"/>
    <dgm:cxn modelId="{3637B837-A7C2-4601-B8EC-5D5ABEE85FE8}" type="presParOf" srcId="{17F9C6CB-EB22-4E87-901B-5AFB0CF5D321}" destId="{E5046A09-811B-411A-A6CC-27DD771131EE}" srcOrd="4" destOrd="0" presId="urn:microsoft.com/office/officeart/2005/8/layout/vList5"/>
    <dgm:cxn modelId="{A5B40225-679F-4B44-9296-5BAAA946110A}" type="presParOf" srcId="{E5046A09-811B-411A-A6CC-27DD771131EE}" destId="{74DE060F-331B-4B96-9242-2F4234D29498}" srcOrd="0" destOrd="0" presId="urn:microsoft.com/office/officeart/2005/8/layout/vList5"/>
    <dgm:cxn modelId="{1DF37036-4220-4BF8-B525-B296D7FF70AA}" type="presParOf" srcId="{E5046A09-811B-411A-A6CC-27DD771131EE}" destId="{555437B0-FA41-4916-9565-6F7909E0EF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85BA5C-A143-4ED7-AC9F-A8F56584B9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5597342-8F2D-44D4-B076-E4423BF4A2A5}">
      <dgm:prSet phldrT="[Κείμενο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l-GR" b="1" dirty="0" smtClean="0">
              <a:solidFill>
                <a:schemeClr val="accent1">
                  <a:lumMod val="75000"/>
                </a:schemeClr>
              </a:solidFill>
            </a:rPr>
            <a:t>Ποσό που αντιστοιχεί στο 7% πρόσθετης  προχρηματοδότησης (€) σε Δ.Δ.</a:t>
          </a:r>
          <a:endParaRPr lang="el-GR" b="1" dirty="0">
            <a:solidFill>
              <a:schemeClr val="accent1">
                <a:lumMod val="75000"/>
              </a:schemeClr>
            </a:solidFill>
          </a:endParaRPr>
        </a:p>
      </dgm:t>
    </dgm:pt>
    <dgm:pt modelId="{E45E6A32-8FD7-46AA-92C0-AB85E8FC23C8}" type="parTrans" cxnId="{010C7A42-C952-470C-B90D-BD37E53DA7A3}">
      <dgm:prSet/>
      <dgm:spPr/>
      <dgm:t>
        <a:bodyPr/>
        <a:lstStyle/>
        <a:p>
          <a:endParaRPr lang="el-GR"/>
        </a:p>
      </dgm:t>
    </dgm:pt>
    <dgm:pt modelId="{258B34CD-83E0-43A2-8193-76483786E00D}" type="sibTrans" cxnId="{010C7A42-C952-470C-B90D-BD37E53DA7A3}">
      <dgm:prSet/>
      <dgm:spPr/>
      <dgm:t>
        <a:bodyPr/>
        <a:lstStyle/>
        <a:p>
          <a:endParaRPr lang="el-GR"/>
        </a:p>
      </dgm:t>
    </dgm:pt>
    <dgm:pt modelId="{A7CC0F0C-5267-4C6E-BB18-6CE7D139E563}">
      <dgm:prSet phldrT="[Κείμενο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l-GR" b="1" dirty="0" smtClean="0">
              <a:solidFill>
                <a:schemeClr val="accent1">
                  <a:lumMod val="75000"/>
                </a:schemeClr>
              </a:solidFill>
            </a:rPr>
            <a:t>Δημοσιονομικοί Στόχοι Δαπανών (€) σε Δ.Δ</a:t>
          </a:r>
          <a:endParaRPr lang="el-GR" b="1" dirty="0">
            <a:solidFill>
              <a:schemeClr val="accent1">
                <a:lumMod val="75000"/>
              </a:schemeClr>
            </a:solidFill>
          </a:endParaRPr>
        </a:p>
      </dgm:t>
    </dgm:pt>
    <dgm:pt modelId="{AD6421A4-B04B-4873-A975-4A77371513D2}" type="parTrans" cxnId="{4A704390-B5C7-4E2C-89E2-6EB8FA8BDE10}">
      <dgm:prSet/>
      <dgm:spPr/>
      <dgm:t>
        <a:bodyPr/>
        <a:lstStyle/>
        <a:p>
          <a:endParaRPr lang="el-GR"/>
        </a:p>
      </dgm:t>
    </dgm:pt>
    <dgm:pt modelId="{E5C3C902-1019-4822-A4EC-25B665F7EDFC}" type="sibTrans" cxnId="{4A704390-B5C7-4E2C-89E2-6EB8FA8BDE10}">
      <dgm:prSet/>
      <dgm:spPr/>
      <dgm:t>
        <a:bodyPr/>
        <a:lstStyle/>
        <a:p>
          <a:endParaRPr lang="el-GR"/>
        </a:p>
      </dgm:t>
    </dgm:pt>
    <dgm:pt modelId="{1128A9E5-91F3-496E-9027-D792BA41C2F4}">
      <dgm:prSet phldrT="[Κείμενο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l-GR" b="1" dirty="0" smtClean="0">
              <a:solidFill>
                <a:schemeClr val="accent1">
                  <a:lumMod val="75000"/>
                </a:schemeClr>
              </a:solidFill>
            </a:rPr>
            <a:t>ΕΤΠΑ:    </a:t>
          </a:r>
          <a:r>
            <a:rPr lang="el-GR" b="1" i="0" u="none" dirty="0" smtClean="0">
              <a:solidFill>
                <a:schemeClr val="accent1">
                  <a:lumMod val="75000"/>
                </a:schemeClr>
              </a:solidFill>
            </a:rPr>
            <a:t>14.936.248 </a:t>
          </a:r>
          <a:endParaRPr lang="el-GR" b="1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el-GR" b="1" dirty="0" smtClean="0">
              <a:solidFill>
                <a:schemeClr val="accent1">
                  <a:lumMod val="75000"/>
                </a:schemeClr>
              </a:solidFill>
            </a:rPr>
            <a:t>ΕΚΤ:        17.055.461</a:t>
          </a:r>
          <a:br>
            <a:rPr lang="el-GR" b="1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el-GR" b="1" dirty="0" smtClean="0">
              <a:solidFill>
                <a:schemeClr val="accent1">
                  <a:lumMod val="75000"/>
                </a:schemeClr>
              </a:solidFill>
            </a:rPr>
            <a:t>ΣΥΝΟΛΟ:</a:t>
          </a:r>
          <a:r>
            <a:rPr lang="el-GR" b="1" i="0" u="none" dirty="0" smtClean="0">
              <a:solidFill>
                <a:schemeClr val="accent1">
                  <a:lumMod val="75000"/>
                </a:schemeClr>
              </a:solidFill>
            </a:rPr>
            <a:t>31.991.709</a:t>
          </a:r>
          <a:endParaRPr lang="el-GR" b="1" i="0" dirty="0">
            <a:solidFill>
              <a:schemeClr val="accent1">
                <a:lumMod val="75000"/>
              </a:schemeClr>
            </a:solidFill>
          </a:endParaRPr>
        </a:p>
      </dgm:t>
    </dgm:pt>
    <dgm:pt modelId="{882F9E3B-C55D-4494-BC3C-39C8DAF9CDCF}" type="parTrans" cxnId="{B1FB2005-EB6F-4248-81A3-F36608BF8ED1}">
      <dgm:prSet/>
      <dgm:spPr/>
      <dgm:t>
        <a:bodyPr/>
        <a:lstStyle/>
        <a:p>
          <a:endParaRPr lang="el-GR"/>
        </a:p>
      </dgm:t>
    </dgm:pt>
    <dgm:pt modelId="{D1A39808-DB7E-4F64-8CB6-9AA6CD882B58}" type="sibTrans" cxnId="{B1FB2005-EB6F-4248-81A3-F36608BF8ED1}">
      <dgm:prSet/>
      <dgm:spPr/>
      <dgm:t>
        <a:bodyPr/>
        <a:lstStyle/>
        <a:p>
          <a:endParaRPr lang="el-GR"/>
        </a:p>
      </dgm:t>
    </dgm:pt>
    <dgm:pt modelId="{94D20A3A-207D-4489-A36C-A32EC80FBC53}">
      <dgm:prSet phldrT="[Κείμενο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l-GR" b="1" dirty="0" smtClean="0">
              <a:solidFill>
                <a:schemeClr val="accent1">
                  <a:lumMod val="75000"/>
                </a:schemeClr>
              </a:solidFill>
            </a:rPr>
            <a:t>ΕΤΠΑ:    </a:t>
          </a:r>
          <a:r>
            <a:rPr lang="el-GR" b="1" i="0" u="none" dirty="0" smtClean="0">
              <a:solidFill>
                <a:schemeClr val="accent1">
                  <a:lumMod val="75000"/>
                </a:schemeClr>
              </a:solidFill>
            </a:rPr>
            <a:t>41.562.120 </a:t>
          </a:r>
          <a:endParaRPr lang="el-GR" b="1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el-GR" b="1" dirty="0" smtClean="0">
              <a:solidFill>
                <a:schemeClr val="accent1">
                  <a:lumMod val="75000"/>
                </a:schemeClr>
              </a:solidFill>
            </a:rPr>
            <a:t>ΕΚΤ:        </a:t>
          </a:r>
          <a:r>
            <a:rPr lang="el-GR" b="1" i="0" u="none" dirty="0" smtClean="0">
              <a:solidFill>
                <a:schemeClr val="accent1">
                  <a:lumMod val="75000"/>
                </a:schemeClr>
              </a:solidFill>
            </a:rPr>
            <a:t>18.998.119</a:t>
          </a:r>
          <a:r>
            <a:rPr lang="el-GR" b="1" dirty="0" smtClean="0">
              <a:solidFill>
                <a:schemeClr val="accent1">
                  <a:lumMod val="75000"/>
                </a:schemeClr>
              </a:solidFill>
            </a:rPr>
            <a:t/>
          </a:r>
          <a:br>
            <a:rPr lang="el-GR" b="1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el-GR" b="1" i="0" u="none" dirty="0" smtClean="0">
              <a:solidFill>
                <a:schemeClr val="accent1">
                  <a:lumMod val="75000"/>
                </a:schemeClr>
              </a:solidFill>
            </a:rPr>
            <a:t>ΣΥΝΟΛΟ:60.560.239</a:t>
          </a:r>
          <a:endParaRPr lang="el-GR" b="1" i="0" u="none" dirty="0">
            <a:solidFill>
              <a:schemeClr val="accent1">
                <a:lumMod val="75000"/>
              </a:schemeClr>
            </a:solidFill>
          </a:endParaRPr>
        </a:p>
      </dgm:t>
    </dgm:pt>
    <dgm:pt modelId="{B1FDA174-393E-41FA-9BFB-8EC1293F324B}" type="parTrans" cxnId="{46A1B340-7FD1-4E7A-9AE4-70F6B5F0A964}">
      <dgm:prSet/>
      <dgm:spPr/>
      <dgm:t>
        <a:bodyPr/>
        <a:lstStyle/>
        <a:p>
          <a:endParaRPr lang="el-GR"/>
        </a:p>
      </dgm:t>
    </dgm:pt>
    <dgm:pt modelId="{2739B556-4250-4BAC-8E81-290D75F9EA6D}" type="sibTrans" cxnId="{46A1B340-7FD1-4E7A-9AE4-70F6B5F0A964}">
      <dgm:prSet/>
      <dgm:spPr/>
      <dgm:t>
        <a:bodyPr/>
        <a:lstStyle/>
        <a:p>
          <a:endParaRPr lang="el-GR"/>
        </a:p>
      </dgm:t>
    </dgm:pt>
    <dgm:pt modelId="{04521C41-08A2-4734-9E45-77A6CD157C09}" type="pres">
      <dgm:prSet presAssocID="{E985BA5C-A143-4ED7-AC9F-A8F56584B9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BE58340-926A-4809-8763-74A658C65613}" type="pres">
      <dgm:prSet presAssocID="{75597342-8F2D-44D4-B076-E4423BF4A2A5}" presName="node" presStyleLbl="node1" presStyleIdx="0" presStyleCnt="4" custScaleX="1134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480A4A-3082-4030-B52D-01C6D4C385B2}" type="pres">
      <dgm:prSet presAssocID="{258B34CD-83E0-43A2-8193-76483786E00D}" presName="sibTrans" presStyleCnt="0"/>
      <dgm:spPr/>
    </dgm:pt>
    <dgm:pt modelId="{D247AC26-E634-43D5-8510-1AF3FB186F4C}" type="pres">
      <dgm:prSet presAssocID="{A7CC0F0C-5267-4C6E-BB18-6CE7D139E56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B452DF-3089-4694-89BA-CA0178090F91}" type="pres">
      <dgm:prSet presAssocID="{E5C3C902-1019-4822-A4EC-25B665F7EDFC}" presName="sibTrans" presStyleCnt="0"/>
      <dgm:spPr/>
    </dgm:pt>
    <dgm:pt modelId="{05D1ACAF-CDD5-49EE-B401-0C3FA3DDDCD6}" type="pres">
      <dgm:prSet presAssocID="{1128A9E5-91F3-496E-9027-D792BA41C2F4}" presName="node" presStyleLbl="node1" presStyleIdx="2" presStyleCnt="4" custScaleX="115203" custLinFactNeighborX="-532" custLinFactNeighborY="-153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67CF9E-07E4-45CA-BD65-2F8F20DE8E16}" type="pres">
      <dgm:prSet presAssocID="{D1A39808-DB7E-4F64-8CB6-9AA6CD882B58}" presName="sibTrans" presStyleCnt="0"/>
      <dgm:spPr/>
    </dgm:pt>
    <dgm:pt modelId="{D4AB1AEF-4F86-4C32-941F-C891256F2B98}" type="pres">
      <dgm:prSet presAssocID="{94D20A3A-207D-4489-A36C-A32EC80FBC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A704390-B5C7-4E2C-89E2-6EB8FA8BDE10}" srcId="{E985BA5C-A143-4ED7-AC9F-A8F56584B996}" destId="{A7CC0F0C-5267-4C6E-BB18-6CE7D139E563}" srcOrd="1" destOrd="0" parTransId="{AD6421A4-B04B-4873-A975-4A77371513D2}" sibTransId="{E5C3C902-1019-4822-A4EC-25B665F7EDFC}"/>
    <dgm:cxn modelId="{B1FB2005-EB6F-4248-81A3-F36608BF8ED1}" srcId="{E985BA5C-A143-4ED7-AC9F-A8F56584B996}" destId="{1128A9E5-91F3-496E-9027-D792BA41C2F4}" srcOrd="2" destOrd="0" parTransId="{882F9E3B-C55D-4494-BC3C-39C8DAF9CDCF}" sibTransId="{D1A39808-DB7E-4F64-8CB6-9AA6CD882B58}"/>
    <dgm:cxn modelId="{C861821F-B750-44BF-A775-F14383000E37}" type="presOf" srcId="{94D20A3A-207D-4489-A36C-A32EC80FBC53}" destId="{D4AB1AEF-4F86-4C32-941F-C891256F2B98}" srcOrd="0" destOrd="0" presId="urn:microsoft.com/office/officeart/2005/8/layout/default"/>
    <dgm:cxn modelId="{010C7A42-C952-470C-B90D-BD37E53DA7A3}" srcId="{E985BA5C-A143-4ED7-AC9F-A8F56584B996}" destId="{75597342-8F2D-44D4-B076-E4423BF4A2A5}" srcOrd="0" destOrd="0" parTransId="{E45E6A32-8FD7-46AA-92C0-AB85E8FC23C8}" sibTransId="{258B34CD-83E0-43A2-8193-76483786E00D}"/>
    <dgm:cxn modelId="{46A1B340-7FD1-4E7A-9AE4-70F6B5F0A964}" srcId="{E985BA5C-A143-4ED7-AC9F-A8F56584B996}" destId="{94D20A3A-207D-4489-A36C-A32EC80FBC53}" srcOrd="3" destOrd="0" parTransId="{B1FDA174-393E-41FA-9BFB-8EC1293F324B}" sibTransId="{2739B556-4250-4BAC-8E81-290D75F9EA6D}"/>
    <dgm:cxn modelId="{A29E931A-0552-4F15-A6CB-34E525A16D09}" type="presOf" srcId="{A7CC0F0C-5267-4C6E-BB18-6CE7D139E563}" destId="{D247AC26-E634-43D5-8510-1AF3FB186F4C}" srcOrd="0" destOrd="0" presId="urn:microsoft.com/office/officeart/2005/8/layout/default"/>
    <dgm:cxn modelId="{7196A4C8-F8E6-4502-90DF-515DF683E427}" type="presOf" srcId="{1128A9E5-91F3-496E-9027-D792BA41C2F4}" destId="{05D1ACAF-CDD5-49EE-B401-0C3FA3DDDCD6}" srcOrd="0" destOrd="0" presId="urn:microsoft.com/office/officeart/2005/8/layout/default"/>
    <dgm:cxn modelId="{42E0529C-2E12-4A8B-86E4-1361C523D84A}" type="presOf" srcId="{75597342-8F2D-44D4-B076-E4423BF4A2A5}" destId="{ABE58340-926A-4809-8763-74A658C65613}" srcOrd="0" destOrd="0" presId="urn:microsoft.com/office/officeart/2005/8/layout/default"/>
    <dgm:cxn modelId="{FA581B7E-77DB-451B-953E-5D9F7E9F4C5C}" type="presOf" srcId="{E985BA5C-A143-4ED7-AC9F-A8F56584B996}" destId="{04521C41-08A2-4734-9E45-77A6CD157C09}" srcOrd="0" destOrd="0" presId="urn:microsoft.com/office/officeart/2005/8/layout/default"/>
    <dgm:cxn modelId="{0D598D1E-78B2-40C1-9048-31DDA519D225}" type="presParOf" srcId="{04521C41-08A2-4734-9E45-77A6CD157C09}" destId="{ABE58340-926A-4809-8763-74A658C65613}" srcOrd="0" destOrd="0" presId="urn:microsoft.com/office/officeart/2005/8/layout/default"/>
    <dgm:cxn modelId="{C84C4958-9C69-4ACA-B611-6E4535C45439}" type="presParOf" srcId="{04521C41-08A2-4734-9E45-77A6CD157C09}" destId="{06480A4A-3082-4030-B52D-01C6D4C385B2}" srcOrd="1" destOrd="0" presId="urn:microsoft.com/office/officeart/2005/8/layout/default"/>
    <dgm:cxn modelId="{F5B00CC6-1F50-4CAE-A0D3-0E1AC74669E9}" type="presParOf" srcId="{04521C41-08A2-4734-9E45-77A6CD157C09}" destId="{D247AC26-E634-43D5-8510-1AF3FB186F4C}" srcOrd="2" destOrd="0" presId="urn:microsoft.com/office/officeart/2005/8/layout/default"/>
    <dgm:cxn modelId="{E9102BA2-A35C-4743-BAB5-6EFD134B6824}" type="presParOf" srcId="{04521C41-08A2-4734-9E45-77A6CD157C09}" destId="{CAB452DF-3089-4694-89BA-CA0178090F91}" srcOrd="3" destOrd="0" presId="urn:microsoft.com/office/officeart/2005/8/layout/default"/>
    <dgm:cxn modelId="{D15F89C8-5401-4514-A3E8-4980D155BEC6}" type="presParOf" srcId="{04521C41-08A2-4734-9E45-77A6CD157C09}" destId="{05D1ACAF-CDD5-49EE-B401-0C3FA3DDDCD6}" srcOrd="4" destOrd="0" presId="urn:microsoft.com/office/officeart/2005/8/layout/default"/>
    <dgm:cxn modelId="{AA276086-BC8C-404D-9B76-E2F7E500601D}" type="presParOf" srcId="{04521C41-08A2-4734-9E45-77A6CD157C09}" destId="{A867CF9E-07E4-45CA-BD65-2F8F20DE8E16}" srcOrd="5" destOrd="0" presId="urn:microsoft.com/office/officeart/2005/8/layout/default"/>
    <dgm:cxn modelId="{FC4222BE-20E7-45FE-BCF1-6A5182FF5443}" type="presParOf" srcId="{04521C41-08A2-4734-9E45-77A6CD157C09}" destId="{D4AB1AEF-4F86-4C32-941F-C891256F2B9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EFD0C9-A003-4C64-96BD-64ED9710FE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9CB3CD5-288F-42C4-8272-B8767881BF41}">
      <dgm:prSet phldrT="[Κείμενο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l-GR" sz="1600" b="1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el-GR" sz="1600" b="1" dirty="0" smtClean="0">
              <a:solidFill>
                <a:schemeClr val="accent1">
                  <a:lumMod val="75000"/>
                </a:schemeClr>
              </a:solidFill>
            </a:rPr>
            <a:t>Κριτήρια που τροποποιούνται λόγω εναρμόνισής τους με το ΣΔΕ</a:t>
          </a:r>
          <a:endParaRPr lang="el-GR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74694C24-4C22-4055-8458-0253C553AF01}" type="parTrans" cxnId="{382B56DB-9894-4248-803C-B47BF7C9284A}">
      <dgm:prSet/>
      <dgm:spPr/>
      <dgm:t>
        <a:bodyPr/>
        <a:lstStyle/>
        <a:p>
          <a:endParaRPr lang="el-GR"/>
        </a:p>
      </dgm:t>
    </dgm:pt>
    <dgm:pt modelId="{FAEF0BBB-A5DE-4A24-A80D-88ACAA24C55C}" type="sibTrans" cxnId="{382B56DB-9894-4248-803C-B47BF7C9284A}">
      <dgm:prSet/>
      <dgm:spPr/>
      <dgm:t>
        <a:bodyPr/>
        <a:lstStyle/>
        <a:p>
          <a:endParaRPr lang="el-GR"/>
        </a:p>
      </dgm:t>
    </dgm:pt>
    <dgm:pt modelId="{9B213176-9391-4566-BB3B-981BD712943A}">
      <dgm:prSet phldrT="[Κείμενο]" custT="1"/>
      <dgm:spPr/>
      <dgm:t>
        <a:bodyPr/>
        <a:lstStyle/>
        <a:p>
          <a:r>
            <a:rPr lang="el-GR" sz="1200" b="1" u="sng" dirty="0" smtClean="0">
              <a:solidFill>
                <a:schemeClr val="accent1">
                  <a:lumMod val="75000"/>
                </a:schemeClr>
              </a:solidFill>
            </a:rPr>
            <a:t>ΣΤΑΔΙΟ Α’ «Έλεγχος πληρότητας και </a:t>
          </a:r>
          <a:r>
            <a:rPr lang="el-GR" sz="1200" b="1" u="sng" dirty="0" err="1" smtClean="0">
              <a:solidFill>
                <a:schemeClr val="accent1">
                  <a:lumMod val="75000"/>
                </a:schemeClr>
              </a:solidFill>
            </a:rPr>
            <a:t>επιλεξιμότητας</a:t>
          </a:r>
          <a:r>
            <a:rPr lang="el-GR" sz="1200" b="1" u="sng" dirty="0" smtClean="0">
              <a:solidFill>
                <a:schemeClr val="accent1">
                  <a:lumMod val="75000"/>
                </a:schemeClr>
              </a:solidFill>
            </a:rPr>
            <a:t> πρότασης»</a:t>
          </a:r>
          <a:endParaRPr lang="el-GR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67EBA3B0-1CA6-42E9-BB4A-BB01690241C0}" type="parTrans" cxnId="{34A54E54-5307-42C0-98DA-1F8F45275880}">
      <dgm:prSet/>
      <dgm:spPr/>
      <dgm:t>
        <a:bodyPr/>
        <a:lstStyle/>
        <a:p>
          <a:endParaRPr lang="el-GR"/>
        </a:p>
      </dgm:t>
    </dgm:pt>
    <dgm:pt modelId="{92436E0A-7CE4-4DD1-895A-7A9D9C740E48}" type="sibTrans" cxnId="{34A54E54-5307-42C0-98DA-1F8F45275880}">
      <dgm:prSet/>
      <dgm:spPr/>
      <dgm:t>
        <a:bodyPr/>
        <a:lstStyle/>
        <a:p>
          <a:endParaRPr lang="el-GR"/>
        </a:p>
      </dgm:t>
    </dgm:pt>
    <dgm:pt modelId="{410DADC4-6803-47F2-BFED-3397EC414BCA}">
      <dgm:prSet phldrT="[Κείμενο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l-GR" sz="1400" b="1" dirty="0" smtClean="0">
              <a:solidFill>
                <a:schemeClr val="accent1">
                  <a:lumMod val="75000"/>
                </a:schemeClr>
              </a:solidFill>
            </a:rPr>
            <a:t>Κριτήρια που τροποποιούνται για βελτίωση της διαδικασίας αξιολόγησης</a:t>
          </a:r>
          <a:endParaRPr lang="el-GR" sz="1400" b="1" dirty="0">
            <a:solidFill>
              <a:schemeClr val="accent1">
                <a:lumMod val="75000"/>
              </a:schemeClr>
            </a:solidFill>
          </a:endParaRPr>
        </a:p>
      </dgm:t>
    </dgm:pt>
    <dgm:pt modelId="{2B53AA50-5B84-4C65-9CB6-4574DC3FDEA5}" type="parTrans" cxnId="{E4DE2CAC-3D0F-4EB3-96D1-248DB401AF08}">
      <dgm:prSet/>
      <dgm:spPr/>
      <dgm:t>
        <a:bodyPr/>
        <a:lstStyle/>
        <a:p>
          <a:endParaRPr lang="el-GR"/>
        </a:p>
      </dgm:t>
    </dgm:pt>
    <dgm:pt modelId="{0958E23F-38A9-4757-AD8F-EEBF1D60872B}" type="sibTrans" cxnId="{E4DE2CAC-3D0F-4EB3-96D1-248DB401AF08}">
      <dgm:prSet/>
      <dgm:spPr/>
      <dgm:t>
        <a:bodyPr/>
        <a:lstStyle/>
        <a:p>
          <a:endParaRPr lang="el-GR"/>
        </a:p>
      </dgm:t>
    </dgm:pt>
    <dgm:pt modelId="{7D9111DB-4A88-49EC-A9B2-CDBF22A66340}">
      <dgm:prSet phldrT="[Κείμενο]"/>
      <dgm:spPr/>
      <dgm:t>
        <a:bodyPr/>
        <a:lstStyle/>
        <a:p>
          <a:r>
            <a:rPr lang="el-GR" b="1" u="sng" dirty="0" smtClean="0">
              <a:solidFill>
                <a:schemeClr val="accent1">
                  <a:lumMod val="75000"/>
                </a:schemeClr>
              </a:solidFill>
            </a:rPr>
            <a:t>ΣΤΑΔΙΟ Α’ «Έλεγχος πληρότητας και </a:t>
          </a:r>
          <a:r>
            <a:rPr lang="el-GR" b="1" u="sng" dirty="0" err="1" smtClean="0">
              <a:solidFill>
                <a:schemeClr val="accent1">
                  <a:lumMod val="75000"/>
                </a:schemeClr>
              </a:solidFill>
            </a:rPr>
            <a:t>επιλεξιμότητας</a:t>
          </a:r>
          <a:r>
            <a:rPr lang="el-GR" b="1" u="sng" dirty="0" smtClean="0">
              <a:solidFill>
                <a:schemeClr val="accent1">
                  <a:lumMod val="75000"/>
                </a:schemeClr>
              </a:solidFill>
            </a:rPr>
            <a:t> πρότασης»</a:t>
          </a:r>
          <a:endParaRPr lang="el-GR" b="1" dirty="0">
            <a:solidFill>
              <a:schemeClr val="accent1">
                <a:lumMod val="75000"/>
              </a:schemeClr>
            </a:solidFill>
          </a:endParaRPr>
        </a:p>
      </dgm:t>
    </dgm:pt>
    <dgm:pt modelId="{720B705B-975F-45C3-A0ED-5F245C827EED}" type="parTrans" cxnId="{587FB864-9A5D-4BF5-91F5-4E0B2A96469B}">
      <dgm:prSet/>
      <dgm:spPr/>
      <dgm:t>
        <a:bodyPr/>
        <a:lstStyle/>
        <a:p>
          <a:endParaRPr lang="el-GR"/>
        </a:p>
      </dgm:t>
    </dgm:pt>
    <dgm:pt modelId="{CE9D326E-F5B2-4EAA-8760-C29C022CE3F4}" type="sibTrans" cxnId="{587FB864-9A5D-4BF5-91F5-4E0B2A96469B}">
      <dgm:prSet/>
      <dgm:spPr/>
      <dgm:t>
        <a:bodyPr/>
        <a:lstStyle/>
        <a:p>
          <a:endParaRPr lang="el-GR"/>
        </a:p>
      </dgm:t>
    </dgm:pt>
    <dgm:pt modelId="{31E0B24B-961B-48EF-B746-B6B2BAEFBF67}">
      <dgm:prSet custT="1"/>
      <dgm:spPr/>
      <dgm:t>
        <a:bodyPr/>
        <a:lstStyle/>
        <a:p>
          <a:r>
            <a:rPr lang="el-GR" sz="1200" dirty="0" smtClean="0">
              <a:solidFill>
                <a:schemeClr val="accent1">
                  <a:lumMod val="75000"/>
                </a:schemeClr>
              </a:solidFill>
            </a:rPr>
            <a:t>Σημείο Ελέγχου 8: Τυπική πληρότητα της υποβαλλόμενης πρότασης </a:t>
          </a:r>
          <a:endParaRPr lang="el-GR" sz="1200" dirty="0">
            <a:solidFill>
              <a:schemeClr val="accent1">
                <a:lumMod val="75000"/>
              </a:schemeClr>
            </a:solidFill>
          </a:endParaRPr>
        </a:p>
      </dgm:t>
    </dgm:pt>
    <dgm:pt modelId="{3AA0469F-F41C-4B10-B6F9-C12051B78C91}" type="parTrans" cxnId="{504438E8-3F19-457D-8DEA-5D073EFC386B}">
      <dgm:prSet/>
      <dgm:spPr/>
      <dgm:t>
        <a:bodyPr/>
        <a:lstStyle/>
        <a:p>
          <a:endParaRPr lang="el-GR"/>
        </a:p>
      </dgm:t>
    </dgm:pt>
    <dgm:pt modelId="{B07EE6FB-7C0A-4C29-A9EB-AC1AA6610DF2}" type="sibTrans" cxnId="{504438E8-3F19-457D-8DEA-5D073EFC386B}">
      <dgm:prSet/>
      <dgm:spPr/>
      <dgm:t>
        <a:bodyPr/>
        <a:lstStyle/>
        <a:p>
          <a:endParaRPr lang="el-GR"/>
        </a:p>
      </dgm:t>
    </dgm:pt>
    <dgm:pt modelId="{4C02CE5A-13CA-46AA-9105-B7BE5802E5BE}">
      <dgm:prSet custT="1"/>
      <dgm:spPr/>
      <dgm:t>
        <a:bodyPr/>
        <a:lstStyle/>
        <a:p>
          <a:r>
            <a:rPr lang="el-GR" sz="1200" b="1" u="sng" dirty="0" smtClean="0">
              <a:solidFill>
                <a:schemeClr val="accent1">
                  <a:lumMod val="75000"/>
                </a:schemeClr>
              </a:solidFill>
            </a:rPr>
            <a:t>ΣΤΑΔΙΟ Β’ «Αξιολόγηση των προτάσεων ανά ομάδα κριτηρίων»: Β- Ενσωμάτωση οριζόντιων πολιτικών και τήρηση θεσμικού πλαισίου</a:t>
          </a:r>
          <a:endParaRPr lang="el-GR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4C829DA7-29B9-4F8C-BCB3-E8424C3FD1E5}" type="parTrans" cxnId="{5E9A900D-94F1-423B-8F67-B48017B92E41}">
      <dgm:prSet/>
      <dgm:spPr/>
      <dgm:t>
        <a:bodyPr/>
        <a:lstStyle/>
        <a:p>
          <a:endParaRPr lang="el-GR"/>
        </a:p>
      </dgm:t>
    </dgm:pt>
    <dgm:pt modelId="{D7323EA4-B0C1-43E2-9BE3-2268CDB9A055}" type="sibTrans" cxnId="{5E9A900D-94F1-423B-8F67-B48017B92E41}">
      <dgm:prSet/>
      <dgm:spPr/>
      <dgm:t>
        <a:bodyPr/>
        <a:lstStyle/>
        <a:p>
          <a:endParaRPr lang="el-GR"/>
        </a:p>
      </dgm:t>
    </dgm:pt>
    <dgm:pt modelId="{7396BD57-E195-4B9D-B9D5-A8107E11169E}">
      <dgm:prSet custT="1"/>
      <dgm:spPr/>
      <dgm:t>
        <a:bodyPr/>
        <a:lstStyle/>
        <a:p>
          <a:r>
            <a:rPr lang="el-GR" sz="1200" dirty="0" smtClean="0">
              <a:solidFill>
                <a:schemeClr val="accent1">
                  <a:lumMod val="75000"/>
                </a:schemeClr>
              </a:solidFill>
            </a:rPr>
            <a:t>Β1. Τήρηση εθνικών και κοινοτικών κανόνων ως προς τις δημόσιες συμβάσεις έργων, μελετών, προμηθειών και υπηρεσιών και εθνικών κανόνων για την απασχόληση προσωπικού</a:t>
          </a:r>
          <a:endParaRPr lang="el-GR" sz="1200" dirty="0">
            <a:solidFill>
              <a:schemeClr val="accent1">
                <a:lumMod val="75000"/>
              </a:schemeClr>
            </a:solidFill>
          </a:endParaRPr>
        </a:p>
      </dgm:t>
    </dgm:pt>
    <dgm:pt modelId="{74CCB7F3-821B-40C4-8D8E-C5AA205FF412}" type="parTrans" cxnId="{F828B27F-9B4A-4673-AAE2-A863DD42235E}">
      <dgm:prSet/>
      <dgm:spPr/>
      <dgm:t>
        <a:bodyPr/>
        <a:lstStyle/>
        <a:p>
          <a:endParaRPr lang="el-GR"/>
        </a:p>
      </dgm:t>
    </dgm:pt>
    <dgm:pt modelId="{2B2A361A-DA05-4945-BDF6-3F25CD40164A}" type="sibTrans" cxnId="{F828B27F-9B4A-4673-AAE2-A863DD42235E}">
      <dgm:prSet/>
      <dgm:spPr/>
      <dgm:t>
        <a:bodyPr/>
        <a:lstStyle/>
        <a:p>
          <a:endParaRPr lang="el-GR"/>
        </a:p>
      </dgm:t>
    </dgm:pt>
    <dgm:pt modelId="{9615A560-E0D3-4AA8-937F-E1C17D468EB4}">
      <dgm:prSet custT="1"/>
      <dgm:spPr/>
      <dgm:t>
        <a:bodyPr/>
        <a:lstStyle/>
        <a:p>
          <a:r>
            <a:rPr lang="el-GR" sz="1200" dirty="0" smtClean="0">
              <a:solidFill>
                <a:schemeClr val="accent1">
                  <a:lumMod val="75000"/>
                </a:schemeClr>
              </a:solidFill>
            </a:rPr>
            <a:t>Β3 Εξασφάλιση της προσβασιμότητας των ατόμων με αναπηρία. </a:t>
          </a:r>
          <a:endParaRPr lang="el-GR" sz="1200" dirty="0">
            <a:solidFill>
              <a:schemeClr val="accent1">
                <a:lumMod val="75000"/>
              </a:schemeClr>
            </a:solidFill>
          </a:endParaRPr>
        </a:p>
      </dgm:t>
    </dgm:pt>
    <dgm:pt modelId="{3AA67DD0-432B-4050-ACBE-1D85D9B7F0AB}" type="parTrans" cxnId="{11AFDAA1-1259-4DB1-9CEF-9C5077A99093}">
      <dgm:prSet/>
      <dgm:spPr/>
      <dgm:t>
        <a:bodyPr/>
        <a:lstStyle/>
        <a:p>
          <a:endParaRPr lang="el-GR"/>
        </a:p>
      </dgm:t>
    </dgm:pt>
    <dgm:pt modelId="{79252406-96ED-4165-9EBC-D0D2755045CA}" type="sibTrans" cxnId="{11AFDAA1-1259-4DB1-9CEF-9C5077A99093}">
      <dgm:prSet/>
      <dgm:spPr/>
      <dgm:t>
        <a:bodyPr/>
        <a:lstStyle/>
        <a:p>
          <a:endParaRPr lang="el-GR"/>
        </a:p>
      </dgm:t>
    </dgm:pt>
    <dgm:pt modelId="{5876088E-37C4-4FCA-B7A2-440FB60923C7}">
      <dgm:prSet custT="1"/>
      <dgm:spPr/>
      <dgm:t>
        <a:bodyPr/>
        <a:lstStyle/>
        <a:p>
          <a:r>
            <a:rPr lang="el-GR" sz="1200" u="sng" dirty="0" smtClean="0">
              <a:solidFill>
                <a:srgbClr val="FF0000"/>
              </a:solidFill>
            </a:rPr>
            <a:t>Β4 H πράξη ενέχει στοιχεία κρατικής ενίσχυσης;</a:t>
          </a:r>
          <a:endParaRPr lang="el-GR" sz="1200" dirty="0">
            <a:solidFill>
              <a:srgbClr val="FF0000"/>
            </a:solidFill>
          </a:endParaRPr>
        </a:p>
      </dgm:t>
    </dgm:pt>
    <dgm:pt modelId="{1E750C6D-72BB-4339-AF8A-0E57BE40F7C3}" type="parTrans" cxnId="{D1F3D6B4-410C-401C-82B4-939F3A7732CB}">
      <dgm:prSet/>
      <dgm:spPr/>
      <dgm:t>
        <a:bodyPr/>
        <a:lstStyle/>
        <a:p>
          <a:endParaRPr lang="el-GR"/>
        </a:p>
      </dgm:t>
    </dgm:pt>
    <dgm:pt modelId="{6EAB50D5-1FE5-4F93-8367-F32956A04DDC}" type="sibTrans" cxnId="{D1F3D6B4-410C-401C-82B4-939F3A7732CB}">
      <dgm:prSet/>
      <dgm:spPr/>
      <dgm:t>
        <a:bodyPr/>
        <a:lstStyle/>
        <a:p>
          <a:endParaRPr lang="el-GR"/>
        </a:p>
      </dgm:t>
    </dgm:pt>
    <dgm:pt modelId="{BB020E8A-120F-4BA3-ACAA-B234D27E728F}">
      <dgm:prSet custT="1"/>
      <dgm:spPr/>
      <dgm:t>
        <a:bodyPr/>
        <a:lstStyle/>
        <a:p>
          <a:r>
            <a:rPr lang="el-GR" sz="1200" dirty="0" smtClean="0">
              <a:solidFill>
                <a:schemeClr val="accent1">
                  <a:lumMod val="75000"/>
                </a:schemeClr>
              </a:solidFill>
            </a:rPr>
            <a:t>Σημείο Ελέγχου 6: Δήλωση περί κρατικής ενίσχυσης </a:t>
          </a:r>
          <a:endParaRPr lang="el-GR" sz="1200" dirty="0">
            <a:solidFill>
              <a:schemeClr val="accent1">
                <a:lumMod val="75000"/>
              </a:schemeClr>
            </a:solidFill>
          </a:endParaRPr>
        </a:p>
      </dgm:t>
    </dgm:pt>
    <dgm:pt modelId="{342511F3-0939-482F-8624-81CB1241D1FC}" type="sibTrans" cxnId="{4456CCC2-00D5-47F1-8A56-AF8BEA18A79A}">
      <dgm:prSet/>
      <dgm:spPr/>
      <dgm:t>
        <a:bodyPr/>
        <a:lstStyle/>
        <a:p>
          <a:endParaRPr lang="el-GR"/>
        </a:p>
      </dgm:t>
    </dgm:pt>
    <dgm:pt modelId="{36D48DC5-4A28-4482-832D-601BF8722470}" type="parTrans" cxnId="{4456CCC2-00D5-47F1-8A56-AF8BEA18A79A}">
      <dgm:prSet/>
      <dgm:spPr/>
      <dgm:t>
        <a:bodyPr/>
        <a:lstStyle/>
        <a:p>
          <a:endParaRPr lang="el-GR"/>
        </a:p>
      </dgm:t>
    </dgm:pt>
    <dgm:pt modelId="{ACF21360-EBD6-4A3B-9413-895824B3CAB5}">
      <dgm:prSet phldrT="[Κείμενο]" custT="1"/>
      <dgm:spPr/>
      <dgm:t>
        <a:bodyPr/>
        <a:lstStyle/>
        <a:p>
          <a:r>
            <a:rPr lang="el-GR" sz="1200" dirty="0" smtClean="0">
              <a:solidFill>
                <a:schemeClr val="accent1">
                  <a:lumMod val="75000"/>
                </a:schemeClr>
              </a:solidFill>
            </a:rPr>
            <a:t>Σημείο Ελέγχου 4: Περίοδος υλοποίησης</a:t>
          </a:r>
          <a:endParaRPr lang="el-GR" sz="1200" dirty="0">
            <a:solidFill>
              <a:schemeClr val="accent1">
                <a:lumMod val="75000"/>
              </a:schemeClr>
            </a:solidFill>
          </a:endParaRPr>
        </a:p>
      </dgm:t>
    </dgm:pt>
    <dgm:pt modelId="{0D20A82C-97A6-4D48-BB06-C1B4A3FE4CD4}" type="parTrans" cxnId="{75C26283-2DF0-4745-B046-89BC8BD408F6}">
      <dgm:prSet/>
      <dgm:spPr/>
      <dgm:t>
        <a:bodyPr/>
        <a:lstStyle/>
        <a:p>
          <a:endParaRPr lang="el-GR"/>
        </a:p>
      </dgm:t>
    </dgm:pt>
    <dgm:pt modelId="{6FDE505D-FBC9-4258-89A1-754197AA3496}" type="sibTrans" cxnId="{75C26283-2DF0-4745-B046-89BC8BD408F6}">
      <dgm:prSet/>
      <dgm:spPr/>
      <dgm:t>
        <a:bodyPr/>
        <a:lstStyle/>
        <a:p>
          <a:endParaRPr lang="el-GR"/>
        </a:p>
      </dgm:t>
    </dgm:pt>
    <dgm:pt modelId="{EEB86484-7C0F-4C9D-8B84-E73BE6D7E428}">
      <dgm:prSet/>
      <dgm:spPr/>
      <dgm:t>
        <a:bodyPr/>
        <a:lstStyle/>
        <a:p>
          <a:r>
            <a:rPr lang="el-GR" dirty="0" smtClean="0">
              <a:solidFill>
                <a:schemeClr val="accent1">
                  <a:lumMod val="75000"/>
                </a:schemeClr>
              </a:solidFill>
            </a:rPr>
            <a:t>Σημείο Ελέγχου 3: Τυπική πληρότητα της υποβαλλόμενης πρότασης </a:t>
          </a:r>
          <a:endParaRPr lang="el-GR" dirty="0">
            <a:solidFill>
              <a:schemeClr val="accent1">
                <a:lumMod val="75000"/>
              </a:schemeClr>
            </a:solidFill>
          </a:endParaRPr>
        </a:p>
      </dgm:t>
    </dgm:pt>
    <dgm:pt modelId="{9B0A8532-03CB-49D4-90B5-26ACCC0E6E7C}" type="parTrans" cxnId="{AF233EEB-7869-41F0-BA49-E835D39535B8}">
      <dgm:prSet/>
      <dgm:spPr/>
      <dgm:t>
        <a:bodyPr/>
        <a:lstStyle/>
        <a:p>
          <a:endParaRPr lang="el-GR"/>
        </a:p>
      </dgm:t>
    </dgm:pt>
    <dgm:pt modelId="{75F29794-10D2-42C9-A877-A7FEB4BF80F1}" type="sibTrans" cxnId="{AF233EEB-7869-41F0-BA49-E835D39535B8}">
      <dgm:prSet/>
      <dgm:spPr/>
      <dgm:t>
        <a:bodyPr/>
        <a:lstStyle/>
        <a:p>
          <a:endParaRPr lang="el-GR"/>
        </a:p>
      </dgm:t>
    </dgm:pt>
    <dgm:pt modelId="{6CE83F00-56C6-409B-9768-8565D30E9175}">
      <dgm:prSet/>
      <dgm:spPr/>
      <dgm:t>
        <a:bodyPr/>
        <a:lstStyle/>
        <a:p>
          <a:endParaRPr lang="el-GR">
            <a:solidFill>
              <a:schemeClr val="accent1">
                <a:lumMod val="75000"/>
              </a:schemeClr>
            </a:solidFill>
          </a:endParaRPr>
        </a:p>
      </dgm:t>
    </dgm:pt>
    <dgm:pt modelId="{AD7D133D-9708-409E-803E-C14721B16A7C}" type="parTrans" cxnId="{072CB002-DBCC-41E3-944C-0C77FABE1D92}">
      <dgm:prSet/>
      <dgm:spPr/>
      <dgm:t>
        <a:bodyPr/>
        <a:lstStyle/>
        <a:p>
          <a:endParaRPr lang="el-GR"/>
        </a:p>
      </dgm:t>
    </dgm:pt>
    <dgm:pt modelId="{8B174376-3996-48C6-8F36-162DE6728FD9}" type="sibTrans" cxnId="{072CB002-DBCC-41E3-944C-0C77FABE1D92}">
      <dgm:prSet/>
      <dgm:spPr/>
      <dgm:t>
        <a:bodyPr/>
        <a:lstStyle/>
        <a:p>
          <a:endParaRPr lang="el-GR"/>
        </a:p>
      </dgm:t>
    </dgm:pt>
    <dgm:pt modelId="{482C09F6-BA9B-42A9-A4BE-04A316AC9659}">
      <dgm:prSet/>
      <dgm:spPr/>
      <dgm:t>
        <a:bodyPr/>
        <a:lstStyle/>
        <a:p>
          <a:r>
            <a:rPr lang="el-GR" b="1" u="sng" dirty="0" smtClean="0">
              <a:solidFill>
                <a:schemeClr val="accent1">
                  <a:lumMod val="75000"/>
                </a:schemeClr>
              </a:solidFill>
            </a:rPr>
            <a:t>ΣΤΑΔΙΟ Β’ «Αξιολόγηση των προτάσεων ανά ομάδα κριτηρίων»: Γ- ΣΚΟΠΙΜΟΤΗΤΑ ΠΡΑΞΗΣ</a:t>
          </a:r>
          <a:endParaRPr lang="el-GR" b="1" dirty="0">
            <a:solidFill>
              <a:schemeClr val="accent1">
                <a:lumMod val="75000"/>
              </a:schemeClr>
            </a:solidFill>
          </a:endParaRPr>
        </a:p>
      </dgm:t>
    </dgm:pt>
    <dgm:pt modelId="{ECDDB2F7-BF9A-470F-9177-B6EE938FA16C}" type="parTrans" cxnId="{D246070C-A9AD-4EB9-8FD3-C89FE6CCA80C}">
      <dgm:prSet/>
      <dgm:spPr/>
      <dgm:t>
        <a:bodyPr/>
        <a:lstStyle/>
        <a:p>
          <a:endParaRPr lang="el-GR"/>
        </a:p>
      </dgm:t>
    </dgm:pt>
    <dgm:pt modelId="{E3D95EDA-E15A-423E-90AE-145F3C6B84DB}" type="sibTrans" cxnId="{D246070C-A9AD-4EB9-8FD3-C89FE6CCA80C}">
      <dgm:prSet/>
      <dgm:spPr/>
      <dgm:t>
        <a:bodyPr/>
        <a:lstStyle/>
        <a:p>
          <a:endParaRPr lang="el-GR"/>
        </a:p>
      </dgm:t>
    </dgm:pt>
    <dgm:pt modelId="{2A80CD96-D75D-45AE-B3F9-4AFA568572D4}">
      <dgm:prSet/>
      <dgm:spPr/>
      <dgm:t>
        <a:bodyPr/>
        <a:lstStyle/>
        <a:p>
          <a:r>
            <a:rPr lang="el-GR" dirty="0" smtClean="0">
              <a:solidFill>
                <a:schemeClr val="accent1">
                  <a:lumMod val="75000"/>
                </a:schemeClr>
              </a:solidFill>
            </a:rPr>
            <a:t>Γ5 Βιωσιμότητα, Λειτουργικότητα, Αξιοποίηση</a:t>
          </a:r>
          <a:endParaRPr lang="el-GR" dirty="0">
            <a:solidFill>
              <a:schemeClr val="accent1">
                <a:lumMod val="75000"/>
              </a:schemeClr>
            </a:solidFill>
          </a:endParaRPr>
        </a:p>
      </dgm:t>
    </dgm:pt>
    <dgm:pt modelId="{0C42E045-946B-4DE8-B30F-114ACE558C46}" type="parTrans" cxnId="{D841FF07-47CA-455A-8FDB-FD7CDEC885EC}">
      <dgm:prSet/>
      <dgm:spPr/>
      <dgm:t>
        <a:bodyPr/>
        <a:lstStyle/>
        <a:p>
          <a:endParaRPr lang="el-GR"/>
        </a:p>
      </dgm:t>
    </dgm:pt>
    <dgm:pt modelId="{D0D69397-4118-4131-8064-A822C47CEAFB}" type="sibTrans" cxnId="{D841FF07-47CA-455A-8FDB-FD7CDEC885EC}">
      <dgm:prSet/>
      <dgm:spPr/>
      <dgm:t>
        <a:bodyPr/>
        <a:lstStyle/>
        <a:p>
          <a:endParaRPr lang="el-GR"/>
        </a:p>
      </dgm:t>
    </dgm:pt>
    <dgm:pt modelId="{F1F9AECF-38DB-4967-870B-EFF8D50EE04B}" type="pres">
      <dgm:prSet presAssocID="{15EFD0C9-A003-4C64-96BD-64ED9710FE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02334F7-D24B-47CF-9594-57774A09BC26}" type="pres">
      <dgm:prSet presAssocID="{59CB3CD5-288F-42C4-8272-B8767881BF41}" presName="composite" presStyleCnt="0"/>
      <dgm:spPr/>
    </dgm:pt>
    <dgm:pt modelId="{F6B7695F-D6EB-4721-A72A-A246D03ED263}" type="pres">
      <dgm:prSet presAssocID="{59CB3CD5-288F-42C4-8272-B8767881BF41}" presName="parentText" presStyleLbl="alignNode1" presStyleIdx="0" presStyleCnt="2" custScaleX="167681" custScaleY="145202" custLinFactNeighborX="-33080" custLinFactNeighborY="-340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AC4D75-6F3A-41BD-B50A-5638A8459B30}" type="pres">
      <dgm:prSet presAssocID="{59CB3CD5-288F-42C4-8272-B8767881BF41}" presName="descendantText" presStyleLbl="alignAcc1" presStyleIdx="0" presStyleCnt="2" custScaleY="17933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D73382-77F5-4713-80A5-6F25F4F4B46B}" type="pres">
      <dgm:prSet presAssocID="{FAEF0BBB-A5DE-4A24-A80D-88ACAA24C55C}" presName="sp" presStyleCnt="0"/>
      <dgm:spPr/>
    </dgm:pt>
    <dgm:pt modelId="{FE95FC5B-CDBB-4639-9EDE-8388B83DE9DD}" type="pres">
      <dgm:prSet presAssocID="{410DADC4-6803-47F2-BFED-3397EC414BCA}" presName="composite" presStyleCnt="0"/>
      <dgm:spPr/>
    </dgm:pt>
    <dgm:pt modelId="{C3466ADA-2EC5-4A8C-8797-719D9F2EBE70}" type="pres">
      <dgm:prSet presAssocID="{410DADC4-6803-47F2-BFED-3397EC414BCA}" presName="parentText" presStyleLbl="alignNode1" presStyleIdx="1" presStyleCnt="2" custScaleX="150885" custLinFactNeighborX="-27693" custLinFactNeighborY="-103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E27E7D-0926-4E40-B48A-966851522BEA}" type="pres">
      <dgm:prSet presAssocID="{410DADC4-6803-47F2-BFED-3397EC414BCA}" presName="descendantText" presStyleLbl="alignAcc1" presStyleIdx="1" presStyleCnt="2" custLinFactNeighborX="-253" custLinFactNeighborY="-24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5C26283-2DF0-4745-B046-89BC8BD408F6}" srcId="{9B213176-9391-4566-BB3B-981BD712943A}" destId="{ACF21360-EBD6-4A3B-9413-895824B3CAB5}" srcOrd="0" destOrd="0" parTransId="{0D20A82C-97A6-4D48-BB06-C1B4A3FE4CD4}" sibTransId="{6FDE505D-FBC9-4258-89A1-754197AA3496}"/>
    <dgm:cxn modelId="{C00F4981-EF3C-40E8-B7C5-6193527AE484}" type="presOf" srcId="{ACF21360-EBD6-4A3B-9413-895824B3CAB5}" destId="{76AC4D75-6F3A-41BD-B50A-5638A8459B30}" srcOrd="0" destOrd="1" presId="urn:microsoft.com/office/officeart/2005/8/layout/chevron2"/>
    <dgm:cxn modelId="{D8408BCE-7813-4116-8F2A-A26D6DE98B2C}" type="presOf" srcId="{2A80CD96-D75D-45AE-B3F9-4AFA568572D4}" destId="{68E27E7D-0926-4E40-B48A-966851522BEA}" srcOrd="0" destOrd="4" presId="urn:microsoft.com/office/officeart/2005/8/layout/chevron2"/>
    <dgm:cxn modelId="{072CB002-DBCC-41E3-944C-0C77FABE1D92}" srcId="{410DADC4-6803-47F2-BFED-3397EC414BCA}" destId="{6CE83F00-56C6-409B-9768-8565D30E9175}" srcOrd="1" destOrd="0" parTransId="{AD7D133D-9708-409E-803E-C14721B16A7C}" sibTransId="{8B174376-3996-48C6-8F36-162DE6728FD9}"/>
    <dgm:cxn modelId="{F828B27F-9B4A-4673-AAE2-A863DD42235E}" srcId="{4C02CE5A-13CA-46AA-9105-B7BE5802E5BE}" destId="{7396BD57-E195-4B9D-B9D5-A8107E11169E}" srcOrd="0" destOrd="0" parTransId="{74CCB7F3-821B-40C4-8D8E-C5AA205FF412}" sibTransId="{2B2A361A-DA05-4945-BDF6-3F25CD40164A}"/>
    <dgm:cxn modelId="{4456CCC2-00D5-47F1-8A56-AF8BEA18A79A}" srcId="{9B213176-9391-4566-BB3B-981BD712943A}" destId="{BB020E8A-120F-4BA3-ACAA-B234D27E728F}" srcOrd="1" destOrd="0" parTransId="{36D48DC5-4A28-4482-832D-601BF8722470}" sibTransId="{342511F3-0939-482F-8624-81CB1241D1FC}"/>
    <dgm:cxn modelId="{D841FF07-47CA-455A-8FDB-FD7CDEC885EC}" srcId="{482C09F6-BA9B-42A9-A4BE-04A316AC9659}" destId="{2A80CD96-D75D-45AE-B3F9-4AFA568572D4}" srcOrd="0" destOrd="0" parTransId="{0C42E045-946B-4DE8-B30F-114ACE558C46}" sibTransId="{D0D69397-4118-4131-8064-A822C47CEAFB}"/>
    <dgm:cxn modelId="{1A2155FF-33A8-46F8-835E-C909953AD313}" type="presOf" srcId="{9615A560-E0D3-4AA8-937F-E1C17D468EB4}" destId="{76AC4D75-6F3A-41BD-B50A-5638A8459B30}" srcOrd="0" destOrd="6" presId="urn:microsoft.com/office/officeart/2005/8/layout/chevron2"/>
    <dgm:cxn modelId="{5E9A900D-94F1-423B-8F67-B48017B92E41}" srcId="{59CB3CD5-288F-42C4-8272-B8767881BF41}" destId="{4C02CE5A-13CA-46AA-9105-B7BE5802E5BE}" srcOrd="1" destOrd="0" parTransId="{4C829DA7-29B9-4F8C-BCB3-E8424C3FD1E5}" sibTransId="{D7323EA4-B0C1-43E2-9BE3-2268CDB9A055}"/>
    <dgm:cxn modelId="{A0A97199-EEFF-4496-9176-2F605C47F0C3}" type="presOf" srcId="{31E0B24B-961B-48EF-B746-B6B2BAEFBF67}" destId="{76AC4D75-6F3A-41BD-B50A-5638A8459B30}" srcOrd="0" destOrd="3" presId="urn:microsoft.com/office/officeart/2005/8/layout/chevron2"/>
    <dgm:cxn modelId="{34A54E54-5307-42C0-98DA-1F8F45275880}" srcId="{59CB3CD5-288F-42C4-8272-B8767881BF41}" destId="{9B213176-9391-4566-BB3B-981BD712943A}" srcOrd="0" destOrd="0" parTransId="{67EBA3B0-1CA6-42E9-BB4A-BB01690241C0}" sibTransId="{92436E0A-7CE4-4DD1-895A-7A9D9C740E48}"/>
    <dgm:cxn modelId="{40FA5D11-9651-4064-9675-F0E1A7876D48}" type="presOf" srcId="{EEB86484-7C0F-4C9D-8B84-E73BE6D7E428}" destId="{68E27E7D-0926-4E40-B48A-966851522BEA}" srcOrd="0" destOrd="1" presId="urn:microsoft.com/office/officeart/2005/8/layout/chevron2"/>
    <dgm:cxn modelId="{AF233EEB-7869-41F0-BA49-E835D39535B8}" srcId="{7D9111DB-4A88-49EC-A9B2-CDBF22A66340}" destId="{EEB86484-7C0F-4C9D-8B84-E73BE6D7E428}" srcOrd="0" destOrd="0" parTransId="{9B0A8532-03CB-49D4-90B5-26ACCC0E6E7C}" sibTransId="{75F29794-10D2-42C9-A877-A7FEB4BF80F1}"/>
    <dgm:cxn modelId="{587FB864-9A5D-4BF5-91F5-4E0B2A96469B}" srcId="{410DADC4-6803-47F2-BFED-3397EC414BCA}" destId="{7D9111DB-4A88-49EC-A9B2-CDBF22A66340}" srcOrd="0" destOrd="0" parTransId="{720B705B-975F-45C3-A0ED-5F245C827EED}" sibTransId="{CE9D326E-F5B2-4EAA-8760-C29C022CE3F4}"/>
    <dgm:cxn modelId="{504438E8-3F19-457D-8DEA-5D073EFC386B}" srcId="{9B213176-9391-4566-BB3B-981BD712943A}" destId="{31E0B24B-961B-48EF-B746-B6B2BAEFBF67}" srcOrd="2" destOrd="0" parTransId="{3AA0469F-F41C-4B10-B6F9-C12051B78C91}" sibTransId="{B07EE6FB-7C0A-4C29-A9EB-AC1AA6610DF2}"/>
    <dgm:cxn modelId="{1C231D6E-7A6A-47AD-A512-0F82840ED2D8}" type="presOf" srcId="{59CB3CD5-288F-42C4-8272-B8767881BF41}" destId="{F6B7695F-D6EB-4721-A72A-A246D03ED263}" srcOrd="0" destOrd="0" presId="urn:microsoft.com/office/officeart/2005/8/layout/chevron2"/>
    <dgm:cxn modelId="{D246070C-A9AD-4EB9-8FD3-C89FE6CCA80C}" srcId="{410DADC4-6803-47F2-BFED-3397EC414BCA}" destId="{482C09F6-BA9B-42A9-A4BE-04A316AC9659}" srcOrd="2" destOrd="0" parTransId="{ECDDB2F7-BF9A-470F-9177-B6EE938FA16C}" sibTransId="{E3D95EDA-E15A-423E-90AE-145F3C6B84DB}"/>
    <dgm:cxn modelId="{889D0115-CE27-4EDA-B720-EFC0CEE5F831}" type="presOf" srcId="{9B213176-9391-4566-BB3B-981BD712943A}" destId="{76AC4D75-6F3A-41BD-B50A-5638A8459B30}" srcOrd="0" destOrd="0" presId="urn:microsoft.com/office/officeart/2005/8/layout/chevron2"/>
    <dgm:cxn modelId="{7D016CC4-FABC-4A23-964D-0810EE7C5AD6}" type="presOf" srcId="{BB020E8A-120F-4BA3-ACAA-B234D27E728F}" destId="{76AC4D75-6F3A-41BD-B50A-5638A8459B30}" srcOrd="0" destOrd="2" presId="urn:microsoft.com/office/officeart/2005/8/layout/chevron2"/>
    <dgm:cxn modelId="{945E29F3-ECE2-4F93-AE5E-DA92ABB7B00F}" type="presOf" srcId="{7396BD57-E195-4B9D-B9D5-A8107E11169E}" destId="{76AC4D75-6F3A-41BD-B50A-5638A8459B30}" srcOrd="0" destOrd="5" presId="urn:microsoft.com/office/officeart/2005/8/layout/chevron2"/>
    <dgm:cxn modelId="{11AFDAA1-1259-4DB1-9CEF-9C5077A99093}" srcId="{4C02CE5A-13CA-46AA-9105-B7BE5802E5BE}" destId="{9615A560-E0D3-4AA8-937F-E1C17D468EB4}" srcOrd="1" destOrd="0" parTransId="{3AA67DD0-432B-4050-ACBE-1D85D9B7F0AB}" sibTransId="{79252406-96ED-4165-9EBC-D0D2755045CA}"/>
    <dgm:cxn modelId="{EF0EE68F-EC97-4E68-8088-60AE81F0201B}" type="presOf" srcId="{15EFD0C9-A003-4C64-96BD-64ED9710FE39}" destId="{F1F9AECF-38DB-4967-870B-EFF8D50EE04B}" srcOrd="0" destOrd="0" presId="urn:microsoft.com/office/officeart/2005/8/layout/chevron2"/>
    <dgm:cxn modelId="{D1F3D6B4-410C-401C-82B4-939F3A7732CB}" srcId="{4C02CE5A-13CA-46AA-9105-B7BE5802E5BE}" destId="{5876088E-37C4-4FCA-B7A2-440FB60923C7}" srcOrd="2" destOrd="0" parTransId="{1E750C6D-72BB-4339-AF8A-0E57BE40F7C3}" sibTransId="{6EAB50D5-1FE5-4F93-8367-F32956A04DDC}"/>
    <dgm:cxn modelId="{76C2C80C-50B8-4B44-B405-A95688D12F41}" type="presOf" srcId="{6CE83F00-56C6-409B-9768-8565D30E9175}" destId="{68E27E7D-0926-4E40-B48A-966851522BEA}" srcOrd="0" destOrd="2" presId="urn:microsoft.com/office/officeart/2005/8/layout/chevron2"/>
    <dgm:cxn modelId="{B07A6157-AC8C-4522-872F-B6AF3DB12C9A}" type="presOf" srcId="{410DADC4-6803-47F2-BFED-3397EC414BCA}" destId="{C3466ADA-2EC5-4A8C-8797-719D9F2EBE70}" srcOrd="0" destOrd="0" presId="urn:microsoft.com/office/officeart/2005/8/layout/chevron2"/>
    <dgm:cxn modelId="{44271B07-1D1B-46D7-B734-8209A902E248}" type="presOf" srcId="{4C02CE5A-13CA-46AA-9105-B7BE5802E5BE}" destId="{76AC4D75-6F3A-41BD-B50A-5638A8459B30}" srcOrd="0" destOrd="4" presId="urn:microsoft.com/office/officeart/2005/8/layout/chevron2"/>
    <dgm:cxn modelId="{05784BD3-B8A5-4F2F-B45F-EF6C0EC406FA}" type="presOf" srcId="{7D9111DB-4A88-49EC-A9B2-CDBF22A66340}" destId="{68E27E7D-0926-4E40-B48A-966851522BEA}" srcOrd="0" destOrd="0" presId="urn:microsoft.com/office/officeart/2005/8/layout/chevron2"/>
    <dgm:cxn modelId="{84333E72-7C65-4E3A-8905-8B4FDD72373F}" type="presOf" srcId="{5876088E-37C4-4FCA-B7A2-440FB60923C7}" destId="{76AC4D75-6F3A-41BD-B50A-5638A8459B30}" srcOrd="0" destOrd="7" presId="urn:microsoft.com/office/officeart/2005/8/layout/chevron2"/>
    <dgm:cxn modelId="{382B56DB-9894-4248-803C-B47BF7C9284A}" srcId="{15EFD0C9-A003-4C64-96BD-64ED9710FE39}" destId="{59CB3CD5-288F-42C4-8272-B8767881BF41}" srcOrd="0" destOrd="0" parTransId="{74694C24-4C22-4055-8458-0253C553AF01}" sibTransId="{FAEF0BBB-A5DE-4A24-A80D-88ACAA24C55C}"/>
    <dgm:cxn modelId="{B4CF5BD0-30C6-43A4-987B-188F93D5E5C8}" type="presOf" srcId="{482C09F6-BA9B-42A9-A4BE-04A316AC9659}" destId="{68E27E7D-0926-4E40-B48A-966851522BEA}" srcOrd="0" destOrd="3" presId="urn:microsoft.com/office/officeart/2005/8/layout/chevron2"/>
    <dgm:cxn modelId="{E4DE2CAC-3D0F-4EB3-96D1-248DB401AF08}" srcId="{15EFD0C9-A003-4C64-96BD-64ED9710FE39}" destId="{410DADC4-6803-47F2-BFED-3397EC414BCA}" srcOrd="1" destOrd="0" parTransId="{2B53AA50-5B84-4C65-9CB6-4574DC3FDEA5}" sibTransId="{0958E23F-38A9-4757-AD8F-EEBF1D60872B}"/>
    <dgm:cxn modelId="{73691441-0283-4FAA-ACD6-5E2A5CEC071B}" type="presParOf" srcId="{F1F9AECF-38DB-4967-870B-EFF8D50EE04B}" destId="{B02334F7-D24B-47CF-9594-57774A09BC26}" srcOrd="0" destOrd="0" presId="urn:microsoft.com/office/officeart/2005/8/layout/chevron2"/>
    <dgm:cxn modelId="{E7DFCCA5-3106-41FD-A4E5-0F0F1FD85522}" type="presParOf" srcId="{B02334F7-D24B-47CF-9594-57774A09BC26}" destId="{F6B7695F-D6EB-4721-A72A-A246D03ED263}" srcOrd="0" destOrd="0" presId="urn:microsoft.com/office/officeart/2005/8/layout/chevron2"/>
    <dgm:cxn modelId="{DB7C382D-B027-4173-9384-F2DBFF87191F}" type="presParOf" srcId="{B02334F7-D24B-47CF-9594-57774A09BC26}" destId="{76AC4D75-6F3A-41BD-B50A-5638A8459B30}" srcOrd="1" destOrd="0" presId="urn:microsoft.com/office/officeart/2005/8/layout/chevron2"/>
    <dgm:cxn modelId="{9F55BABE-6D36-472C-BA61-6EDA83A32243}" type="presParOf" srcId="{F1F9AECF-38DB-4967-870B-EFF8D50EE04B}" destId="{61D73382-77F5-4713-80A5-6F25F4F4B46B}" srcOrd="1" destOrd="0" presId="urn:microsoft.com/office/officeart/2005/8/layout/chevron2"/>
    <dgm:cxn modelId="{45B8FB42-46B5-4877-8573-00653918BEB9}" type="presParOf" srcId="{F1F9AECF-38DB-4967-870B-EFF8D50EE04B}" destId="{FE95FC5B-CDBB-4639-9EDE-8388B83DE9DD}" srcOrd="2" destOrd="0" presId="urn:microsoft.com/office/officeart/2005/8/layout/chevron2"/>
    <dgm:cxn modelId="{5A53A37D-3023-43B8-A00B-F985851DE98D}" type="presParOf" srcId="{FE95FC5B-CDBB-4639-9EDE-8388B83DE9DD}" destId="{C3466ADA-2EC5-4A8C-8797-719D9F2EBE70}" srcOrd="0" destOrd="0" presId="urn:microsoft.com/office/officeart/2005/8/layout/chevron2"/>
    <dgm:cxn modelId="{7A9420FD-7005-4D87-854F-96727FACE60E}" type="presParOf" srcId="{FE95FC5B-CDBB-4639-9EDE-8388B83DE9DD}" destId="{68E27E7D-0926-4E40-B48A-966851522B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98ED1-1CE5-493F-92EB-7748B6F92FFE}">
      <dsp:nvSpPr>
        <dsp:cNvPr id="0" name=""/>
        <dsp:cNvSpPr/>
      </dsp:nvSpPr>
      <dsp:spPr>
        <a:xfrm>
          <a:off x="308491" y="500601"/>
          <a:ext cx="4056527" cy="4056527"/>
        </a:xfrm>
        <a:prstGeom prst="pie">
          <a:avLst>
            <a:gd name="adj1" fmla="val 16200000"/>
            <a:gd name="adj2" fmla="val 205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1"/>
              </a:solidFill>
            </a:rPr>
            <a:t>Φορολογική-Δημοσιονομική Πολιτική </a:t>
          </a:r>
          <a:endParaRPr lang="el-GR" sz="1800" b="1" kern="1200" dirty="0">
            <a:solidFill>
              <a:schemeClr val="accent1"/>
            </a:solidFill>
          </a:endParaRPr>
        </a:p>
      </dsp:txBody>
      <dsp:txXfrm>
        <a:off x="2387944" y="1106666"/>
        <a:ext cx="1376321" cy="941693"/>
      </dsp:txXfrm>
    </dsp:sp>
    <dsp:sp modelId="{9CC5F443-0A77-4206-B4CC-6A6F0C1B76BC}">
      <dsp:nvSpPr>
        <dsp:cNvPr id="0" name=""/>
        <dsp:cNvSpPr/>
      </dsp:nvSpPr>
      <dsp:spPr>
        <a:xfrm>
          <a:off x="326380" y="504067"/>
          <a:ext cx="4056527" cy="4056527"/>
        </a:xfrm>
        <a:prstGeom prst="pie">
          <a:avLst>
            <a:gd name="adj1" fmla="val 20520000"/>
            <a:gd name="adj2" fmla="val 32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1"/>
              </a:solidFill>
            </a:rPr>
            <a:t>Δικαιοσύνη</a:t>
          </a:r>
          <a:endParaRPr lang="el-GR" sz="1800" b="1" kern="1200" dirty="0">
            <a:solidFill>
              <a:schemeClr val="accent1"/>
            </a:solidFill>
          </a:endParaRPr>
        </a:p>
      </dsp:txBody>
      <dsp:txXfrm>
        <a:off x="2977610" y="2339162"/>
        <a:ext cx="1207299" cy="1018960"/>
      </dsp:txXfrm>
    </dsp:sp>
    <dsp:sp modelId="{C3ACB102-C1F6-4924-BC10-AD1E0E960049}">
      <dsp:nvSpPr>
        <dsp:cNvPr id="0" name=""/>
        <dsp:cNvSpPr/>
      </dsp:nvSpPr>
      <dsp:spPr>
        <a:xfrm>
          <a:off x="326380" y="504067"/>
          <a:ext cx="4056527" cy="4056527"/>
        </a:xfrm>
        <a:prstGeom prst="pie">
          <a:avLst>
            <a:gd name="adj1" fmla="val 3240000"/>
            <a:gd name="adj2" fmla="val 756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1"/>
              </a:solidFill>
            </a:rPr>
            <a:t>Υγεία</a:t>
          </a:r>
          <a:endParaRPr lang="el-GR" sz="1800" b="1" kern="1200" dirty="0">
            <a:solidFill>
              <a:schemeClr val="accent1"/>
            </a:solidFill>
          </a:endParaRPr>
        </a:p>
      </dsp:txBody>
      <dsp:txXfrm>
        <a:off x="1630264" y="3546462"/>
        <a:ext cx="1448759" cy="869255"/>
      </dsp:txXfrm>
    </dsp:sp>
    <dsp:sp modelId="{716F379D-3849-4B64-B26B-30CAB1D05DCD}">
      <dsp:nvSpPr>
        <dsp:cNvPr id="0" name=""/>
        <dsp:cNvSpPr/>
      </dsp:nvSpPr>
      <dsp:spPr>
        <a:xfrm>
          <a:off x="315346" y="504107"/>
          <a:ext cx="4056527" cy="4056527"/>
        </a:xfrm>
        <a:prstGeom prst="pie">
          <a:avLst>
            <a:gd name="adj1" fmla="val 7560000"/>
            <a:gd name="adj2" fmla="val 1188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1"/>
              </a:solidFill>
            </a:rPr>
            <a:t>Κοινωνική Ασφάλιση</a:t>
          </a:r>
          <a:endParaRPr lang="el-GR" sz="1800" b="1" kern="1200" dirty="0">
            <a:solidFill>
              <a:schemeClr val="accent1"/>
            </a:solidFill>
          </a:endParaRPr>
        </a:p>
      </dsp:txBody>
      <dsp:txXfrm>
        <a:off x="508514" y="2339203"/>
        <a:ext cx="1207299" cy="1018960"/>
      </dsp:txXfrm>
    </dsp:sp>
    <dsp:sp modelId="{537C10A4-DAFB-49E4-B849-A60EA93BC38A}">
      <dsp:nvSpPr>
        <dsp:cNvPr id="0" name=""/>
        <dsp:cNvSpPr/>
      </dsp:nvSpPr>
      <dsp:spPr>
        <a:xfrm>
          <a:off x="315346" y="504107"/>
          <a:ext cx="4056527" cy="4056527"/>
        </a:xfrm>
        <a:prstGeom prst="pie">
          <a:avLst>
            <a:gd name="adj1" fmla="val 1188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1"/>
              </a:solidFill>
            </a:rPr>
            <a:t>Πρόγραμμα Καλλικράτης</a:t>
          </a:r>
          <a:endParaRPr lang="el-GR" sz="1800" b="1" kern="1200" dirty="0">
            <a:solidFill>
              <a:schemeClr val="accent1"/>
            </a:solidFill>
          </a:endParaRPr>
        </a:p>
      </dsp:txBody>
      <dsp:txXfrm>
        <a:off x="906923" y="1122245"/>
        <a:ext cx="1376321" cy="941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9516B-63C2-4E57-8E88-8985C41463F5}">
      <dsp:nvSpPr>
        <dsp:cNvPr id="0" name=""/>
        <dsp:cNvSpPr/>
      </dsp:nvSpPr>
      <dsp:spPr>
        <a:xfrm rot="5400000">
          <a:off x="5013829" y="-2314032"/>
          <a:ext cx="1703368" cy="6331433"/>
        </a:xfrm>
        <a:prstGeom prst="round2Same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 smtClean="0">
              <a:solidFill>
                <a:schemeClr val="accent1"/>
              </a:solidFill>
            </a:rPr>
            <a:t>Από εξειδίκευση: </a:t>
          </a:r>
          <a:r>
            <a:rPr lang="en-US" sz="2800" b="0" kern="1200" dirty="0" smtClean="0">
              <a:solidFill>
                <a:schemeClr val="accent1"/>
              </a:solidFill>
            </a:rPr>
            <a:t>32</a:t>
          </a:r>
          <a:r>
            <a:rPr lang="el-GR" sz="2800" b="0" kern="1200" dirty="0" smtClean="0">
              <a:solidFill>
                <a:schemeClr val="accent1"/>
              </a:solidFill>
            </a:rPr>
            <a:t> από τους 35 (Ποσοστό </a:t>
          </a:r>
          <a:r>
            <a:rPr lang="en-US" sz="2800" b="0" kern="1200" dirty="0" smtClean="0">
              <a:solidFill>
                <a:schemeClr val="accent1"/>
              </a:solidFill>
            </a:rPr>
            <a:t>91</a:t>
          </a:r>
          <a:r>
            <a:rPr lang="el-GR" sz="2800" b="0" kern="1200" dirty="0" smtClean="0">
              <a:solidFill>
                <a:schemeClr val="accent1"/>
              </a:solidFill>
            </a:rPr>
            <a:t>,</a:t>
          </a:r>
          <a:r>
            <a:rPr lang="en-US" sz="2800" b="0" kern="1200" dirty="0" smtClean="0">
              <a:solidFill>
                <a:schemeClr val="accent1"/>
              </a:solidFill>
            </a:rPr>
            <a:t>4</a:t>
          </a:r>
          <a:r>
            <a:rPr lang="el-GR" sz="2800" b="0" kern="1200" dirty="0" smtClean="0">
              <a:solidFill>
                <a:schemeClr val="accent1"/>
              </a:solidFill>
            </a:rPr>
            <a:t>%)</a:t>
          </a:r>
          <a:endParaRPr lang="el-GR" sz="2800" b="0" kern="1200" dirty="0">
            <a:solidFill>
              <a:schemeClr val="accent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 smtClean="0">
              <a:solidFill>
                <a:schemeClr val="accent1"/>
              </a:solidFill>
            </a:rPr>
            <a:t>Από Αποφάσεις Ένταξης: 13 από τους 35 (Ποσοστό 37,14%)</a:t>
          </a:r>
          <a:endParaRPr lang="el-GR" sz="2800" b="0" kern="1200" dirty="0">
            <a:solidFill>
              <a:schemeClr val="accent1"/>
            </a:solidFill>
          </a:endParaRPr>
        </a:p>
      </dsp:txBody>
      <dsp:txXfrm rot="-5400000">
        <a:off x="2699797" y="83152"/>
        <a:ext cx="6248281" cy="1537064"/>
      </dsp:txXfrm>
    </dsp:sp>
    <dsp:sp modelId="{3509E271-2EF5-45FD-A5B0-EE1DECB11827}">
      <dsp:nvSpPr>
        <dsp:cNvPr id="0" name=""/>
        <dsp:cNvSpPr/>
      </dsp:nvSpPr>
      <dsp:spPr>
        <a:xfrm>
          <a:off x="857" y="144009"/>
          <a:ext cx="2703346" cy="1416648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accent1"/>
              </a:solidFill>
            </a:rPr>
            <a:t>Δείκτες Εκροής</a:t>
          </a:r>
          <a:endParaRPr lang="el-GR" sz="2800" b="1" kern="1200" dirty="0">
            <a:solidFill>
              <a:schemeClr val="accent1"/>
            </a:solidFill>
          </a:endParaRPr>
        </a:p>
      </dsp:txBody>
      <dsp:txXfrm>
        <a:off x="70012" y="213164"/>
        <a:ext cx="2565036" cy="1278338"/>
      </dsp:txXfrm>
    </dsp:sp>
    <dsp:sp modelId="{0BF19423-511D-453C-8F9E-D4AAFE704094}">
      <dsp:nvSpPr>
        <dsp:cNvPr id="0" name=""/>
        <dsp:cNvSpPr/>
      </dsp:nvSpPr>
      <dsp:spPr>
        <a:xfrm rot="5400000">
          <a:off x="5018237" y="-503554"/>
          <a:ext cx="1703368" cy="6331433"/>
        </a:xfrm>
        <a:prstGeom prst="round2Same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400" b="0" kern="1200" dirty="0">
            <a:solidFill>
              <a:schemeClr val="accent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 smtClean="0">
              <a:solidFill>
                <a:schemeClr val="accent1"/>
              </a:solidFill>
            </a:rPr>
            <a:t>Από εξειδίκευση: </a:t>
          </a:r>
          <a:r>
            <a:rPr lang="en-US" sz="2800" b="0" kern="1200" dirty="0" smtClean="0">
              <a:solidFill>
                <a:schemeClr val="accent1"/>
              </a:solidFill>
            </a:rPr>
            <a:t>10</a:t>
          </a:r>
          <a:r>
            <a:rPr lang="el-GR" sz="2800" b="0" kern="1200" dirty="0" smtClean="0">
              <a:solidFill>
                <a:schemeClr val="accent1"/>
              </a:solidFill>
            </a:rPr>
            <a:t> εκ των 10 (Ποσοστό </a:t>
          </a:r>
          <a:r>
            <a:rPr lang="en-US" sz="2800" b="0" kern="1200" dirty="0" smtClean="0">
              <a:solidFill>
                <a:schemeClr val="accent1"/>
              </a:solidFill>
            </a:rPr>
            <a:t>10</a:t>
          </a:r>
          <a:r>
            <a:rPr lang="el-GR" sz="2800" b="0" kern="1200" dirty="0" smtClean="0">
              <a:solidFill>
                <a:schemeClr val="accent1"/>
              </a:solidFill>
            </a:rPr>
            <a:t>0%)</a:t>
          </a:r>
          <a:endParaRPr lang="el-GR" sz="2800" b="0" kern="1200" dirty="0">
            <a:solidFill>
              <a:schemeClr val="accent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 smtClean="0">
              <a:solidFill>
                <a:schemeClr val="accent1"/>
              </a:solidFill>
            </a:rPr>
            <a:t>Από Αποφάσεις Ένταξης: 6 εκ των 10 (Ποσοστό 60%)</a:t>
          </a:r>
          <a:endParaRPr lang="el-GR" sz="2800" b="0" kern="1200" dirty="0">
            <a:solidFill>
              <a:schemeClr val="accent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800" b="0" kern="1200" dirty="0">
            <a:solidFill>
              <a:schemeClr val="accent1"/>
            </a:solidFill>
          </a:endParaRPr>
        </a:p>
      </dsp:txBody>
      <dsp:txXfrm rot="-5400000">
        <a:off x="2704205" y="1893630"/>
        <a:ext cx="6248281" cy="1537064"/>
      </dsp:txXfrm>
    </dsp:sp>
    <dsp:sp modelId="{887DA452-4BA4-4BC9-BAE4-D8B0A01AE8A7}">
      <dsp:nvSpPr>
        <dsp:cNvPr id="0" name=""/>
        <dsp:cNvSpPr/>
      </dsp:nvSpPr>
      <dsp:spPr>
        <a:xfrm>
          <a:off x="857" y="1953838"/>
          <a:ext cx="2703346" cy="1416648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accent1"/>
              </a:solidFill>
            </a:rPr>
            <a:t>Δείκτες Πλαισίου Επίδοσης</a:t>
          </a:r>
          <a:endParaRPr lang="el-GR" sz="2800" b="1" kern="1200" dirty="0">
            <a:solidFill>
              <a:schemeClr val="accent1"/>
            </a:solidFill>
          </a:endParaRPr>
        </a:p>
      </dsp:txBody>
      <dsp:txXfrm>
        <a:off x="70012" y="2022993"/>
        <a:ext cx="2565036" cy="1278338"/>
      </dsp:txXfrm>
    </dsp:sp>
    <dsp:sp modelId="{555437B0-FA41-4916-9565-6F7909E0EFEA}">
      <dsp:nvSpPr>
        <dsp:cNvPr id="0" name=""/>
        <dsp:cNvSpPr/>
      </dsp:nvSpPr>
      <dsp:spPr>
        <a:xfrm rot="5400000">
          <a:off x="5018237" y="1306274"/>
          <a:ext cx="1703368" cy="6331433"/>
        </a:xfrm>
        <a:prstGeom prst="round2Same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 smtClean="0">
              <a:solidFill>
                <a:schemeClr val="accent1"/>
              </a:solidFill>
            </a:rPr>
            <a:t>Από εξειδίκευση: 1</a:t>
          </a:r>
          <a:r>
            <a:rPr lang="en-US" sz="2800" b="0" kern="1200" dirty="0" smtClean="0">
              <a:solidFill>
                <a:schemeClr val="accent1"/>
              </a:solidFill>
            </a:rPr>
            <a:t>5</a:t>
          </a:r>
          <a:r>
            <a:rPr lang="el-GR" sz="2800" b="0" kern="1200" dirty="0" smtClean="0">
              <a:solidFill>
                <a:schemeClr val="accent1"/>
              </a:solidFill>
            </a:rPr>
            <a:t> εκ των 15 (Ποσοστό </a:t>
          </a:r>
          <a:r>
            <a:rPr lang="en-US" sz="2800" b="0" kern="1200" dirty="0" smtClean="0">
              <a:solidFill>
                <a:schemeClr val="accent1"/>
              </a:solidFill>
            </a:rPr>
            <a:t>100</a:t>
          </a:r>
          <a:r>
            <a:rPr lang="el-GR" sz="2800" b="0" kern="1200" dirty="0" smtClean="0">
              <a:solidFill>
                <a:schemeClr val="accent1"/>
              </a:solidFill>
            </a:rPr>
            <a:t>%)</a:t>
          </a:r>
          <a:endParaRPr lang="el-GR" sz="2800" b="0" kern="1200" dirty="0">
            <a:solidFill>
              <a:schemeClr val="accent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 smtClean="0">
              <a:solidFill>
                <a:schemeClr val="accent1"/>
              </a:solidFill>
            </a:rPr>
            <a:t>Από Αποφάσεις Ένταξης: 6 εκ των 15 (Ποσοστό 40%)</a:t>
          </a:r>
          <a:endParaRPr lang="el-GR" sz="2800" b="0" kern="1200" dirty="0">
            <a:solidFill>
              <a:schemeClr val="accent1"/>
            </a:solidFill>
          </a:endParaRPr>
        </a:p>
      </dsp:txBody>
      <dsp:txXfrm rot="-5400000">
        <a:off x="2704205" y="3703458"/>
        <a:ext cx="6248281" cy="1537064"/>
      </dsp:txXfrm>
    </dsp:sp>
    <dsp:sp modelId="{74DE060F-331B-4B96-9242-2F4234D29498}">
      <dsp:nvSpPr>
        <dsp:cNvPr id="0" name=""/>
        <dsp:cNvSpPr/>
      </dsp:nvSpPr>
      <dsp:spPr>
        <a:xfrm>
          <a:off x="857" y="3763666"/>
          <a:ext cx="2703346" cy="1416648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accent1"/>
              </a:solidFill>
            </a:rPr>
            <a:t>Δείκτες Αποτελέσματος</a:t>
          </a:r>
          <a:endParaRPr lang="el-GR" sz="2800" b="1" kern="1200" dirty="0">
            <a:solidFill>
              <a:schemeClr val="accent1"/>
            </a:solidFill>
          </a:endParaRPr>
        </a:p>
      </dsp:txBody>
      <dsp:txXfrm>
        <a:off x="70012" y="3832821"/>
        <a:ext cx="2565036" cy="1278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58340-926A-4809-8763-74A658C65613}">
      <dsp:nvSpPr>
        <dsp:cNvPr id="0" name=""/>
        <dsp:cNvSpPr/>
      </dsp:nvSpPr>
      <dsp:spPr>
        <a:xfrm>
          <a:off x="226378" y="1047"/>
          <a:ext cx="3948954" cy="2087939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  <a:t>Ποσό που αντιστοιχεί στο 7% πρόσθετης  προχρηματοδότησης (€) σε Δ.Δ.</a:t>
          </a:r>
          <a:endParaRPr lang="el-GR" sz="3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6378" y="1047"/>
        <a:ext cx="3948954" cy="2087939"/>
      </dsp:txXfrm>
    </dsp:sp>
    <dsp:sp modelId="{D247AC26-E634-43D5-8510-1AF3FB186F4C}">
      <dsp:nvSpPr>
        <dsp:cNvPr id="0" name=""/>
        <dsp:cNvSpPr/>
      </dsp:nvSpPr>
      <dsp:spPr>
        <a:xfrm>
          <a:off x="4523322" y="1047"/>
          <a:ext cx="3479899" cy="2087939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  <a:t>Δημοσιονομικοί Στόχοι Δαπανών (€) σε Δ.Δ</a:t>
          </a:r>
          <a:endParaRPr lang="el-GR" sz="3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23322" y="1047"/>
        <a:ext cx="3479899" cy="2087939"/>
      </dsp:txXfrm>
    </dsp:sp>
    <dsp:sp modelId="{05D1ACAF-CDD5-49EE-B401-0C3FA3DDDCD6}">
      <dsp:nvSpPr>
        <dsp:cNvPr id="0" name=""/>
        <dsp:cNvSpPr/>
      </dsp:nvSpPr>
      <dsp:spPr>
        <a:xfrm>
          <a:off x="177868" y="2404863"/>
          <a:ext cx="4008948" cy="2087939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  <a:t>ΕΤΠΑ:    </a:t>
          </a:r>
          <a:r>
            <a:rPr lang="el-GR" sz="3000" b="1" i="0" u="none" kern="1200" dirty="0" smtClean="0">
              <a:solidFill>
                <a:schemeClr val="accent1">
                  <a:lumMod val="75000"/>
                </a:schemeClr>
              </a:solidFill>
            </a:rPr>
            <a:t>14.936.248 </a:t>
          </a:r>
          <a:endParaRPr lang="el-GR" sz="30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  <a:t>ΕΚΤ:        17.055.461</a:t>
          </a:r>
          <a:b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  <a:t>ΣΥΝΟΛΟ:</a:t>
          </a:r>
          <a:r>
            <a:rPr lang="el-GR" sz="3000" b="1" i="0" u="none" kern="1200" dirty="0" smtClean="0">
              <a:solidFill>
                <a:schemeClr val="accent1">
                  <a:lumMod val="75000"/>
                </a:schemeClr>
              </a:solidFill>
            </a:rPr>
            <a:t>31.991.709</a:t>
          </a:r>
          <a:endParaRPr lang="el-GR" sz="3000" b="1" i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7868" y="2404863"/>
        <a:ext cx="4008948" cy="2087939"/>
      </dsp:txXfrm>
    </dsp:sp>
    <dsp:sp modelId="{D4AB1AEF-4F86-4C32-941F-C891256F2B98}">
      <dsp:nvSpPr>
        <dsp:cNvPr id="0" name=""/>
        <dsp:cNvSpPr/>
      </dsp:nvSpPr>
      <dsp:spPr>
        <a:xfrm>
          <a:off x="4553319" y="2436976"/>
          <a:ext cx="3479899" cy="2087939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  <a:t>ΕΤΠΑ:    </a:t>
          </a:r>
          <a:r>
            <a:rPr lang="el-GR" sz="3000" b="1" i="0" u="none" kern="1200" dirty="0" smtClean="0">
              <a:solidFill>
                <a:schemeClr val="accent1">
                  <a:lumMod val="75000"/>
                </a:schemeClr>
              </a:solidFill>
            </a:rPr>
            <a:t>41.562.120 </a:t>
          </a:r>
          <a:endParaRPr lang="el-GR" sz="30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  <a:t>ΕΚΤ:        </a:t>
          </a:r>
          <a:r>
            <a:rPr lang="el-GR" sz="3000" b="1" i="0" u="none" kern="1200" dirty="0" smtClean="0">
              <a:solidFill>
                <a:schemeClr val="accent1">
                  <a:lumMod val="75000"/>
                </a:schemeClr>
              </a:solidFill>
            </a:rPr>
            <a:t>18.998.119</a:t>
          </a:r>
          <a: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  <a:t/>
          </a:r>
          <a:br>
            <a:rPr lang="el-GR" sz="3000" b="1" kern="120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el-GR" sz="3000" b="1" i="0" u="none" kern="1200" dirty="0" smtClean="0">
              <a:solidFill>
                <a:schemeClr val="accent1">
                  <a:lumMod val="75000"/>
                </a:schemeClr>
              </a:solidFill>
            </a:rPr>
            <a:t>ΣΥΝΟΛΟ:60.560.239</a:t>
          </a:r>
          <a:endParaRPr lang="el-GR" sz="3000" b="1" i="0" u="none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53319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695F-D6EB-4721-A72A-A246D03ED263}">
      <dsp:nvSpPr>
        <dsp:cNvPr id="0" name=""/>
        <dsp:cNvSpPr/>
      </dsp:nvSpPr>
      <dsp:spPr>
        <a:xfrm rot="5400000">
          <a:off x="-265694" y="265695"/>
          <a:ext cx="2772971" cy="2241582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accent1">
                  <a:lumMod val="75000"/>
                </a:schemeClr>
              </a:solidFill>
            </a:rPr>
            <a:t>Κριτήρια που τροποποιούνται λόγω εναρμόνισής τους με το ΣΔΕ</a:t>
          </a:r>
          <a:endParaRPr lang="el-GR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" y="1120791"/>
        <a:ext cx="2241582" cy="531389"/>
      </dsp:txXfrm>
    </dsp:sp>
    <dsp:sp modelId="{76AC4D75-6F3A-41BD-B50A-5638A8459B30}">
      <dsp:nvSpPr>
        <dsp:cNvPr id="0" name=""/>
        <dsp:cNvSpPr/>
      </dsp:nvSpPr>
      <dsp:spPr>
        <a:xfrm rot="5400000">
          <a:off x="3896350" y="-1660676"/>
          <a:ext cx="2226096" cy="55559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u="sng" kern="1200" dirty="0" smtClean="0">
              <a:solidFill>
                <a:schemeClr val="accent1">
                  <a:lumMod val="75000"/>
                </a:schemeClr>
              </a:solidFill>
            </a:rPr>
            <a:t>ΣΤΑΔΙΟ Α’ «Έλεγχος πληρότητας και </a:t>
          </a:r>
          <a:r>
            <a:rPr lang="el-GR" sz="1200" b="1" u="sng" kern="1200" dirty="0" err="1" smtClean="0">
              <a:solidFill>
                <a:schemeClr val="accent1">
                  <a:lumMod val="75000"/>
                </a:schemeClr>
              </a:solidFill>
            </a:rPr>
            <a:t>επιλεξιμότητας</a:t>
          </a:r>
          <a:r>
            <a:rPr lang="el-GR" sz="1200" b="1" u="sng" kern="1200" dirty="0" smtClean="0">
              <a:solidFill>
                <a:schemeClr val="accent1">
                  <a:lumMod val="75000"/>
                </a:schemeClr>
              </a:solidFill>
            </a:rPr>
            <a:t> πρότασης»</a:t>
          </a:r>
          <a:endParaRPr lang="el-GR" sz="12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solidFill>
                <a:schemeClr val="accent1">
                  <a:lumMod val="75000"/>
                </a:schemeClr>
              </a:solidFill>
            </a:rPr>
            <a:t>Σημείο Ελέγχου 4: Περίοδος υλοποίησης</a:t>
          </a:r>
          <a:endParaRPr lang="el-GR" sz="12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solidFill>
                <a:schemeClr val="accent1">
                  <a:lumMod val="75000"/>
                </a:schemeClr>
              </a:solidFill>
            </a:rPr>
            <a:t>Σημείο Ελέγχου 6: Δήλωση περί κρατικής ενίσχυσης </a:t>
          </a:r>
          <a:endParaRPr lang="el-GR" sz="12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solidFill>
                <a:schemeClr val="accent1">
                  <a:lumMod val="75000"/>
                </a:schemeClr>
              </a:solidFill>
            </a:rPr>
            <a:t>Σημείο Ελέγχου 8: Τυπική πληρότητα της υποβαλλόμενης πρότασης </a:t>
          </a:r>
          <a:endParaRPr lang="el-GR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u="sng" kern="1200" dirty="0" smtClean="0">
              <a:solidFill>
                <a:schemeClr val="accent1">
                  <a:lumMod val="75000"/>
                </a:schemeClr>
              </a:solidFill>
            </a:rPr>
            <a:t>ΣΤΑΔΙΟ Β’ «Αξιολόγηση των προτάσεων ανά ομάδα κριτηρίων»: Β- Ενσωμάτωση οριζόντιων πολιτικών και τήρηση θεσμικού πλαισίου</a:t>
          </a:r>
          <a:endParaRPr lang="el-GR" sz="12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solidFill>
                <a:schemeClr val="accent1">
                  <a:lumMod val="75000"/>
                </a:schemeClr>
              </a:solidFill>
            </a:rPr>
            <a:t>Β1. Τήρηση εθνικών και κοινοτικών κανόνων ως προς τις δημόσιες συμβάσεις έργων, μελετών, προμηθειών και υπηρεσιών και εθνικών κανόνων για την απασχόληση προσωπικού</a:t>
          </a:r>
          <a:endParaRPr lang="el-GR" sz="12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solidFill>
                <a:schemeClr val="accent1">
                  <a:lumMod val="75000"/>
                </a:schemeClr>
              </a:solidFill>
            </a:rPr>
            <a:t>Β3 Εξασφάλιση της προσβασιμότητας των ατόμων με αναπηρία. </a:t>
          </a:r>
          <a:endParaRPr lang="el-GR" sz="12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u="sng" kern="1200" dirty="0" smtClean="0">
              <a:solidFill>
                <a:srgbClr val="FF0000"/>
              </a:solidFill>
            </a:rPr>
            <a:t>Β4 H πράξη ενέχει στοιχεία κρατικής ενίσχυσης;</a:t>
          </a:r>
          <a:endParaRPr lang="el-GR" sz="1200" kern="1200" dirty="0">
            <a:solidFill>
              <a:srgbClr val="FF0000"/>
            </a:solidFill>
          </a:endParaRPr>
        </a:p>
      </dsp:txBody>
      <dsp:txXfrm rot="-5400000">
        <a:off x="2231413" y="112930"/>
        <a:ext cx="5447303" cy="2008758"/>
      </dsp:txXfrm>
    </dsp:sp>
    <dsp:sp modelId="{C3466ADA-2EC5-4A8C-8797-719D9F2EBE70}">
      <dsp:nvSpPr>
        <dsp:cNvPr id="0" name=""/>
        <dsp:cNvSpPr/>
      </dsp:nvSpPr>
      <dsp:spPr>
        <a:xfrm rot="5400000">
          <a:off x="125669" y="2538619"/>
          <a:ext cx="1909733" cy="2017051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chemeClr val="accent1">
                  <a:lumMod val="75000"/>
                </a:schemeClr>
              </a:solidFill>
            </a:rPr>
            <a:t>Κριτήρια που τροποποιούνται για βελτίωση της διαδικασίας αξιολόγησης</a:t>
          </a:r>
          <a:endParaRPr lang="el-GR" sz="1400" b="1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72010" y="2592278"/>
        <a:ext cx="2017051" cy="1909733"/>
      </dsp:txXfrm>
    </dsp:sp>
    <dsp:sp modelId="{68E27E7D-0926-4E40-B48A-966851522BEA}">
      <dsp:nvSpPr>
        <dsp:cNvPr id="0" name=""/>
        <dsp:cNvSpPr/>
      </dsp:nvSpPr>
      <dsp:spPr>
        <a:xfrm rot="5400000">
          <a:off x="4262413" y="451579"/>
          <a:ext cx="1241326" cy="55559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b="1" u="sng" kern="1200" dirty="0" smtClean="0">
              <a:solidFill>
                <a:schemeClr val="accent1">
                  <a:lumMod val="75000"/>
                </a:schemeClr>
              </a:solidFill>
            </a:rPr>
            <a:t>ΣΤΑΔΙΟ Α’ «Έλεγχος πληρότητας και </a:t>
          </a:r>
          <a:r>
            <a:rPr lang="el-GR" sz="1100" b="1" u="sng" kern="1200" dirty="0" err="1" smtClean="0">
              <a:solidFill>
                <a:schemeClr val="accent1">
                  <a:lumMod val="75000"/>
                </a:schemeClr>
              </a:solidFill>
            </a:rPr>
            <a:t>επιλεξιμότητας</a:t>
          </a:r>
          <a:r>
            <a:rPr lang="el-GR" sz="1100" b="1" u="sng" kern="1200" dirty="0" smtClean="0">
              <a:solidFill>
                <a:schemeClr val="accent1">
                  <a:lumMod val="75000"/>
                </a:schemeClr>
              </a:solidFill>
            </a:rPr>
            <a:t> πρότασης»</a:t>
          </a:r>
          <a:endParaRPr lang="el-GR" sz="11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 dirty="0" smtClean="0">
              <a:solidFill>
                <a:schemeClr val="accent1">
                  <a:lumMod val="75000"/>
                </a:schemeClr>
              </a:solidFill>
            </a:rPr>
            <a:t>Σημείο Ελέγχου 3: Τυπική πληρότητα της υποβαλλόμενης πρότασης </a:t>
          </a:r>
          <a:endParaRPr lang="el-GR" sz="1100" kern="1200" dirty="0">
            <a:solidFill>
              <a:schemeClr val="accent1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100" kern="1200">
            <a:solidFill>
              <a:schemeClr val="accent1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b="1" u="sng" kern="1200" dirty="0" smtClean="0">
              <a:solidFill>
                <a:schemeClr val="accent1">
                  <a:lumMod val="75000"/>
                </a:schemeClr>
              </a:solidFill>
            </a:rPr>
            <a:t>ΣΤΑΔΙΟ Β’ «Αξιολόγηση των προτάσεων ανά ομάδα κριτηρίων»: Γ- ΣΚΟΠΙΜΟΤΗΤΑ ΠΡΑΞΗΣ</a:t>
          </a:r>
          <a:endParaRPr lang="el-GR" sz="11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 dirty="0" smtClean="0">
              <a:solidFill>
                <a:schemeClr val="accent1">
                  <a:lumMod val="75000"/>
                </a:schemeClr>
              </a:solidFill>
            </a:rPr>
            <a:t>Γ5 Βιωσιμότητα, Λειτουργικότητα, Αξιοποίηση</a:t>
          </a:r>
          <a:endParaRPr lang="el-GR" sz="1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2105091" y="2669499"/>
        <a:ext cx="5495375" cy="112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83DDE-84D2-4A7C-867E-5A634D408620}" type="datetimeFigureOut">
              <a:rPr lang="el-GR" smtClean="0"/>
              <a:t>31/10/2016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8B1DA-4D90-4819-BF2E-903B9146BB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64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792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84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45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39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111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78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44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7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9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58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68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B1DA-4D90-4819-BF2E-903B9146BBD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98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F518-94AA-44FB-8A83-0A8B92AFF4DF}" type="datetimeFigureOut">
              <a:rPr lang="el-GR" smtClean="0"/>
              <a:pPr/>
              <a:t>31/10/2016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4D94A-C1A8-4DC7-B93C-D24F4F6A8F5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TextBox"/>
          <p:cNvSpPr txBox="1"/>
          <p:nvPr/>
        </p:nvSpPr>
        <p:spPr>
          <a:xfrm>
            <a:off x="1763180" y="256490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1"/>
                </a:solidFill>
              </a:rPr>
              <a:t>Στοιχεία Υλοποίησης </a:t>
            </a:r>
          </a:p>
          <a:p>
            <a:pPr algn="ctr"/>
            <a:r>
              <a:rPr lang="el-GR" sz="3200" b="1" dirty="0" smtClean="0">
                <a:solidFill>
                  <a:schemeClr val="accent1"/>
                </a:solidFill>
              </a:rPr>
              <a:t>Επιχειρησιακού Προγράμματος «Μεταρρύθμιση Δημόσιου Τομέα»</a:t>
            </a:r>
            <a:endParaRPr lang="el-GR" sz="3200" b="1" dirty="0">
              <a:solidFill>
                <a:schemeClr val="accent1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967536" y="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400" b="1" dirty="0" smtClean="0">
                <a:solidFill>
                  <a:schemeClr val="accent1"/>
                </a:solidFill>
              </a:rPr>
              <a:t> Συνεδρίαση </a:t>
            </a:r>
          </a:p>
          <a:p>
            <a:pPr algn="ctr"/>
            <a:r>
              <a:rPr lang="el-GR" sz="2400" b="1" dirty="0" smtClean="0">
                <a:solidFill>
                  <a:schemeClr val="accent1"/>
                </a:solidFill>
              </a:rPr>
              <a:t>Επιτροπής Παρακολούθησης </a:t>
            </a:r>
          </a:p>
          <a:p>
            <a:pPr algn="ctr"/>
            <a:r>
              <a:rPr lang="el-GR" sz="2400" b="1" dirty="0" smtClean="0">
                <a:solidFill>
                  <a:schemeClr val="accent1"/>
                </a:solidFill>
              </a:rPr>
              <a:t>Αθήνα, Μουσείο </a:t>
            </a:r>
            <a:r>
              <a:rPr lang="el-GR" sz="2400" b="1" dirty="0">
                <a:solidFill>
                  <a:schemeClr val="accent1"/>
                </a:solidFill>
              </a:rPr>
              <a:t>Μ</a:t>
            </a:r>
            <a:r>
              <a:rPr lang="el-GR" sz="2400" b="1" dirty="0" smtClean="0">
                <a:solidFill>
                  <a:schemeClr val="accent1"/>
                </a:solidFill>
              </a:rPr>
              <a:t>πενάκη </a:t>
            </a:r>
          </a:p>
          <a:p>
            <a:pPr algn="ctr"/>
            <a:r>
              <a:rPr lang="el-GR" sz="2400" b="1" dirty="0" smtClean="0">
                <a:solidFill>
                  <a:schemeClr val="accent1"/>
                </a:solidFill>
              </a:rPr>
              <a:t>11-10-2016</a:t>
            </a:r>
            <a:endParaRPr lang="el-GR" sz="2400" b="1" dirty="0">
              <a:solidFill>
                <a:schemeClr val="accent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-33672" y="-20419"/>
            <a:ext cx="48937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ΥΠΟΥΡΓΕΙΟ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ΟΙΚΟΝΟΜΙΑΣ, ΑΝΑΠΤΥΞΗΣ </a:t>
            </a: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&amp; ΤΟΥΡΙΣΜΟΥ 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b="1" dirty="0"/>
              <a:t>ΕΙΔΙΚΗ ΓΡΑΜΜΑΤΕΙΑ ΔΙΑΧΕΙΡΙΣΗΣ ΤΟΜΕΑΚΩΝ Ε.Π. </a:t>
            </a:r>
            <a:endParaRPr lang="el-GR" sz="1600" dirty="0"/>
          </a:p>
          <a:p>
            <a:r>
              <a:rPr lang="el-GR" sz="1600" b="1" dirty="0"/>
              <a:t>ΤΟΥ ΕΥΡΩΠΑΪΚΟΥ ΚΟΙΝΩΝΙΚΟΥ ΤΑΜΕΙΟΥ </a:t>
            </a:r>
            <a:endParaRPr lang="el-GR" sz="1600" dirty="0"/>
          </a:p>
          <a:p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ΕΙΔΙΚΗ ΥΠΗΡΕΣΙΑ ΔΙΑΧΕΙΡΙΣΗΣ </a:t>
            </a:r>
            <a:endParaRPr lang="el-GR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Ε.Π. «ΜΕΤΑΡΡΥΘΜΙΣΗ ΔΗΜΟΣΙΟΥ ΤΟΜΕΑ» </a:t>
            </a:r>
            <a:r>
              <a:rPr lang="el-GR" dirty="0"/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8" y="116632"/>
            <a:ext cx="510655" cy="6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Εικόνα 1" descr="ΕΣΠΑ 2014-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05756"/>
            <a:ext cx="152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- TextBox"/>
          <p:cNvSpPr txBox="1"/>
          <p:nvPr/>
        </p:nvSpPr>
        <p:spPr>
          <a:xfrm>
            <a:off x="1475656" y="306896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1"/>
                </a:solidFill>
              </a:rPr>
              <a:t>Στοιχεία Υλοποίησης </a:t>
            </a:r>
          </a:p>
          <a:p>
            <a:pPr algn="ctr"/>
            <a:r>
              <a:rPr lang="el-GR" sz="3200" b="1" dirty="0" smtClean="0">
                <a:solidFill>
                  <a:schemeClr val="accent1"/>
                </a:solidFill>
              </a:rPr>
              <a:t>Επιχειρησιακού Προγράμματος «Μεταρρύθμιση Δημόσιου Τομέα»</a:t>
            </a:r>
            <a:endParaRPr lang="el-GR" sz="3200" b="1" dirty="0">
              <a:solidFill>
                <a:schemeClr val="accent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427984" y="110985"/>
            <a:ext cx="4965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ΥΠΟΥΡΓΕΙΟ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ΟΙΚΟΝΟΜΙΑΣ, ΑΝΑΠΤΥΞΗΣ </a:t>
            </a: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&amp; ΤΟΥΡΙΣΜΟΥ 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b="1" dirty="0"/>
              <a:t>ΕΙΔΙΚΗ ΓΡΑΜΜΑΤΕΙΑ ΔΙΑΧΕΙΡΙΣΗΣ ΤΟΜΕΑΚΩΝ Ε.Π. </a:t>
            </a:r>
            <a:endParaRPr lang="el-GR" sz="1600" dirty="0"/>
          </a:p>
          <a:p>
            <a:r>
              <a:rPr lang="el-GR" sz="1600" b="1" dirty="0"/>
              <a:t>ΤΟΥ ΕΥΡΩΠΑΪΚΟΥ ΚΟΙΝΩΝΙΚΟΥ ΤΑΜΕΙΟΥ </a:t>
            </a:r>
            <a:endParaRPr lang="el-GR" sz="1600" dirty="0"/>
          </a:p>
          <a:p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ΕΙΔΙΚΗ ΥΠΗΡΕΣΙΑ ΔΙΑΧΕΙΡΙΣΗΣ </a:t>
            </a:r>
            <a:endParaRPr lang="el-GR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Ε.Π. «ΜΕΤΑΡΡΥΘΜΙΣΗ ΔΗΜΟΣΙΟΥ ΤΟΜΕΑ» </a:t>
            </a:r>
            <a:r>
              <a:rPr lang="el-GR" dirty="0"/>
              <a:t>	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88" y="161530"/>
            <a:ext cx="510655" cy="6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" descr="ΕΣΠΑ 2014-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58156"/>
            <a:ext cx="152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Πορεία Υλοποίησης του ΕΠ ΜΔΤ 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502532"/>
              </p:ext>
            </p:extLst>
          </p:nvPr>
        </p:nvGraphicFramePr>
        <p:xfrm>
          <a:off x="539552" y="980728"/>
          <a:ext cx="81369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12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/>
                </a:solidFill>
              </a:rPr>
              <a:t>Υποχρεώσεις Δαπανών </a:t>
            </a:r>
            <a:r>
              <a:rPr lang="el-GR" b="1" dirty="0">
                <a:solidFill>
                  <a:schemeClr val="accent1"/>
                </a:solidFill>
              </a:rPr>
              <a:t>Έτους 2016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1629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1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15699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1"/>
                </a:solidFill>
              </a:rPr>
              <a:t>Τροποποίηση μεθοδολογίας και κριτηρίων επιλογής πράξεων του ΕΠ ΜΔΤ 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600265"/>
              </p:ext>
            </p:extLst>
          </p:nvPr>
        </p:nvGraphicFramePr>
        <p:xfrm>
          <a:off x="539552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3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1"/>
                </a:solidFill>
              </a:rPr>
              <a:t>Σχέδιο Αξιολόγησης Ε.Π.</a:t>
            </a:r>
            <a:endParaRPr lang="el-GR" b="1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6" y="2132856"/>
            <a:ext cx="9014484" cy="30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0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</a:rPr>
              <a:t>Εξειδίκευση ΕΠ ΜΔΤ</a:t>
            </a:r>
            <a:endParaRPr lang="el-GR" b="1" dirty="0"/>
          </a:p>
        </p:txBody>
      </p:sp>
      <p:graphicFrame>
        <p:nvGraphicFramePr>
          <p:cNvPr id="7" name="Γράφημα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129613"/>
              </p:ext>
            </p:extLst>
          </p:nvPr>
        </p:nvGraphicFramePr>
        <p:xfrm>
          <a:off x="683568" y="1124744"/>
          <a:ext cx="78488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/>
                </a:solidFill>
              </a:rPr>
              <a:t>Αποτελέσματα Εξειδίκευσης ΕΠ ΜΔΤ</a:t>
            </a:r>
            <a:endParaRPr lang="el-GR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20284"/>
              </p:ext>
            </p:extLst>
          </p:nvPr>
        </p:nvGraphicFramePr>
        <p:xfrm>
          <a:off x="395536" y="1700808"/>
          <a:ext cx="8352927" cy="482453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52128"/>
                <a:gridCol w="4752528"/>
                <a:gridCol w="1008112"/>
                <a:gridCol w="1440159"/>
              </a:tblGrid>
              <a:tr h="96249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Θεματικός Άξονας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Τίτλος</a:t>
                      </a:r>
                      <a:r>
                        <a:rPr lang="el-GR" sz="2000" b="1" i="0" u="none" strike="noStrike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Θεματικού Άξονα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Ταμείο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Ποσοστό </a:t>
                      </a:r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Εξειδίκευσης (%)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77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1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  </a:t>
                      </a:r>
                      <a:r>
                        <a:rPr lang="el-GR" sz="18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ΔΙΟΙΚΗΤΙΚΗ ΚΑΙ ΟΡΓΑΝΩΤΙΚΗ ΜΕΤΑΡΡΥΘΜΙΣΗ ΤΟΥ ΔΗΜΟΣΙΟΥ ΤΟΜΕΑ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ΕΚΤ    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68,17%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40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B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ΕΝΙΣΧΥΣΗ ΤΗΣ ΗΛΕΚΤΡΟΝΙΚΗΣ ΔΙΑΚΥΒΕΡΝΗΣΗΣ  </a:t>
                      </a:r>
                      <a:endParaRPr lang="el-GR" sz="18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  </a:t>
                      </a:r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ΕΤΠΑ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93,70%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7749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>
                          <a:solidFill>
                            <a:schemeClr val="accent1"/>
                          </a:solidFill>
                          <a:latin typeface="+mn-lt"/>
                        </a:rPr>
                        <a:t>Γ</a:t>
                      </a:r>
                      <a:endParaRPr lang="el-GR" sz="2000" b="1" i="0" u="none" strike="noStrike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1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  </a:t>
                      </a:r>
                      <a:r>
                        <a:rPr lang="el-GR" sz="18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ΒΕΛΤΙΩΣΗ ΤΗΣ ΔΙΑΧΕΙΡΙΣΗΣ ΚΑΙ ΑΝΑΠΤΥΞΗ ΤΟΥ ΑΝΘΡΩΠΙΝΟΥ ΔΥΝΑΜΙΚΟΥ</a:t>
                      </a:r>
                      <a:endParaRPr lang="el-GR" sz="18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ΕΚΤ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92,71%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7749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>
                          <a:solidFill>
                            <a:schemeClr val="accent1"/>
                          </a:solidFill>
                          <a:latin typeface="+mn-lt"/>
                        </a:rPr>
                        <a:t>Δ </a:t>
                      </a:r>
                      <a:endParaRPr lang="el-GR" sz="2000" b="1" i="0" u="none" strike="noStrike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ΤΕΧΝΙΚΗ ΥΠΟΣΤΗΡΙΞΗ ΓΙΑ ΤΗΝ ΕΦΑΡΜΟΓΗ / ΥΛΟΠΟΙΗΣΗ ΔΡΑΣΕΩΝ ΕΚΤ</a:t>
                      </a:r>
                      <a:endParaRPr lang="el-GR" sz="1800" b="1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ΕΚΤ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83,11%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86545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Ε 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1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      </a:t>
                      </a:r>
                      <a:r>
                        <a:rPr lang="el-GR" sz="18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ΤΕΧΝΙΚΗ ΥΠΟΣΤΗΡΙΞΗ ΓΙΑ ΤΗΝ ΕΦΑΡΜΟΓΗ/ ΥΛΟΠΟΙΗΣΗ ΔΡΑΣΕΩΝ ΕΤΠΑ </a:t>
                      </a:r>
                      <a:endParaRPr lang="el-GR" sz="1800" b="1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ΕΤΠΑ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83,13%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7231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ΠΟΣΟΣΤΟ ΕΞΕΙΔΙΚΕΥΣΗΣ ΣΤΟ </a:t>
                      </a:r>
                    </a:p>
                    <a:p>
                      <a:pPr algn="ctr" fontAlgn="ctr"/>
                      <a:r>
                        <a:rPr lang="el-GR" sz="20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ΣΥΝΟΛΟ</a:t>
                      </a:r>
                      <a:r>
                        <a:rPr lang="el-GR" sz="2000" b="1" i="0" u="none" strike="noStrike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ΤΟΥ ΠΡΟΓΡΑΜΜΑΤΟΣ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800" b="1" i="0" u="none" strike="noStrike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800" b="1" i="0" u="none" strike="noStrike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85,92%</a:t>
                      </a:r>
                      <a:endParaRPr lang="el-GR" sz="20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4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/>
                </a:solidFill>
              </a:rPr>
              <a:t>Αποτελέσματα Εξειδίκευσης του</a:t>
            </a:r>
            <a:br>
              <a:rPr lang="el-GR" b="1" dirty="0" smtClean="0">
                <a:solidFill>
                  <a:schemeClr val="accent1"/>
                </a:solidFill>
              </a:rPr>
            </a:br>
            <a:r>
              <a:rPr lang="el-GR" b="1" dirty="0" smtClean="0">
                <a:solidFill>
                  <a:schemeClr val="accent1"/>
                </a:solidFill>
              </a:rPr>
              <a:t> ΕΠ ΜΔΤ ανά Ειδικό Στόχο (Ι)</a:t>
            </a:r>
            <a:endParaRPr lang="el-GR" b="1" dirty="0">
              <a:solidFill>
                <a:schemeClr val="accent1"/>
              </a:solidFill>
            </a:endParaRPr>
          </a:p>
        </p:txBody>
      </p:sp>
      <p:graphicFrame>
        <p:nvGraphicFramePr>
          <p:cNvPr id="13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540176"/>
              </p:ext>
            </p:extLst>
          </p:nvPr>
        </p:nvGraphicFramePr>
        <p:xfrm>
          <a:off x="395536" y="1628800"/>
          <a:ext cx="8280920" cy="45197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12399"/>
                <a:gridCol w="5800369"/>
                <a:gridCol w="1368152"/>
              </a:tblGrid>
              <a:tr h="7708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Ειδικός Στόχος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Τίτλος Ειδικού Στόχου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Ποσοστό Εξειδίκευσης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245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Α.1 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Αύξηση των τομέων δημόσιας δράσης στους οποίους εφαρμόζονται νέα συστήματα και διαδικασίες για την ενίσχυση του επιτελικού χαρακτήρα της δημόσιας διοίκησης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139,06%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0576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Α.2 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Αύξηση των φορέων του δημοσίου τομέα στους οποίους εφαρμόζονται σχέδια λειτουργικής αναδιοργάνωσης και απλοποίησης διοικητικών διαδικασιών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59,59%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445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Α.3 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Αύξηση των φορέων του δημόσιου τομέα που εφαρμόζουν συστήματα στοχοθεσίας, αξιολόγησης και εσωτερικού ελέγχου για τη βελτίωση της αποτελεσματικότητας και της διαφάνειας στη δημόσια διοίκηση  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27,75%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4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/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b="1" dirty="0" smtClean="0">
                <a:solidFill>
                  <a:schemeClr val="accent1"/>
                </a:solidFill>
              </a:rPr>
              <a:t>Αποτελέσματα Εξειδίκευσης του</a:t>
            </a:r>
            <a:br>
              <a:rPr lang="el-GR" b="1" dirty="0" smtClean="0">
                <a:solidFill>
                  <a:schemeClr val="accent1"/>
                </a:solidFill>
              </a:rPr>
            </a:br>
            <a:r>
              <a:rPr lang="el-GR" b="1" dirty="0" smtClean="0">
                <a:solidFill>
                  <a:schemeClr val="accent1"/>
                </a:solidFill>
              </a:rPr>
              <a:t> ΕΠ ΜΔΤ ανά Ειδικό Στόχο (ΙΙ)</a:t>
            </a:r>
            <a:br>
              <a:rPr lang="el-GR" b="1" dirty="0" smtClean="0">
                <a:solidFill>
                  <a:schemeClr val="accent1"/>
                </a:solidFill>
              </a:rPr>
            </a:br>
            <a:endParaRPr lang="el-GR" b="1" dirty="0">
              <a:solidFill>
                <a:schemeClr val="accent1"/>
              </a:solidFill>
            </a:endParaRPr>
          </a:p>
        </p:txBody>
      </p:sp>
      <p:graphicFrame>
        <p:nvGraphicFramePr>
          <p:cNvPr id="13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32626"/>
              </p:ext>
            </p:extLst>
          </p:nvPr>
        </p:nvGraphicFramePr>
        <p:xfrm>
          <a:off x="395536" y="1916832"/>
          <a:ext cx="8280920" cy="33122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12399"/>
                <a:gridCol w="5800369"/>
                <a:gridCol w="1368152"/>
              </a:tblGrid>
              <a:tr h="7708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Ειδικός Στόχος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Τίτλος Ειδικού Στόχου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Ποσοστό Εξειδίκευσης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4119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Β.1 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Αύξηση των φορέων και συστημάτων του δημοσίου τομέα όπου εντείνεται η χρήση αποτελεσματικών μεθόδων ηλεκτρονικής διακυβέρνησης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123,02%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12952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Β.2 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Αύξηση των υπηρεσιών και συστημάτων ηλεκτρονικής διακυβέρνησης που παρέχονται προς τους πολίτες    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48,80%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/>
                </a:solidFill>
              </a:rPr>
              <a:t>Αποτελέσματα Εξειδίκευσης του</a:t>
            </a:r>
            <a:br>
              <a:rPr lang="el-GR" b="1" dirty="0" smtClean="0">
                <a:solidFill>
                  <a:schemeClr val="accent1"/>
                </a:solidFill>
              </a:rPr>
            </a:br>
            <a:r>
              <a:rPr lang="el-GR" b="1" dirty="0" smtClean="0">
                <a:solidFill>
                  <a:schemeClr val="accent1"/>
                </a:solidFill>
              </a:rPr>
              <a:t> ΕΠ ΜΔΤ ανά Ειδικό Στόχο (ΙΙΙ)</a:t>
            </a:r>
            <a:endParaRPr lang="el-GR" b="1" dirty="0">
              <a:solidFill>
                <a:schemeClr val="accent1"/>
              </a:solidFill>
            </a:endParaRPr>
          </a:p>
        </p:txBody>
      </p:sp>
      <p:graphicFrame>
        <p:nvGraphicFramePr>
          <p:cNvPr id="13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48892"/>
              </p:ext>
            </p:extLst>
          </p:nvPr>
        </p:nvGraphicFramePr>
        <p:xfrm>
          <a:off x="395536" y="1988840"/>
          <a:ext cx="8280920" cy="33123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12399"/>
                <a:gridCol w="5800369"/>
                <a:gridCol w="1368152"/>
              </a:tblGrid>
              <a:tr h="7708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Ειδικός Στόχος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Τίτλος Ειδικού Στόχου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Ποσοστό Εξειδίκευσης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12952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Γ.1 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   </a:t>
                      </a:r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Αύξηση των φορέων της δημόσιας διοίκησης όπου εφαρμόζονται νέες οριζόντιες πολιτικές ανθρώπινου δυναμικού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41,67%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4120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>
                          <a:solidFill>
                            <a:schemeClr val="accent1"/>
                          </a:solidFill>
                        </a:rPr>
                        <a:t> Γ.2 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Αύξηση του αριθμού στελεχών / υπαλλήλων της δημόσιας διοίκησης με πιστοποιημένες δεξιότητες / διοικητικές ικανότητες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800" b="1" u="none" strike="noStrike" kern="1200" dirty="0" smtClean="0">
                          <a:solidFill>
                            <a:schemeClr val="accent1"/>
                          </a:solidFill>
                        </a:rPr>
                        <a:t>98,67%</a:t>
                      </a:r>
                      <a:endParaRPr lang="el-GR" sz="1800" b="1" u="none" strike="noStrik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31 - Γωνιακή σύνδεση"/>
          <p:cNvCxnSpPr/>
          <p:nvPr/>
        </p:nvCxnSpPr>
        <p:spPr>
          <a:xfrm rot="10800000">
            <a:off x="1469363" y="2086204"/>
            <a:ext cx="1559100" cy="9063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31 - Γωνιακή σύνδεση"/>
          <p:cNvCxnSpPr/>
          <p:nvPr/>
        </p:nvCxnSpPr>
        <p:spPr>
          <a:xfrm rot="10800000">
            <a:off x="1475656" y="3933056"/>
            <a:ext cx="1559100" cy="9063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- Γωνιακή σύνδεση"/>
          <p:cNvCxnSpPr/>
          <p:nvPr/>
        </p:nvCxnSpPr>
        <p:spPr>
          <a:xfrm flipV="1">
            <a:off x="5062239" y="2132856"/>
            <a:ext cx="1755826" cy="83431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- Γωνιακή σύνδεση"/>
          <p:cNvCxnSpPr/>
          <p:nvPr/>
        </p:nvCxnSpPr>
        <p:spPr>
          <a:xfrm>
            <a:off x="5940152" y="4340173"/>
            <a:ext cx="1440000" cy="6480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Η συνεισφορά των Κάθετων Τομέων Πολιτικής στην Εξειδίκευση του ΕΠ ΜΔΤ 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910133" y="1491471"/>
            <a:ext cx="2880000" cy="639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l-GR" dirty="0" smtClean="0">
                <a:solidFill>
                  <a:schemeClr val="accent1"/>
                </a:solidFill>
              </a:rPr>
              <a:t>6 δράσεις προϋπολογισμού 41,8Μ€ </a:t>
            </a:r>
            <a:endParaRPr lang="el-GR" dirty="0">
              <a:solidFill>
                <a:schemeClr val="accent1"/>
              </a:solidFill>
            </a:endParaRPr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55640231"/>
              </p:ext>
            </p:extLst>
          </p:nvPr>
        </p:nvGraphicFramePr>
        <p:xfrm>
          <a:off x="1979712" y="1080120"/>
          <a:ext cx="4829199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7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56176" y="4998388"/>
            <a:ext cx="2880000" cy="63976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l-GR" dirty="0" smtClean="0">
                <a:solidFill>
                  <a:schemeClr val="accent1"/>
                </a:solidFill>
              </a:rPr>
              <a:t>6 δράσεις προϋπολογισμού 49,8Μ€ 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26" name="7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-12675" y="1484784"/>
            <a:ext cx="2880320" cy="63976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l-GR" dirty="0" smtClean="0">
                <a:solidFill>
                  <a:schemeClr val="accent1"/>
                </a:solidFill>
              </a:rPr>
              <a:t>7 δράσεις προϋπολογισμού 35,6Μ€ 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2" name="7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1" y="3205418"/>
            <a:ext cx="2255204" cy="727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l-GR" dirty="0" smtClean="0">
                <a:solidFill>
                  <a:schemeClr val="accent1"/>
                </a:solidFill>
              </a:rPr>
              <a:t>4 δράσεις προϋπολογισμού 19,7Μ€ </a:t>
            </a:r>
          </a:p>
        </p:txBody>
      </p:sp>
      <p:sp>
        <p:nvSpPr>
          <p:cNvPr id="21" name="7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025020" y="5949280"/>
            <a:ext cx="2880000" cy="63976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l-GR" dirty="0" smtClean="0">
                <a:solidFill>
                  <a:schemeClr val="accent1"/>
                </a:solidFill>
              </a:rPr>
              <a:t>5 δράσεις προϋπολογισμού 17,6Μ€ </a:t>
            </a:r>
            <a:endParaRPr lang="el-GR" dirty="0">
              <a:solidFill>
                <a:schemeClr val="accent1"/>
              </a:solidFill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4283968" y="5661248"/>
            <a:ext cx="0" cy="216024"/>
          </a:xfrm>
          <a:prstGeom prst="straightConnector1">
            <a:avLst/>
          </a:prstGeom>
          <a:ln w="254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1"/>
                </a:solidFill>
              </a:rPr>
              <a:t>Ενεργοποίηση Δεικτών ΕΠ ΜΔΤ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988008"/>
              </p:ext>
            </p:extLst>
          </p:nvPr>
        </p:nvGraphicFramePr>
        <p:xfrm>
          <a:off x="0" y="1417042"/>
          <a:ext cx="9036496" cy="53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4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8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ECDDDAFF6CA6494BB9A76D6EF082445F" ma:contentTypeVersion="1" ma:contentTypeDescription="Δημιουργία νέου εγγράφου" ma:contentTypeScope="" ma:versionID="c4f59b79303d18c968b6dd5a4da34f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41AB63-8654-4035-B0A7-55614C77871E}"/>
</file>

<file path=customXml/itemProps2.xml><?xml version="1.0" encoding="utf-8"?>
<ds:datastoreItem xmlns:ds="http://schemas.openxmlformats.org/officeDocument/2006/customXml" ds:itemID="{08A87448-AAF7-48F7-858F-E944F0B290FF}"/>
</file>

<file path=customXml/itemProps3.xml><?xml version="1.0" encoding="utf-8"?>
<ds:datastoreItem xmlns:ds="http://schemas.openxmlformats.org/officeDocument/2006/customXml" ds:itemID="{1F842944-BDC3-4EC3-BCAC-DB9BE0B8B790}"/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807</Words>
  <Application>Microsoft Office PowerPoint</Application>
  <PresentationFormat>Προβολή στην οθόνη (4:3)</PresentationFormat>
  <Paragraphs>175</Paragraphs>
  <Slides>13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Παρουσίαση του PowerPoint</vt:lpstr>
      <vt:lpstr>Εξειδίκευση ΕΠ ΜΔΤ</vt:lpstr>
      <vt:lpstr>Αποτελέσματα Εξειδίκευσης ΕΠ ΜΔΤ</vt:lpstr>
      <vt:lpstr>Αποτελέσματα Εξειδίκευσης του  ΕΠ ΜΔΤ ανά Ειδικό Στόχο (Ι)</vt:lpstr>
      <vt:lpstr> Αποτελέσματα Εξειδίκευσης του  ΕΠ ΜΔΤ ανά Ειδικό Στόχο (ΙΙ) </vt:lpstr>
      <vt:lpstr>Αποτελέσματα Εξειδίκευσης του  ΕΠ ΜΔΤ ανά Ειδικό Στόχο (ΙΙΙ)</vt:lpstr>
      <vt:lpstr>Η συνεισφορά των Κάθετων Τομέων Πολιτικής στην Εξειδίκευση του ΕΠ ΜΔΤ </vt:lpstr>
      <vt:lpstr>Ενεργοποίηση Δεικτών ΕΠ ΜΔΤ</vt:lpstr>
      <vt:lpstr>Παρουσίαση του PowerPoint</vt:lpstr>
      <vt:lpstr>Πορεία Υλοποίησης του ΕΠ ΜΔΤ </vt:lpstr>
      <vt:lpstr>Υποχρεώσεις Δαπανών Έτους 2016</vt:lpstr>
      <vt:lpstr>Τροποποίηση μεθοδολογίας και κριτηρίων επιλογής πράξεων του ΕΠ ΜΔΤ </vt:lpstr>
      <vt:lpstr>Σχέδιο Αξιολόγησης Ε.Π.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ΓΤ</dc:creator>
  <cp:lastModifiedBy>ΑΓΓΕΛΟΠΟΥΛΟΥ ΠΗΝΕΛΟΠΗ</cp:lastModifiedBy>
  <cp:revision>196</cp:revision>
  <cp:lastPrinted>2016-10-10T19:20:40Z</cp:lastPrinted>
  <dcterms:created xsi:type="dcterms:W3CDTF">2015-06-24T12:38:35Z</dcterms:created>
  <dcterms:modified xsi:type="dcterms:W3CDTF">2016-10-31T09:29:25Z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0x010100ECDDDAFF6CA6494BB9A76D6EF082445F</vt:lpwstr>
  </property>
</Properties>
</file>