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customXml/itemProps1.xml" ContentType="application/vnd.openxmlformats-officedocument.customXmlProperti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Default Extension="png" ContentType="image/png"/>
  <Default Extension="bin" ContentType="application/vnd.openxmlformats-officedocument.oleObject"/>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Default Extension="jpeg" ContentType="image/jpeg"/>
  <Default Extension="emf" ContentType="image/x-emf"/>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Default Extension="wdp" ContentType="image/vnd.ms-photo"/>
  <Override PartName="/ppt/slides/slide11.xml" ContentType="application/vnd.openxmlformats-officedocument.presentationml.slide+xml"/>
  <Override PartName="/ppt/slides/slide20.xml" ContentType="application/vnd.openxmlformats-officedocument.presentationml.slide+xml"/>
  <Default Extension="vml" ContentType="application/vnd.openxmlformats-officedocument.vmlDrawing"/>
  <Override PartName="/ppt/diagrams/layout2.xml" ContentType="application/vnd.openxmlformats-officedocument.drawingml.diagramLayou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12" r:id="rId2"/>
    <p:sldId id="314" r:id="rId3"/>
    <p:sldId id="332" r:id="rId4"/>
    <p:sldId id="318" r:id="rId5"/>
    <p:sldId id="324" r:id="rId6"/>
    <p:sldId id="349" r:id="rId7"/>
    <p:sldId id="319" r:id="rId8"/>
    <p:sldId id="350" r:id="rId9"/>
    <p:sldId id="320" r:id="rId10"/>
    <p:sldId id="351" r:id="rId11"/>
    <p:sldId id="321" r:id="rId12"/>
    <p:sldId id="352" r:id="rId13"/>
    <p:sldId id="322" r:id="rId14"/>
    <p:sldId id="353" r:id="rId15"/>
    <p:sldId id="323" r:id="rId16"/>
    <p:sldId id="333" r:id="rId17"/>
    <p:sldId id="335" r:id="rId18"/>
    <p:sldId id="336" r:id="rId19"/>
    <p:sldId id="337" r:id="rId20"/>
    <p:sldId id="338" r:id="rId21"/>
    <p:sldId id="339" r:id="rId22"/>
    <p:sldId id="340" r:id="rId23"/>
    <p:sldId id="341" r:id="rId24"/>
    <p:sldId id="342" r:id="rId25"/>
    <p:sldId id="343" r:id="rId26"/>
    <p:sldId id="330" r:id="rId27"/>
    <p:sldId id="331" r:id="rId28"/>
    <p:sldId id="334" r:id="rId29"/>
    <p:sldId id="348" r:id="rId30"/>
    <p:sldId id="327" r:id="rId31"/>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Φωτεινό στυλ 2 - Έμφαση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88327" autoAdjust="0"/>
  </p:normalViewPr>
  <p:slideViewPr>
    <p:cSldViewPr>
      <p:cViewPr>
        <p:scale>
          <a:sx n="100" d="100"/>
          <a:sy n="100" d="100"/>
        </p:scale>
        <p:origin x="-96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2" d="100"/>
          <a:sy n="62" d="100"/>
        </p:scale>
        <p:origin x="-3288" y="-8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Epdmnew\d\MONADA%20A1\&#917;&#932;&#919;&#931;&#921;&#913;%20&#931;&#933;&#925;&#913;&#925;&#932;&#919;&#931;&#919;\&#947;&#961;&#945;&#966;&#942;&#956;&#945;&#964;&#945;.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Φύλλο1!$B$1</c:f>
              <c:strCache>
                <c:ptCount val="1"/>
                <c:pt idx="0">
                  <c:v>ΕΚΤ </c:v>
                </c:pt>
              </c:strCache>
            </c:strRef>
          </c:tx>
          <c:spPr>
            <a:solidFill>
              <a:schemeClr val="accent2">
                <a:lumMod val="20000"/>
                <a:lumOff val="80000"/>
              </a:schemeClr>
            </a:solidFill>
          </c:spPr>
          <c:invertIfNegative val="0"/>
          <c:dLbls>
            <c:dLbl>
              <c:idx val="0"/>
              <c:layout>
                <c:manualLayout>
                  <c:x val="-7.6103837612014474E-3"/>
                  <c:y val="0.18899377909253057"/>
                </c:manualLayout>
              </c:layout>
              <c:tx>
                <c:rich>
                  <a:bodyPr/>
                  <a:lstStyle/>
                  <a:p>
                    <a:r>
                      <a:rPr lang="en-US" sz="900" b="0">
                        <a:solidFill>
                          <a:schemeClr val="accent1">
                            <a:lumMod val="75000"/>
                          </a:schemeClr>
                        </a:solidFill>
                      </a:rPr>
                      <a:t> 1</a:t>
                    </a:r>
                    <a:r>
                      <a:rPr lang="el-GR" sz="900" b="0">
                        <a:solidFill>
                          <a:schemeClr val="accent1">
                            <a:lumMod val="75000"/>
                          </a:schemeClr>
                        </a:solidFill>
                      </a:rPr>
                      <a:t>70,7</a:t>
                    </a:r>
                    <a:r>
                      <a:rPr lang="en-US" sz="900" b="0">
                        <a:solidFill>
                          <a:schemeClr val="accent1">
                            <a:lumMod val="75000"/>
                          </a:schemeClr>
                        </a:solidFill>
                      </a:rPr>
                      <a:t>M€</a:t>
                    </a:r>
                    <a:endParaRPr lang="en-US" sz="900"/>
                  </a:p>
                </c:rich>
              </c:tx>
              <c:showLegendKey val="0"/>
              <c:showVal val="1"/>
              <c:showCatName val="0"/>
              <c:showSerName val="0"/>
              <c:showPercent val="0"/>
              <c:showBubbleSize val="0"/>
            </c:dLbl>
            <c:dLbl>
              <c:idx val="1"/>
              <c:layout>
                <c:manualLayout>
                  <c:x val="-2.7506639332804841E-3"/>
                  <c:y val="0.18100049303229362"/>
                </c:manualLayout>
              </c:layout>
              <c:tx>
                <c:rich>
                  <a:bodyPr/>
                  <a:lstStyle/>
                  <a:p>
                    <a:r>
                      <a:rPr lang="en-US" sz="900" b="0">
                        <a:solidFill>
                          <a:schemeClr val="accent1">
                            <a:lumMod val="75000"/>
                          </a:schemeClr>
                        </a:solidFill>
                      </a:rPr>
                      <a:t> </a:t>
                    </a:r>
                    <a:r>
                      <a:rPr lang="el-GR" sz="900" b="0">
                        <a:solidFill>
                          <a:schemeClr val="accent1">
                            <a:lumMod val="75000"/>
                          </a:schemeClr>
                        </a:solidFill>
                      </a:rPr>
                      <a:t>202,9</a:t>
                    </a:r>
                    <a:r>
                      <a:rPr lang="en-US" sz="900" b="0">
                        <a:solidFill>
                          <a:schemeClr val="accent1">
                            <a:lumMod val="75000"/>
                          </a:schemeClr>
                        </a:solidFill>
                      </a:rPr>
                      <a:t> M€   </a:t>
                    </a:r>
                    <a:endParaRPr lang="en-US"/>
                  </a:p>
                </c:rich>
              </c:tx>
              <c:showLegendKey val="0"/>
              <c:showVal val="1"/>
              <c:showCatName val="0"/>
              <c:showSerName val="0"/>
              <c:showPercent val="0"/>
              <c:showBubbleSize val="0"/>
            </c:dLbl>
            <c:dLbl>
              <c:idx val="2"/>
              <c:layout>
                <c:manualLayout>
                  <c:x val="-5.1449005264874439E-3"/>
                  <c:y val="0.1849266251939502"/>
                </c:manualLayout>
              </c:layout>
              <c:tx>
                <c:rich>
                  <a:bodyPr/>
                  <a:lstStyle/>
                  <a:p>
                    <a:r>
                      <a:rPr lang="en-US" sz="900" b="0">
                        <a:solidFill>
                          <a:schemeClr val="accent1">
                            <a:lumMod val="75000"/>
                          </a:schemeClr>
                        </a:solidFill>
                      </a:rPr>
                      <a:t> </a:t>
                    </a:r>
                    <a:r>
                      <a:rPr lang="el-GR" sz="900" b="0">
                        <a:solidFill>
                          <a:schemeClr val="accent1">
                            <a:lumMod val="75000"/>
                          </a:schemeClr>
                        </a:solidFill>
                      </a:rPr>
                      <a:t>202,9</a:t>
                    </a:r>
                    <a:r>
                      <a:rPr lang="en-US" sz="900" b="0">
                        <a:solidFill>
                          <a:schemeClr val="accent1">
                            <a:lumMod val="75000"/>
                          </a:schemeClr>
                        </a:solidFill>
                      </a:rPr>
                      <a:t>M€</a:t>
                    </a:r>
                    <a:endParaRPr lang="en-US"/>
                  </a:p>
                </c:rich>
              </c:tx>
              <c:showLegendKey val="0"/>
              <c:showVal val="1"/>
              <c:showCatName val="0"/>
              <c:showSerName val="0"/>
              <c:showPercent val="0"/>
              <c:showBubbleSize val="0"/>
            </c:dLbl>
            <c:dLbl>
              <c:idx val="3"/>
              <c:layout>
                <c:manualLayout>
                  <c:x val="-2.6081706502663498E-3"/>
                  <c:y val="0.18532250112382362"/>
                </c:manualLayout>
              </c:layout>
              <c:tx>
                <c:rich>
                  <a:bodyPr/>
                  <a:lstStyle/>
                  <a:p>
                    <a:r>
                      <a:rPr lang="en-US" sz="900" b="0">
                        <a:solidFill>
                          <a:schemeClr val="accent1">
                            <a:lumMod val="75000"/>
                          </a:schemeClr>
                        </a:solidFill>
                      </a:rPr>
                      <a:t> 20</a:t>
                    </a:r>
                    <a:r>
                      <a:rPr lang="el-GR" sz="900" b="0">
                        <a:solidFill>
                          <a:schemeClr val="accent1">
                            <a:lumMod val="75000"/>
                          </a:schemeClr>
                        </a:solidFill>
                      </a:rPr>
                      <a:t>5,8</a:t>
                    </a:r>
                    <a:r>
                      <a:rPr lang="en-US" sz="900" b="0">
                        <a:solidFill>
                          <a:schemeClr val="accent1">
                            <a:lumMod val="75000"/>
                          </a:schemeClr>
                        </a:solidFill>
                      </a:rPr>
                      <a:t>M€</a:t>
                    </a:r>
                    <a:endParaRPr lang="en-US"/>
                  </a:p>
                </c:rich>
              </c:tx>
              <c:showLegendKey val="0"/>
              <c:showVal val="1"/>
              <c:showCatName val="0"/>
              <c:showSerName val="0"/>
              <c:showPercent val="0"/>
              <c:showBubbleSize val="0"/>
            </c:dLbl>
            <c:dLbl>
              <c:idx val="4"/>
              <c:layout>
                <c:manualLayout>
                  <c:x val="-7.124664150708972E-5"/>
                  <c:y val="0.19913465581995621"/>
                </c:manualLayout>
              </c:layout>
              <c:tx>
                <c:rich>
                  <a:bodyPr/>
                  <a:lstStyle/>
                  <a:p>
                    <a:r>
                      <a:rPr lang="en-US" sz="900" b="0">
                        <a:solidFill>
                          <a:schemeClr val="accent1">
                            <a:lumMod val="75000"/>
                          </a:schemeClr>
                        </a:solidFill>
                      </a:rPr>
                      <a:t> 2</a:t>
                    </a:r>
                    <a:r>
                      <a:rPr lang="el-GR" sz="900" b="0">
                        <a:solidFill>
                          <a:schemeClr val="accent1">
                            <a:lumMod val="75000"/>
                          </a:schemeClr>
                        </a:solidFill>
                      </a:rPr>
                      <a:t>40,8</a:t>
                    </a:r>
                    <a:r>
                      <a:rPr lang="en-US" sz="900" b="0">
                        <a:solidFill>
                          <a:schemeClr val="accent1">
                            <a:lumMod val="75000"/>
                          </a:schemeClr>
                        </a:solidFill>
                      </a:rPr>
                      <a:t>M€</a:t>
                    </a:r>
                    <a:endParaRPr lang="en-US"/>
                  </a:p>
                </c:rich>
              </c:tx>
              <c:showLegendKey val="0"/>
              <c:showVal val="1"/>
              <c:showCatName val="0"/>
              <c:showSerName val="0"/>
              <c:showPercent val="0"/>
              <c:showBubbleSize val="0"/>
            </c:dLbl>
            <c:dLbl>
              <c:idx val="5"/>
              <c:layout>
                <c:manualLayout>
                  <c:x val="-7.6103500761034075E-3"/>
                  <c:y val="0.27483313702394974"/>
                </c:manualLayout>
              </c:layout>
              <c:tx>
                <c:rich>
                  <a:bodyPr/>
                  <a:lstStyle/>
                  <a:p>
                    <a:r>
                      <a:rPr lang="en-US" sz="900" b="0">
                        <a:solidFill>
                          <a:schemeClr val="accent1">
                            <a:lumMod val="75000"/>
                          </a:schemeClr>
                        </a:solidFill>
                      </a:rPr>
                      <a:t> 205,8M€</a:t>
                    </a:r>
                    <a:endParaRPr lang="en-US"/>
                  </a:p>
                </c:rich>
              </c:tx>
              <c:showLegendKey val="0"/>
              <c:showVal val="1"/>
              <c:showCatName val="0"/>
              <c:showSerName val="0"/>
              <c:showPercent val="0"/>
              <c:showBubbleSize val="0"/>
            </c:dLbl>
            <c:txPr>
              <a:bodyPr rot="-5400000" vert="horz"/>
              <a:lstStyle/>
              <a:p>
                <a:pPr>
                  <a:defRPr sz="900" b="0">
                    <a:solidFill>
                      <a:schemeClr val="accent1">
                        <a:lumMod val="75000"/>
                      </a:schemeClr>
                    </a:solidFill>
                  </a:defRPr>
                </a:pPr>
                <a:endParaRPr lang="el-GR"/>
              </a:p>
            </c:txPr>
            <c:showLegendKey val="0"/>
            <c:showVal val="1"/>
            <c:showCatName val="0"/>
            <c:showSerName val="0"/>
            <c:showPercent val="0"/>
            <c:showBubbleSize val="0"/>
            <c:showLeaderLines val="0"/>
          </c:dLbls>
          <c:cat>
            <c:strRef>
              <c:f>Φύλλο1!$A$2:$A$6</c:f>
              <c:strCache>
                <c:ptCount val="5"/>
                <c:pt idx="0">
                  <c:v>31.12.2015</c:v>
                </c:pt>
                <c:pt idx="1">
                  <c:v>3η επικ. (25.04.2016)</c:v>
                </c:pt>
                <c:pt idx="2">
                  <c:v>4η επικ. (20.07.2016)</c:v>
                </c:pt>
                <c:pt idx="3">
                  <c:v>5η επικ (11.10.2016)</c:v>
                </c:pt>
                <c:pt idx="4">
                  <c:v>6η επικ (14.12.2016)</c:v>
                </c:pt>
              </c:strCache>
            </c:strRef>
          </c:cat>
          <c:val>
            <c:numRef>
              <c:f>Φύλλο1!$B$2:$B$6</c:f>
              <c:numCache>
                <c:formatCode>_-* #,##0\ _€_-;\-* #,##0\ _€_-;_-* "-"??\ _€_-;_-@_-</c:formatCode>
                <c:ptCount val="5"/>
                <c:pt idx="0">
                  <c:v>170727252.72929999</c:v>
                </c:pt>
                <c:pt idx="1">
                  <c:v>202919049.8493</c:v>
                </c:pt>
                <c:pt idx="2">
                  <c:v>202919049.8493</c:v>
                </c:pt>
                <c:pt idx="3">
                  <c:v>205813749.8493</c:v>
                </c:pt>
                <c:pt idx="4">
                  <c:v>240813749.84999999</c:v>
                </c:pt>
              </c:numCache>
            </c:numRef>
          </c:val>
        </c:ser>
        <c:ser>
          <c:idx val="1"/>
          <c:order val="1"/>
          <c:tx>
            <c:strRef>
              <c:f>Φύλλο1!$C$1</c:f>
              <c:strCache>
                <c:ptCount val="1"/>
                <c:pt idx="0">
                  <c:v>ΕΤΠΑ</c:v>
                </c:pt>
              </c:strCache>
            </c:strRef>
          </c:tx>
          <c:spPr>
            <a:solidFill>
              <a:schemeClr val="accent6">
                <a:lumMod val="40000"/>
                <a:lumOff val="60000"/>
              </a:schemeClr>
            </a:solidFill>
          </c:spPr>
          <c:invertIfNegative val="0"/>
          <c:dLbls>
            <c:dLbl>
              <c:idx val="0"/>
              <c:layout>
                <c:manualLayout>
                  <c:x val="0"/>
                  <c:y val="0.18845700824499412"/>
                </c:manualLayout>
              </c:layout>
              <c:tx>
                <c:rich>
                  <a:bodyPr/>
                  <a:lstStyle/>
                  <a:p>
                    <a:r>
                      <a:rPr lang="en-US" sz="900"/>
                      <a:t> 192,5M€</a:t>
                    </a:r>
                    <a:endParaRPr lang="en-US"/>
                  </a:p>
                </c:rich>
              </c:tx>
              <c:showLegendKey val="0"/>
              <c:showVal val="1"/>
              <c:showCatName val="0"/>
              <c:showSerName val="0"/>
              <c:showPercent val="0"/>
              <c:showBubbleSize val="0"/>
            </c:dLbl>
            <c:dLbl>
              <c:idx val="1"/>
              <c:layout>
                <c:manualLayout>
                  <c:x val="-4.6507157654867555E-17"/>
                  <c:y val="0.1845308205732234"/>
                </c:manualLayout>
              </c:layout>
              <c:tx>
                <c:rich>
                  <a:bodyPr/>
                  <a:lstStyle/>
                  <a:p>
                    <a:r>
                      <a:rPr lang="en-US" sz="900"/>
                      <a:t> </a:t>
                    </a:r>
                    <a:r>
                      <a:rPr lang="el-GR" sz="900"/>
                      <a:t>200,0</a:t>
                    </a:r>
                    <a:r>
                      <a:rPr lang="en-US" sz="900"/>
                      <a:t>M€</a:t>
                    </a:r>
                    <a:endParaRPr lang="en-US"/>
                  </a:p>
                </c:rich>
              </c:tx>
              <c:showLegendKey val="0"/>
              <c:showVal val="1"/>
              <c:showCatName val="0"/>
              <c:showSerName val="0"/>
              <c:showPercent val="0"/>
              <c:showBubbleSize val="0"/>
            </c:dLbl>
            <c:dLbl>
              <c:idx val="2"/>
              <c:layout>
                <c:manualLayout>
                  <c:x val="0"/>
                  <c:y val="0.17667844522968199"/>
                </c:manualLayout>
              </c:layout>
              <c:tx>
                <c:rich>
                  <a:bodyPr/>
                  <a:lstStyle/>
                  <a:p>
                    <a:r>
                      <a:rPr lang="en-US" sz="900"/>
                      <a:t> </a:t>
                    </a:r>
                    <a:r>
                      <a:rPr lang="el-GR" sz="900"/>
                      <a:t>212,6</a:t>
                    </a:r>
                    <a:r>
                      <a:rPr lang="en-US" sz="900"/>
                      <a:t>M€</a:t>
                    </a:r>
                    <a:endParaRPr lang="en-US"/>
                  </a:p>
                </c:rich>
              </c:tx>
              <c:showLegendKey val="0"/>
              <c:showVal val="1"/>
              <c:showCatName val="0"/>
              <c:showSerName val="0"/>
              <c:showPercent val="0"/>
              <c:showBubbleSize val="0"/>
            </c:dLbl>
            <c:dLbl>
              <c:idx val="3"/>
              <c:layout>
                <c:manualLayout>
                  <c:x val="2.5367833587011668E-3"/>
                  <c:y val="0.17667844522968199"/>
                </c:manualLayout>
              </c:layout>
              <c:tx>
                <c:rich>
                  <a:bodyPr/>
                  <a:lstStyle/>
                  <a:p>
                    <a:r>
                      <a:rPr lang="en-US" sz="900"/>
                      <a:t> 2</a:t>
                    </a:r>
                    <a:r>
                      <a:rPr lang="el-GR" sz="900"/>
                      <a:t>12,6</a:t>
                    </a:r>
                    <a:r>
                      <a:rPr lang="en-US" sz="900"/>
                      <a:t>M€</a:t>
                    </a:r>
                    <a:endParaRPr lang="en-US"/>
                  </a:p>
                </c:rich>
              </c:tx>
              <c:showLegendKey val="0"/>
              <c:showVal val="1"/>
              <c:showCatName val="0"/>
              <c:showSerName val="0"/>
              <c:showPercent val="0"/>
              <c:showBubbleSize val="0"/>
            </c:dLbl>
            <c:dLbl>
              <c:idx val="4"/>
              <c:layout>
                <c:manualLayout>
                  <c:x val="0"/>
                  <c:y val="0.18060463290145268"/>
                </c:manualLayout>
              </c:layout>
              <c:tx>
                <c:rich>
                  <a:bodyPr/>
                  <a:lstStyle/>
                  <a:p>
                    <a:r>
                      <a:rPr lang="en-US" sz="900"/>
                      <a:t> 2</a:t>
                    </a:r>
                    <a:r>
                      <a:rPr lang="el-GR" sz="900"/>
                      <a:t>70,5</a:t>
                    </a:r>
                    <a:r>
                      <a:rPr lang="en-US" sz="900"/>
                      <a:t>M€</a:t>
                    </a:r>
                    <a:endParaRPr lang="en-US"/>
                  </a:p>
                </c:rich>
              </c:tx>
              <c:showLegendKey val="0"/>
              <c:showVal val="1"/>
              <c:showCatName val="0"/>
              <c:showSerName val="0"/>
              <c:showPercent val="0"/>
              <c:showBubbleSize val="0"/>
            </c:dLbl>
            <c:dLbl>
              <c:idx val="5"/>
              <c:layout>
                <c:manualLayout>
                  <c:x val="-9.301431530973511E-17"/>
                  <c:y val="0.1845308205732234"/>
                </c:manualLayout>
              </c:layout>
              <c:tx>
                <c:rich>
                  <a:bodyPr/>
                  <a:lstStyle/>
                  <a:p>
                    <a:r>
                      <a:rPr lang="en-US" sz="900"/>
                      <a:t> 212,5M€</a:t>
                    </a:r>
                    <a:endParaRPr lang="en-US"/>
                  </a:p>
                </c:rich>
              </c:tx>
              <c:showLegendKey val="0"/>
              <c:showVal val="1"/>
              <c:showCatName val="0"/>
              <c:showSerName val="0"/>
              <c:showPercent val="0"/>
              <c:showBubbleSize val="0"/>
            </c:dLbl>
            <c:txPr>
              <a:bodyPr rot="-5400000" vert="horz"/>
              <a:lstStyle/>
              <a:p>
                <a:pPr>
                  <a:defRPr sz="900">
                    <a:solidFill>
                      <a:schemeClr val="accent1">
                        <a:lumMod val="75000"/>
                      </a:schemeClr>
                    </a:solidFill>
                  </a:defRPr>
                </a:pPr>
                <a:endParaRPr lang="el-GR"/>
              </a:p>
            </c:txPr>
            <c:showLegendKey val="0"/>
            <c:showVal val="1"/>
            <c:showCatName val="0"/>
            <c:showSerName val="0"/>
            <c:showPercent val="0"/>
            <c:showBubbleSize val="0"/>
            <c:showLeaderLines val="0"/>
          </c:dLbls>
          <c:cat>
            <c:strRef>
              <c:f>Φύλλο1!$A$2:$A$6</c:f>
              <c:strCache>
                <c:ptCount val="5"/>
                <c:pt idx="0">
                  <c:v>31.12.2015</c:v>
                </c:pt>
                <c:pt idx="1">
                  <c:v>3η επικ. (25.04.2016)</c:v>
                </c:pt>
                <c:pt idx="2">
                  <c:v>4η επικ. (20.07.2016)</c:v>
                </c:pt>
                <c:pt idx="3">
                  <c:v>5η επικ (11.10.2016)</c:v>
                </c:pt>
                <c:pt idx="4">
                  <c:v>6η επικ (14.12.2016)</c:v>
                </c:pt>
              </c:strCache>
            </c:strRef>
          </c:cat>
          <c:val>
            <c:numRef>
              <c:f>Φύλλο1!$C$2:$C$6</c:f>
              <c:numCache>
                <c:formatCode>_-* #,##0\ _€_-;\-* #,##0\ _€_-;_-* "-"??\ _€_-;_-@_-</c:formatCode>
                <c:ptCount val="5"/>
                <c:pt idx="0">
                  <c:v>192892860.77000001</c:v>
                </c:pt>
                <c:pt idx="1">
                  <c:v>200049022.03190002</c:v>
                </c:pt>
                <c:pt idx="2">
                  <c:v>212560233.40030003</c:v>
                </c:pt>
                <c:pt idx="3">
                  <c:v>212560233.40030003</c:v>
                </c:pt>
                <c:pt idx="4">
                  <c:v>270478923.01999998</c:v>
                </c:pt>
              </c:numCache>
            </c:numRef>
          </c:val>
        </c:ser>
        <c:ser>
          <c:idx val="2"/>
          <c:order val="2"/>
          <c:tx>
            <c:strRef>
              <c:f>Φύλλο1!$D$1</c:f>
              <c:strCache>
                <c:ptCount val="1"/>
                <c:pt idx="0">
                  <c:v>ΣΥΝΟΛΟ</c:v>
                </c:pt>
              </c:strCache>
            </c:strRef>
          </c:tx>
          <c:spPr>
            <a:solidFill>
              <a:schemeClr val="accent6">
                <a:lumMod val="60000"/>
                <a:lumOff val="40000"/>
              </a:schemeClr>
            </a:solidFill>
          </c:spPr>
          <c:invertIfNegative val="0"/>
          <c:dLbls>
            <c:dLbl>
              <c:idx val="0"/>
              <c:layout>
                <c:manualLayout>
                  <c:x val="-2.5367833587011668E-3"/>
                  <c:y val="0.19238319591676481"/>
                </c:manualLayout>
              </c:layout>
              <c:tx>
                <c:rich>
                  <a:bodyPr/>
                  <a:lstStyle/>
                  <a:p>
                    <a:r>
                      <a:rPr lang="en-US"/>
                      <a:t> 3</a:t>
                    </a:r>
                    <a:r>
                      <a:rPr lang="el-GR"/>
                      <a:t>63,6</a:t>
                    </a:r>
                    <a:r>
                      <a:rPr lang="en-US"/>
                      <a:t>M€  </a:t>
                    </a:r>
                  </a:p>
                </c:rich>
              </c:tx>
              <c:showLegendKey val="0"/>
              <c:showVal val="1"/>
              <c:showCatName val="0"/>
              <c:showSerName val="0"/>
              <c:showPercent val="0"/>
              <c:showBubbleSize val="0"/>
            </c:dLbl>
            <c:dLbl>
              <c:idx val="1"/>
              <c:layout>
                <c:manualLayout>
                  <c:x val="-2.5367833587011668E-3"/>
                  <c:y val="0.18845700824499412"/>
                </c:manualLayout>
              </c:layout>
              <c:tx>
                <c:rich>
                  <a:bodyPr/>
                  <a:lstStyle/>
                  <a:p>
                    <a:r>
                      <a:rPr lang="en-US"/>
                      <a:t> </a:t>
                    </a:r>
                    <a:r>
                      <a:rPr lang="el-GR"/>
                      <a:t>402,9</a:t>
                    </a:r>
                    <a:r>
                      <a:rPr lang="en-US"/>
                      <a:t>M€</a:t>
                    </a:r>
                  </a:p>
                </c:rich>
              </c:tx>
              <c:showLegendKey val="0"/>
              <c:showVal val="1"/>
              <c:showCatName val="0"/>
              <c:showSerName val="0"/>
              <c:showPercent val="0"/>
              <c:showBubbleSize val="0"/>
            </c:dLbl>
            <c:dLbl>
              <c:idx val="2"/>
              <c:layout>
                <c:manualLayout>
                  <c:x val="0"/>
                  <c:y val="0.1845308205732234"/>
                </c:manualLayout>
              </c:layout>
              <c:tx>
                <c:rich>
                  <a:bodyPr/>
                  <a:lstStyle/>
                  <a:p>
                    <a:r>
                      <a:rPr lang="en-US"/>
                      <a:t> </a:t>
                    </a:r>
                    <a:r>
                      <a:rPr lang="el-GR"/>
                      <a:t>415,5</a:t>
                    </a:r>
                    <a:r>
                      <a:rPr lang="en-US"/>
                      <a:t>M€</a:t>
                    </a:r>
                  </a:p>
                </c:rich>
              </c:tx>
              <c:showLegendKey val="0"/>
              <c:showVal val="1"/>
              <c:showCatName val="0"/>
              <c:showSerName val="0"/>
              <c:showPercent val="0"/>
              <c:showBubbleSize val="0"/>
            </c:dLbl>
            <c:dLbl>
              <c:idx val="3"/>
              <c:layout>
                <c:manualLayout>
                  <c:x val="0"/>
                  <c:y val="0.21108090079900232"/>
                </c:manualLayout>
              </c:layout>
              <c:tx>
                <c:rich>
                  <a:bodyPr/>
                  <a:lstStyle/>
                  <a:p>
                    <a:r>
                      <a:rPr lang="en-US"/>
                      <a:t> 4</a:t>
                    </a:r>
                    <a:r>
                      <a:rPr lang="el-GR"/>
                      <a:t>18,4</a:t>
                    </a:r>
                    <a:r>
                      <a:rPr lang="en-US"/>
                      <a:t>M€</a:t>
                    </a:r>
                  </a:p>
                </c:rich>
              </c:tx>
              <c:showLegendKey val="0"/>
              <c:showVal val="1"/>
              <c:showCatName val="0"/>
              <c:showSerName val="0"/>
              <c:showPercent val="0"/>
              <c:showBubbleSize val="0"/>
            </c:dLbl>
            <c:dLbl>
              <c:idx val="4"/>
              <c:layout>
                <c:manualLayout>
                  <c:x val="2.5367298762210937E-3"/>
                  <c:y val="0.1737119531329302"/>
                </c:manualLayout>
              </c:layout>
              <c:tx>
                <c:rich>
                  <a:bodyPr/>
                  <a:lstStyle/>
                  <a:p>
                    <a:r>
                      <a:rPr lang="en-US"/>
                      <a:t> </a:t>
                    </a:r>
                    <a:r>
                      <a:rPr lang="el-GR"/>
                      <a:t>511,3</a:t>
                    </a:r>
                    <a:r>
                      <a:rPr lang="en-US"/>
                      <a:t>M€</a:t>
                    </a:r>
                  </a:p>
                </c:rich>
              </c:tx>
              <c:showLegendKey val="0"/>
              <c:showVal val="1"/>
              <c:showCatName val="0"/>
              <c:showSerName val="0"/>
              <c:showPercent val="0"/>
              <c:showBubbleSize val="0"/>
            </c:dLbl>
            <c:dLbl>
              <c:idx val="5"/>
              <c:layout>
                <c:manualLayout>
                  <c:x val="0"/>
                  <c:y val="0.1099332548095799"/>
                </c:manualLayout>
              </c:layout>
              <c:tx>
                <c:rich>
                  <a:bodyPr/>
                  <a:lstStyle/>
                  <a:p>
                    <a:r>
                      <a:rPr lang="en-US"/>
                      <a:t> 418,4M€</a:t>
                    </a:r>
                  </a:p>
                </c:rich>
              </c:tx>
              <c:showLegendKey val="0"/>
              <c:showVal val="1"/>
              <c:showCatName val="0"/>
              <c:showSerName val="0"/>
              <c:showPercent val="0"/>
              <c:showBubbleSize val="0"/>
            </c:dLbl>
            <c:txPr>
              <a:bodyPr rot="-5400000" vert="horz"/>
              <a:lstStyle/>
              <a:p>
                <a:pPr>
                  <a:defRPr b="1">
                    <a:solidFill>
                      <a:schemeClr val="accent1">
                        <a:lumMod val="75000"/>
                      </a:schemeClr>
                    </a:solidFill>
                  </a:defRPr>
                </a:pPr>
                <a:endParaRPr lang="el-GR"/>
              </a:p>
            </c:txPr>
            <c:showLegendKey val="0"/>
            <c:showVal val="1"/>
            <c:showCatName val="0"/>
            <c:showSerName val="0"/>
            <c:showPercent val="0"/>
            <c:showBubbleSize val="0"/>
            <c:showLeaderLines val="0"/>
          </c:dLbls>
          <c:cat>
            <c:strRef>
              <c:f>Φύλλο1!$A$2:$A$6</c:f>
              <c:strCache>
                <c:ptCount val="5"/>
                <c:pt idx="0">
                  <c:v>31.12.2015</c:v>
                </c:pt>
                <c:pt idx="1">
                  <c:v>3η επικ. (25.04.2016)</c:v>
                </c:pt>
                <c:pt idx="2">
                  <c:v>4η επικ. (20.07.2016)</c:v>
                </c:pt>
                <c:pt idx="3">
                  <c:v>5η επικ (11.10.2016)</c:v>
                </c:pt>
                <c:pt idx="4">
                  <c:v>6η επικ (14.12.2016)</c:v>
                </c:pt>
              </c:strCache>
            </c:strRef>
          </c:cat>
          <c:val>
            <c:numRef>
              <c:f>Φύλλο1!$D$2:$D$6</c:f>
              <c:numCache>
                <c:formatCode>_-* #,##0\ _€_-;\-* #,##0\ _€_-;_-* "-"??\ _€_-;_-@_-</c:formatCode>
                <c:ptCount val="5"/>
                <c:pt idx="0">
                  <c:v>363620113.4993</c:v>
                </c:pt>
                <c:pt idx="1">
                  <c:v>402968071.88120002</c:v>
                </c:pt>
                <c:pt idx="2">
                  <c:v>415479283.24960005</c:v>
                </c:pt>
                <c:pt idx="3">
                  <c:v>418373983.24960005</c:v>
                </c:pt>
                <c:pt idx="4">
                  <c:v>511292672.87</c:v>
                </c:pt>
              </c:numCache>
            </c:numRef>
          </c:val>
        </c:ser>
        <c:dLbls>
          <c:showLegendKey val="0"/>
          <c:showVal val="0"/>
          <c:showCatName val="0"/>
          <c:showSerName val="0"/>
          <c:showPercent val="0"/>
          <c:showBubbleSize val="0"/>
        </c:dLbls>
        <c:gapWidth val="150"/>
        <c:shape val="box"/>
        <c:axId val="109303680"/>
        <c:axId val="109305216"/>
        <c:axId val="0"/>
      </c:bar3DChart>
      <c:catAx>
        <c:axId val="109303680"/>
        <c:scaling>
          <c:orientation val="minMax"/>
        </c:scaling>
        <c:delete val="0"/>
        <c:axPos val="b"/>
        <c:majorTickMark val="out"/>
        <c:minorTickMark val="none"/>
        <c:tickLblPos val="nextTo"/>
        <c:txPr>
          <a:bodyPr/>
          <a:lstStyle/>
          <a:p>
            <a:pPr>
              <a:defRPr b="1">
                <a:solidFill>
                  <a:schemeClr val="accent1">
                    <a:lumMod val="75000"/>
                  </a:schemeClr>
                </a:solidFill>
              </a:defRPr>
            </a:pPr>
            <a:endParaRPr lang="el-GR"/>
          </a:p>
        </c:txPr>
        <c:crossAx val="109305216"/>
        <c:crosses val="autoZero"/>
        <c:auto val="1"/>
        <c:lblAlgn val="ctr"/>
        <c:lblOffset val="100"/>
        <c:noMultiLvlLbl val="0"/>
      </c:catAx>
      <c:valAx>
        <c:axId val="109305216"/>
        <c:scaling>
          <c:orientation val="minMax"/>
        </c:scaling>
        <c:delete val="0"/>
        <c:axPos val="l"/>
        <c:majorGridlines/>
        <c:numFmt formatCode="_-* #,##0\ _€_-;\-* #,##0\ _€_-;_-* &quot;-&quot;??\ _€_-;_-@_-" sourceLinked="1"/>
        <c:majorTickMark val="out"/>
        <c:minorTickMark val="none"/>
        <c:tickLblPos val="nextTo"/>
        <c:txPr>
          <a:bodyPr/>
          <a:lstStyle/>
          <a:p>
            <a:pPr>
              <a:defRPr b="1">
                <a:solidFill>
                  <a:schemeClr val="accent1">
                    <a:lumMod val="75000"/>
                  </a:schemeClr>
                </a:solidFill>
              </a:defRPr>
            </a:pPr>
            <a:endParaRPr lang="el-GR"/>
          </a:p>
        </c:txPr>
        <c:crossAx val="109303680"/>
        <c:crosses val="autoZero"/>
        <c:crossBetween val="between"/>
      </c:valAx>
    </c:plotArea>
    <c:legend>
      <c:legendPos val="r"/>
      <c:layout/>
      <c:overlay val="0"/>
      <c:txPr>
        <a:bodyPr/>
        <a:lstStyle/>
        <a:p>
          <a:pPr>
            <a:defRPr b="1">
              <a:solidFill>
                <a:schemeClr val="accent1">
                  <a:lumMod val="75000"/>
                </a:schemeClr>
              </a:solidFill>
            </a:defRPr>
          </a:pPr>
          <a:endParaRPr lang="el-GR"/>
        </a:p>
      </c:txPr>
    </c:legend>
    <c:plotVisOnly val="1"/>
    <c:dispBlanksAs val="gap"/>
    <c:showDLblsOverMax val="0"/>
  </c:chart>
  <c:spPr>
    <a:ln>
      <a:noFill/>
    </a:ln>
  </c:sp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476862-9144-4828-81BC-F41F0CE97DB7}" type="doc">
      <dgm:prSet loTypeId="urn:microsoft.com/office/officeart/2005/8/layout/chart3" loCatId="cycle" qsTypeId="urn:microsoft.com/office/officeart/2005/8/quickstyle/simple1" qsCatId="simple" csTypeId="urn:microsoft.com/office/officeart/2005/8/colors/accent6_1" csCatId="accent6" phldr="1"/>
      <dgm:spPr/>
    </dgm:pt>
    <dgm:pt modelId="{5DA9BBE6-4E92-4D59-AC2B-ED9EF8D81AD1}">
      <dgm:prSet phldrT="[Κείμενο]" custT="1"/>
      <dgm:spPr/>
      <dgm:t>
        <a:bodyPr/>
        <a:lstStyle/>
        <a:p>
          <a:pPr algn="ctr"/>
          <a:r>
            <a:rPr lang="el-GR" sz="1800" b="1" dirty="0" smtClean="0">
              <a:solidFill>
                <a:schemeClr val="accent1"/>
              </a:solidFill>
            </a:rPr>
            <a:t>Φορολογική -</a:t>
          </a:r>
          <a:r>
            <a:rPr lang="el-GR" sz="1800" b="1" dirty="0" smtClean="0">
              <a:solidFill>
                <a:schemeClr val="accent1"/>
              </a:solidFill>
            </a:rPr>
            <a:t>Δημοσιονομική Πολιτική </a:t>
          </a:r>
          <a:endParaRPr lang="el-GR" sz="1800" b="1" dirty="0">
            <a:solidFill>
              <a:schemeClr val="accent1"/>
            </a:solidFill>
          </a:endParaRPr>
        </a:p>
      </dgm:t>
    </dgm:pt>
    <dgm:pt modelId="{7DBE1274-A02D-43EA-A619-F1E4EBD8E4F2}" type="parTrans" cxnId="{87FB84E8-58AD-4445-B249-0F99315D492A}">
      <dgm:prSet/>
      <dgm:spPr/>
      <dgm:t>
        <a:bodyPr/>
        <a:lstStyle/>
        <a:p>
          <a:pPr algn="ctr"/>
          <a:endParaRPr lang="el-GR"/>
        </a:p>
      </dgm:t>
    </dgm:pt>
    <dgm:pt modelId="{C5069D9D-6BEF-4143-9E64-C746ADB1EB21}" type="sibTrans" cxnId="{87FB84E8-58AD-4445-B249-0F99315D492A}">
      <dgm:prSet/>
      <dgm:spPr/>
      <dgm:t>
        <a:bodyPr/>
        <a:lstStyle/>
        <a:p>
          <a:pPr algn="ctr"/>
          <a:endParaRPr lang="el-GR"/>
        </a:p>
      </dgm:t>
    </dgm:pt>
    <dgm:pt modelId="{FE4D1C77-F121-48E7-A122-F2FC77D0E140}">
      <dgm:prSet phldrT="[Κείμενο]" custT="1"/>
      <dgm:spPr/>
      <dgm:t>
        <a:bodyPr/>
        <a:lstStyle/>
        <a:p>
          <a:pPr algn="ctr"/>
          <a:r>
            <a:rPr lang="el-GR" sz="1800" b="1" dirty="0" smtClean="0">
              <a:solidFill>
                <a:schemeClr val="accent1"/>
              </a:solidFill>
            </a:rPr>
            <a:t>Δικαιοσύνη</a:t>
          </a:r>
          <a:endParaRPr lang="el-GR" sz="1800" b="1" dirty="0">
            <a:solidFill>
              <a:schemeClr val="accent1"/>
            </a:solidFill>
          </a:endParaRPr>
        </a:p>
      </dgm:t>
    </dgm:pt>
    <dgm:pt modelId="{C2205DD9-D250-49FB-AFC2-DA8999E5A5A3}" type="parTrans" cxnId="{1DD596EB-1351-444D-969B-B6AEE1848D73}">
      <dgm:prSet/>
      <dgm:spPr/>
      <dgm:t>
        <a:bodyPr/>
        <a:lstStyle/>
        <a:p>
          <a:pPr algn="ctr"/>
          <a:endParaRPr lang="el-GR"/>
        </a:p>
      </dgm:t>
    </dgm:pt>
    <dgm:pt modelId="{4FAEA59F-4F37-40A4-A944-9FDB1A203C2C}" type="sibTrans" cxnId="{1DD596EB-1351-444D-969B-B6AEE1848D73}">
      <dgm:prSet/>
      <dgm:spPr/>
      <dgm:t>
        <a:bodyPr/>
        <a:lstStyle/>
        <a:p>
          <a:pPr algn="ctr"/>
          <a:endParaRPr lang="el-GR"/>
        </a:p>
      </dgm:t>
    </dgm:pt>
    <dgm:pt modelId="{04CD26E5-B714-4B02-BC7B-48AEEB5A6A85}">
      <dgm:prSet phldrT="[Κείμενο]" custT="1"/>
      <dgm:spPr/>
      <dgm:t>
        <a:bodyPr/>
        <a:lstStyle/>
        <a:p>
          <a:pPr algn="ctr"/>
          <a:r>
            <a:rPr lang="el-GR" sz="1800" b="1" dirty="0" smtClean="0">
              <a:solidFill>
                <a:schemeClr val="accent1"/>
              </a:solidFill>
            </a:rPr>
            <a:t>Υγεία</a:t>
          </a:r>
          <a:endParaRPr lang="el-GR" sz="1800" b="1" dirty="0">
            <a:solidFill>
              <a:schemeClr val="accent1"/>
            </a:solidFill>
          </a:endParaRPr>
        </a:p>
      </dgm:t>
    </dgm:pt>
    <dgm:pt modelId="{C88E2660-6788-4AD8-A696-98B403AF8899}" type="parTrans" cxnId="{F2F7DDB2-B700-4F1B-968C-802EC075FAFA}">
      <dgm:prSet/>
      <dgm:spPr/>
      <dgm:t>
        <a:bodyPr/>
        <a:lstStyle/>
        <a:p>
          <a:pPr algn="ctr"/>
          <a:endParaRPr lang="el-GR"/>
        </a:p>
      </dgm:t>
    </dgm:pt>
    <dgm:pt modelId="{47F43D19-CE56-4997-9397-BFAEEF73B60F}" type="sibTrans" cxnId="{F2F7DDB2-B700-4F1B-968C-802EC075FAFA}">
      <dgm:prSet/>
      <dgm:spPr/>
      <dgm:t>
        <a:bodyPr/>
        <a:lstStyle/>
        <a:p>
          <a:pPr algn="ctr"/>
          <a:endParaRPr lang="el-GR"/>
        </a:p>
      </dgm:t>
    </dgm:pt>
    <dgm:pt modelId="{41A11DF6-090F-4E3A-9041-EDD977B83A09}">
      <dgm:prSet phldrT="[Κείμενο]" custT="1"/>
      <dgm:spPr/>
      <dgm:t>
        <a:bodyPr/>
        <a:lstStyle/>
        <a:p>
          <a:pPr algn="ctr"/>
          <a:r>
            <a:rPr lang="el-GR" sz="1800" b="1" dirty="0" smtClean="0">
              <a:solidFill>
                <a:schemeClr val="accent1"/>
              </a:solidFill>
            </a:rPr>
            <a:t>Κοινωνική Ασφάλιση</a:t>
          </a:r>
          <a:endParaRPr lang="el-GR" sz="1800" b="1" dirty="0">
            <a:solidFill>
              <a:schemeClr val="accent1"/>
            </a:solidFill>
          </a:endParaRPr>
        </a:p>
      </dgm:t>
    </dgm:pt>
    <dgm:pt modelId="{9622479A-0D67-4CA8-BCA1-CA7FF92B7D87}" type="parTrans" cxnId="{C5F31728-ADE5-48B9-B708-BE43B3958B2E}">
      <dgm:prSet/>
      <dgm:spPr/>
      <dgm:t>
        <a:bodyPr/>
        <a:lstStyle/>
        <a:p>
          <a:pPr algn="ctr"/>
          <a:endParaRPr lang="el-GR"/>
        </a:p>
      </dgm:t>
    </dgm:pt>
    <dgm:pt modelId="{1273E913-0D13-442E-A95D-4F8291DBD8F8}" type="sibTrans" cxnId="{C5F31728-ADE5-48B9-B708-BE43B3958B2E}">
      <dgm:prSet/>
      <dgm:spPr/>
      <dgm:t>
        <a:bodyPr/>
        <a:lstStyle/>
        <a:p>
          <a:pPr algn="ctr"/>
          <a:endParaRPr lang="el-GR"/>
        </a:p>
      </dgm:t>
    </dgm:pt>
    <dgm:pt modelId="{9A65244B-048D-4438-9362-D3107785C0FD}">
      <dgm:prSet phldrT="[Κείμενο]" custT="1"/>
      <dgm:spPr/>
      <dgm:t>
        <a:bodyPr/>
        <a:lstStyle/>
        <a:p>
          <a:pPr algn="ctr"/>
          <a:r>
            <a:rPr lang="el-GR" sz="1800" b="1" dirty="0" smtClean="0">
              <a:solidFill>
                <a:schemeClr val="accent1"/>
              </a:solidFill>
            </a:rPr>
            <a:t>Πρόγραμμα Καλλικράτης</a:t>
          </a:r>
          <a:endParaRPr lang="el-GR" sz="1800" b="1" dirty="0">
            <a:solidFill>
              <a:schemeClr val="accent1"/>
            </a:solidFill>
          </a:endParaRPr>
        </a:p>
      </dgm:t>
    </dgm:pt>
    <dgm:pt modelId="{4E532DE7-AFA4-4096-94E0-B1C2A5BC8015}" type="parTrans" cxnId="{023920C3-07A4-4A1E-856B-564940B8D173}">
      <dgm:prSet/>
      <dgm:spPr/>
      <dgm:t>
        <a:bodyPr/>
        <a:lstStyle/>
        <a:p>
          <a:pPr algn="ctr"/>
          <a:endParaRPr lang="el-GR"/>
        </a:p>
      </dgm:t>
    </dgm:pt>
    <dgm:pt modelId="{DAE7A62A-7A23-4B76-906F-AE68366A52F6}" type="sibTrans" cxnId="{023920C3-07A4-4A1E-856B-564940B8D173}">
      <dgm:prSet/>
      <dgm:spPr/>
      <dgm:t>
        <a:bodyPr/>
        <a:lstStyle/>
        <a:p>
          <a:pPr algn="ctr"/>
          <a:endParaRPr lang="el-GR"/>
        </a:p>
      </dgm:t>
    </dgm:pt>
    <dgm:pt modelId="{BA655039-073E-47E0-8749-C64287C0DD21}" type="pres">
      <dgm:prSet presAssocID="{C5476862-9144-4828-81BC-F41F0CE97DB7}" presName="compositeShape" presStyleCnt="0">
        <dgm:presLayoutVars>
          <dgm:chMax val="7"/>
          <dgm:dir/>
          <dgm:resizeHandles val="exact"/>
        </dgm:presLayoutVars>
      </dgm:prSet>
      <dgm:spPr/>
    </dgm:pt>
    <dgm:pt modelId="{4B298ED1-1CE5-493F-92EB-7748B6F92FFE}" type="pres">
      <dgm:prSet presAssocID="{C5476862-9144-4828-81BC-F41F0CE97DB7}" presName="wedge1" presStyleLbl="node1" presStyleIdx="0" presStyleCnt="5" custLinFactNeighborX="-3669" custLinFactNeighborY="4735"/>
      <dgm:spPr/>
      <dgm:t>
        <a:bodyPr/>
        <a:lstStyle/>
        <a:p>
          <a:endParaRPr lang="el-GR"/>
        </a:p>
      </dgm:t>
    </dgm:pt>
    <dgm:pt modelId="{61D1B8BB-B8C4-4129-800F-A71378992EFB}" type="pres">
      <dgm:prSet presAssocID="{C5476862-9144-4828-81BC-F41F0CE97DB7}" presName="wedge1Tx" presStyleLbl="node1" presStyleIdx="0" presStyleCnt="5">
        <dgm:presLayoutVars>
          <dgm:chMax val="0"/>
          <dgm:chPref val="0"/>
          <dgm:bulletEnabled val="1"/>
        </dgm:presLayoutVars>
      </dgm:prSet>
      <dgm:spPr/>
      <dgm:t>
        <a:bodyPr/>
        <a:lstStyle/>
        <a:p>
          <a:endParaRPr lang="el-GR"/>
        </a:p>
      </dgm:t>
    </dgm:pt>
    <dgm:pt modelId="{9CC5F443-0A77-4206-B4CC-6A6F0C1B76BC}" type="pres">
      <dgm:prSet presAssocID="{C5476862-9144-4828-81BC-F41F0CE97DB7}" presName="wedge2" presStyleLbl="node1" presStyleIdx="1" presStyleCnt="5" custLinFactNeighborX="272" custLinFactNeighborY="-1"/>
      <dgm:spPr/>
      <dgm:t>
        <a:bodyPr/>
        <a:lstStyle/>
        <a:p>
          <a:endParaRPr lang="el-GR"/>
        </a:p>
      </dgm:t>
    </dgm:pt>
    <dgm:pt modelId="{99937F66-0D4A-4C56-9731-0BCAF25F1D92}" type="pres">
      <dgm:prSet presAssocID="{C5476862-9144-4828-81BC-F41F0CE97DB7}" presName="wedge2Tx" presStyleLbl="node1" presStyleIdx="1" presStyleCnt="5">
        <dgm:presLayoutVars>
          <dgm:chMax val="0"/>
          <dgm:chPref val="0"/>
          <dgm:bulletEnabled val="1"/>
        </dgm:presLayoutVars>
      </dgm:prSet>
      <dgm:spPr/>
      <dgm:t>
        <a:bodyPr/>
        <a:lstStyle/>
        <a:p>
          <a:endParaRPr lang="el-GR"/>
        </a:p>
      </dgm:t>
    </dgm:pt>
    <dgm:pt modelId="{C3ACB102-C1F6-4924-BC10-AD1E0E960049}" type="pres">
      <dgm:prSet presAssocID="{C5476862-9144-4828-81BC-F41F0CE97DB7}" presName="wedge3" presStyleLbl="node1" presStyleIdx="2" presStyleCnt="5" custLinFactNeighborX="272" custLinFactNeighborY="-1"/>
      <dgm:spPr/>
      <dgm:t>
        <a:bodyPr/>
        <a:lstStyle/>
        <a:p>
          <a:endParaRPr lang="el-GR"/>
        </a:p>
      </dgm:t>
    </dgm:pt>
    <dgm:pt modelId="{3FC8506F-4B60-404A-983F-7B7826EC9EC2}" type="pres">
      <dgm:prSet presAssocID="{C5476862-9144-4828-81BC-F41F0CE97DB7}" presName="wedge3Tx" presStyleLbl="node1" presStyleIdx="2" presStyleCnt="5">
        <dgm:presLayoutVars>
          <dgm:chMax val="0"/>
          <dgm:chPref val="0"/>
          <dgm:bulletEnabled val="1"/>
        </dgm:presLayoutVars>
      </dgm:prSet>
      <dgm:spPr/>
      <dgm:t>
        <a:bodyPr/>
        <a:lstStyle/>
        <a:p>
          <a:endParaRPr lang="el-GR"/>
        </a:p>
      </dgm:t>
    </dgm:pt>
    <dgm:pt modelId="{716F379D-3849-4B64-B26B-30CAB1D05DCD}" type="pres">
      <dgm:prSet presAssocID="{C5476862-9144-4828-81BC-F41F0CE97DB7}" presName="wedge4" presStyleLbl="node1" presStyleIdx="3" presStyleCnt="5"/>
      <dgm:spPr/>
      <dgm:t>
        <a:bodyPr/>
        <a:lstStyle/>
        <a:p>
          <a:endParaRPr lang="el-GR"/>
        </a:p>
      </dgm:t>
    </dgm:pt>
    <dgm:pt modelId="{7B88357A-ABA1-4D8E-8B57-5D0CC815C00C}" type="pres">
      <dgm:prSet presAssocID="{C5476862-9144-4828-81BC-F41F0CE97DB7}" presName="wedge4Tx" presStyleLbl="node1" presStyleIdx="3" presStyleCnt="5">
        <dgm:presLayoutVars>
          <dgm:chMax val="0"/>
          <dgm:chPref val="0"/>
          <dgm:bulletEnabled val="1"/>
        </dgm:presLayoutVars>
      </dgm:prSet>
      <dgm:spPr/>
      <dgm:t>
        <a:bodyPr/>
        <a:lstStyle/>
        <a:p>
          <a:endParaRPr lang="el-GR"/>
        </a:p>
      </dgm:t>
    </dgm:pt>
    <dgm:pt modelId="{537C10A4-DAFB-49E4-B849-A60EA93BC38A}" type="pres">
      <dgm:prSet presAssocID="{C5476862-9144-4828-81BC-F41F0CE97DB7}" presName="wedge5" presStyleLbl="node1" presStyleIdx="4" presStyleCnt="5"/>
      <dgm:spPr/>
      <dgm:t>
        <a:bodyPr/>
        <a:lstStyle/>
        <a:p>
          <a:endParaRPr lang="el-GR"/>
        </a:p>
      </dgm:t>
    </dgm:pt>
    <dgm:pt modelId="{E8097B76-B73C-470A-BE26-5BF7F0A7231C}" type="pres">
      <dgm:prSet presAssocID="{C5476862-9144-4828-81BC-F41F0CE97DB7}" presName="wedge5Tx" presStyleLbl="node1" presStyleIdx="4" presStyleCnt="5">
        <dgm:presLayoutVars>
          <dgm:chMax val="0"/>
          <dgm:chPref val="0"/>
          <dgm:bulletEnabled val="1"/>
        </dgm:presLayoutVars>
      </dgm:prSet>
      <dgm:spPr/>
      <dgm:t>
        <a:bodyPr/>
        <a:lstStyle/>
        <a:p>
          <a:endParaRPr lang="el-GR"/>
        </a:p>
      </dgm:t>
    </dgm:pt>
  </dgm:ptLst>
  <dgm:cxnLst>
    <dgm:cxn modelId="{AB9EB4EF-2F85-42DD-A306-A3F861E598FC}" type="presOf" srcId="{04CD26E5-B714-4B02-BC7B-48AEEB5A6A85}" destId="{C3ACB102-C1F6-4924-BC10-AD1E0E960049}" srcOrd="0" destOrd="0" presId="urn:microsoft.com/office/officeart/2005/8/layout/chart3"/>
    <dgm:cxn modelId="{0CB19ADB-BBF0-46A8-A82A-2975E423137C}" type="presOf" srcId="{5DA9BBE6-4E92-4D59-AC2B-ED9EF8D81AD1}" destId="{4B298ED1-1CE5-493F-92EB-7748B6F92FFE}" srcOrd="0" destOrd="0" presId="urn:microsoft.com/office/officeart/2005/8/layout/chart3"/>
    <dgm:cxn modelId="{7DE3C41A-C123-4BDE-983A-CB80B8A0EB1E}" type="presOf" srcId="{41A11DF6-090F-4E3A-9041-EDD977B83A09}" destId="{716F379D-3849-4B64-B26B-30CAB1D05DCD}" srcOrd="0" destOrd="0" presId="urn:microsoft.com/office/officeart/2005/8/layout/chart3"/>
    <dgm:cxn modelId="{D9E15B5C-DB99-46E0-9CDE-50AECFA92502}" type="presOf" srcId="{5DA9BBE6-4E92-4D59-AC2B-ED9EF8D81AD1}" destId="{61D1B8BB-B8C4-4129-800F-A71378992EFB}" srcOrd="1" destOrd="0" presId="urn:microsoft.com/office/officeart/2005/8/layout/chart3"/>
    <dgm:cxn modelId="{87FB84E8-58AD-4445-B249-0F99315D492A}" srcId="{C5476862-9144-4828-81BC-F41F0CE97DB7}" destId="{5DA9BBE6-4E92-4D59-AC2B-ED9EF8D81AD1}" srcOrd="0" destOrd="0" parTransId="{7DBE1274-A02D-43EA-A619-F1E4EBD8E4F2}" sibTransId="{C5069D9D-6BEF-4143-9E64-C746ADB1EB21}"/>
    <dgm:cxn modelId="{8A4201B2-A7A7-4766-A66B-61F4E4F38347}" type="presOf" srcId="{C5476862-9144-4828-81BC-F41F0CE97DB7}" destId="{BA655039-073E-47E0-8749-C64287C0DD21}" srcOrd="0" destOrd="0" presId="urn:microsoft.com/office/officeart/2005/8/layout/chart3"/>
    <dgm:cxn modelId="{30844F7C-BEE5-4B7E-8575-102A26F84C02}" type="presOf" srcId="{FE4D1C77-F121-48E7-A122-F2FC77D0E140}" destId="{9CC5F443-0A77-4206-B4CC-6A6F0C1B76BC}" srcOrd="0" destOrd="0" presId="urn:microsoft.com/office/officeart/2005/8/layout/chart3"/>
    <dgm:cxn modelId="{2C43327E-6B77-446B-BB50-230F2F518223}" type="presOf" srcId="{04CD26E5-B714-4B02-BC7B-48AEEB5A6A85}" destId="{3FC8506F-4B60-404A-983F-7B7826EC9EC2}" srcOrd="1" destOrd="0" presId="urn:microsoft.com/office/officeart/2005/8/layout/chart3"/>
    <dgm:cxn modelId="{C5F31728-ADE5-48B9-B708-BE43B3958B2E}" srcId="{C5476862-9144-4828-81BC-F41F0CE97DB7}" destId="{41A11DF6-090F-4E3A-9041-EDD977B83A09}" srcOrd="3" destOrd="0" parTransId="{9622479A-0D67-4CA8-BCA1-CA7FF92B7D87}" sibTransId="{1273E913-0D13-442E-A95D-4F8291DBD8F8}"/>
    <dgm:cxn modelId="{F2F7DDB2-B700-4F1B-968C-802EC075FAFA}" srcId="{C5476862-9144-4828-81BC-F41F0CE97DB7}" destId="{04CD26E5-B714-4B02-BC7B-48AEEB5A6A85}" srcOrd="2" destOrd="0" parTransId="{C88E2660-6788-4AD8-A696-98B403AF8899}" sibTransId="{47F43D19-CE56-4997-9397-BFAEEF73B60F}"/>
    <dgm:cxn modelId="{E9D7CC72-3A08-4E49-8CD6-85F15C3D85C1}" type="presOf" srcId="{9A65244B-048D-4438-9362-D3107785C0FD}" destId="{E8097B76-B73C-470A-BE26-5BF7F0A7231C}" srcOrd="1" destOrd="0" presId="urn:microsoft.com/office/officeart/2005/8/layout/chart3"/>
    <dgm:cxn modelId="{4E7D1B2C-BF8E-4C98-8853-4F0CCDA1836F}" type="presOf" srcId="{FE4D1C77-F121-48E7-A122-F2FC77D0E140}" destId="{99937F66-0D4A-4C56-9731-0BCAF25F1D92}" srcOrd="1" destOrd="0" presId="urn:microsoft.com/office/officeart/2005/8/layout/chart3"/>
    <dgm:cxn modelId="{1DD596EB-1351-444D-969B-B6AEE1848D73}" srcId="{C5476862-9144-4828-81BC-F41F0CE97DB7}" destId="{FE4D1C77-F121-48E7-A122-F2FC77D0E140}" srcOrd="1" destOrd="0" parTransId="{C2205DD9-D250-49FB-AFC2-DA8999E5A5A3}" sibTransId="{4FAEA59F-4F37-40A4-A944-9FDB1A203C2C}"/>
    <dgm:cxn modelId="{79737406-A2F9-483B-B538-9A02B8D40AE3}" type="presOf" srcId="{9A65244B-048D-4438-9362-D3107785C0FD}" destId="{537C10A4-DAFB-49E4-B849-A60EA93BC38A}" srcOrd="0" destOrd="0" presId="urn:microsoft.com/office/officeart/2005/8/layout/chart3"/>
    <dgm:cxn modelId="{C053BEA4-EDA6-4882-AF6C-10B98B0E787C}" type="presOf" srcId="{41A11DF6-090F-4E3A-9041-EDD977B83A09}" destId="{7B88357A-ABA1-4D8E-8B57-5D0CC815C00C}" srcOrd="1" destOrd="0" presId="urn:microsoft.com/office/officeart/2005/8/layout/chart3"/>
    <dgm:cxn modelId="{023920C3-07A4-4A1E-856B-564940B8D173}" srcId="{C5476862-9144-4828-81BC-F41F0CE97DB7}" destId="{9A65244B-048D-4438-9362-D3107785C0FD}" srcOrd="4" destOrd="0" parTransId="{4E532DE7-AFA4-4096-94E0-B1C2A5BC8015}" sibTransId="{DAE7A62A-7A23-4B76-906F-AE68366A52F6}"/>
    <dgm:cxn modelId="{1A7B45BC-5C12-4A90-A76B-938421D44408}" type="presParOf" srcId="{BA655039-073E-47E0-8749-C64287C0DD21}" destId="{4B298ED1-1CE5-493F-92EB-7748B6F92FFE}" srcOrd="0" destOrd="0" presId="urn:microsoft.com/office/officeart/2005/8/layout/chart3"/>
    <dgm:cxn modelId="{169D6E9D-4FED-4C83-AF66-FCAE50072AAB}" type="presParOf" srcId="{BA655039-073E-47E0-8749-C64287C0DD21}" destId="{61D1B8BB-B8C4-4129-800F-A71378992EFB}" srcOrd="1" destOrd="0" presId="urn:microsoft.com/office/officeart/2005/8/layout/chart3"/>
    <dgm:cxn modelId="{423A7EEB-A1F5-4C16-AE60-892512A3C122}" type="presParOf" srcId="{BA655039-073E-47E0-8749-C64287C0DD21}" destId="{9CC5F443-0A77-4206-B4CC-6A6F0C1B76BC}" srcOrd="2" destOrd="0" presId="urn:microsoft.com/office/officeart/2005/8/layout/chart3"/>
    <dgm:cxn modelId="{F37889AB-2F04-4E23-B2C7-BDB4D6B0EFCE}" type="presParOf" srcId="{BA655039-073E-47E0-8749-C64287C0DD21}" destId="{99937F66-0D4A-4C56-9731-0BCAF25F1D92}" srcOrd="3" destOrd="0" presId="urn:microsoft.com/office/officeart/2005/8/layout/chart3"/>
    <dgm:cxn modelId="{12C9749A-49E8-4F02-B8B2-C6FE61D31393}" type="presParOf" srcId="{BA655039-073E-47E0-8749-C64287C0DD21}" destId="{C3ACB102-C1F6-4924-BC10-AD1E0E960049}" srcOrd="4" destOrd="0" presId="urn:microsoft.com/office/officeart/2005/8/layout/chart3"/>
    <dgm:cxn modelId="{091D5929-0B39-4FDB-A58D-7A58A4F66B7D}" type="presParOf" srcId="{BA655039-073E-47E0-8749-C64287C0DD21}" destId="{3FC8506F-4B60-404A-983F-7B7826EC9EC2}" srcOrd="5" destOrd="0" presId="urn:microsoft.com/office/officeart/2005/8/layout/chart3"/>
    <dgm:cxn modelId="{B6F53667-96FB-41E2-B82B-F5A41C44FC80}" type="presParOf" srcId="{BA655039-073E-47E0-8749-C64287C0DD21}" destId="{716F379D-3849-4B64-B26B-30CAB1D05DCD}" srcOrd="6" destOrd="0" presId="urn:microsoft.com/office/officeart/2005/8/layout/chart3"/>
    <dgm:cxn modelId="{1DF52C23-BDD8-4EDF-A69F-E431827F38EA}" type="presParOf" srcId="{BA655039-073E-47E0-8749-C64287C0DD21}" destId="{7B88357A-ABA1-4D8E-8B57-5D0CC815C00C}" srcOrd="7" destOrd="0" presId="urn:microsoft.com/office/officeart/2005/8/layout/chart3"/>
    <dgm:cxn modelId="{F8C70206-A2C2-4A84-8316-953981B1F3BE}" type="presParOf" srcId="{BA655039-073E-47E0-8749-C64287C0DD21}" destId="{537C10A4-DAFB-49E4-B849-A60EA93BC38A}" srcOrd="8" destOrd="0" presId="urn:microsoft.com/office/officeart/2005/8/layout/chart3"/>
    <dgm:cxn modelId="{CA7004D7-DE8D-43C7-AD25-C07D38AAF5B1}" type="presParOf" srcId="{BA655039-073E-47E0-8749-C64287C0DD21}" destId="{E8097B76-B73C-470A-BE26-5BF7F0A7231C}" srcOrd="9"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DDE43A-9BAF-45FD-B16D-7EF6394EE73C}" type="doc">
      <dgm:prSet loTypeId="urn:microsoft.com/office/officeart/2005/8/layout/vList5" loCatId="list" qsTypeId="urn:microsoft.com/office/officeart/2005/8/quickstyle/3d3" qsCatId="3D" csTypeId="urn:microsoft.com/office/officeart/2005/8/colors/accent6_1" csCatId="accent6" phldr="1"/>
      <dgm:spPr/>
      <dgm:t>
        <a:bodyPr/>
        <a:lstStyle/>
        <a:p>
          <a:endParaRPr lang="el-GR"/>
        </a:p>
      </dgm:t>
    </dgm:pt>
    <dgm:pt modelId="{B154181F-67EE-49C9-A422-FD0A4F5D87BD}">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1" dirty="0" smtClean="0">
              <a:solidFill>
                <a:schemeClr val="accent1"/>
              </a:solidFill>
            </a:rPr>
            <a:t>Δείκτες Εκροής</a:t>
          </a:r>
          <a:endParaRPr lang="el-GR" sz="2800" b="1" dirty="0">
            <a:solidFill>
              <a:schemeClr val="accent1"/>
            </a:solidFill>
          </a:endParaRPr>
        </a:p>
      </dgm:t>
    </dgm:pt>
    <dgm:pt modelId="{2DB97478-2D44-41AE-8678-BA2C35E15424}" type="parTrans" cxnId="{29B47E38-88C0-41F1-A66A-4208C064AFA8}">
      <dgm:prSet/>
      <dgm:spPr/>
      <dgm:t>
        <a:bodyPr/>
        <a:lstStyle/>
        <a:p>
          <a:endParaRPr lang="el-GR"/>
        </a:p>
      </dgm:t>
    </dgm:pt>
    <dgm:pt modelId="{F7D5E4B1-2237-4DBD-9865-03FD348D44F2}" type="sibTrans" cxnId="{29B47E38-88C0-41F1-A66A-4208C064AFA8}">
      <dgm:prSet/>
      <dgm:spPr/>
      <dgm:t>
        <a:bodyPr/>
        <a:lstStyle/>
        <a:p>
          <a:endParaRPr lang="el-GR"/>
        </a:p>
      </dgm:t>
    </dgm:pt>
    <dgm:pt modelId="{4A8F75CD-FD10-43A9-ACD8-C8E437AFFD10}">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εξειδίκευση: </a:t>
          </a:r>
          <a:r>
            <a:rPr lang="en-US" sz="2800" b="0" dirty="0" smtClean="0">
              <a:solidFill>
                <a:schemeClr val="accent1"/>
              </a:solidFill>
            </a:rPr>
            <a:t>32</a:t>
          </a:r>
          <a:r>
            <a:rPr lang="el-GR" sz="2800" b="0" dirty="0" smtClean="0">
              <a:solidFill>
                <a:schemeClr val="accent1"/>
              </a:solidFill>
            </a:rPr>
            <a:t> από τους 35 (Ποσοστό </a:t>
          </a:r>
          <a:r>
            <a:rPr lang="en-US" sz="2800" b="0" dirty="0" smtClean="0">
              <a:solidFill>
                <a:schemeClr val="accent1"/>
              </a:solidFill>
            </a:rPr>
            <a:t>91</a:t>
          </a:r>
          <a:r>
            <a:rPr lang="el-GR" sz="2800" b="0" dirty="0" smtClean="0">
              <a:solidFill>
                <a:schemeClr val="accent1"/>
              </a:solidFill>
            </a:rPr>
            <a:t>,</a:t>
          </a:r>
          <a:r>
            <a:rPr lang="en-US" sz="2800" b="0" dirty="0" smtClean="0">
              <a:solidFill>
                <a:schemeClr val="accent1"/>
              </a:solidFill>
            </a:rPr>
            <a:t>4</a:t>
          </a:r>
          <a:r>
            <a:rPr lang="el-GR" sz="2800" b="0" dirty="0" smtClean="0">
              <a:solidFill>
                <a:schemeClr val="accent1"/>
              </a:solidFill>
            </a:rPr>
            <a:t>%)</a:t>
          </a:r>
          <a:endParaRPr lang="el-GR" sz="2800" b="0" dirty="0">
            <a:solidFill>
              <a:schemeClr val="accent1"/>
            </a:solidFill>
          </a:endParaRPr>
        </a:p>
      </dgm:t>
    </dgm:pt>
    <dgm:pt modelId="{CFB03AFE-AEEF-4D5E-B9C9-3227C94329D1}" type="parTrans" cxnId="{F8C763F9-43E1-4AF1-A31D-3BD704A3C5A0}">
      <dgm:prSet/>
      <dgm:spPr/>
      <dgm:t>
        <a:bodyPr/>
        <a:lstStyle/>
        <a:p>
          <a:endParaRPr lang="el-GR"/>
        </a:p>
      </dgm:t>
    </dgm:pt>
    <dgm:pt modelId="{6345115C-6FF8-4BE7-BF18-CBD1239A40DD}" type="sibTrans" cxnId="{F8C763F9-43E1-4AF1-A31D-3BD704A3C5A0}">
      <dgm:prSet/>
      <dgm:spPr/>
      <dgm:t>
        <a:bodyPr/>
        <a:lstStyle/>
        <a:p>
          <a:endParaRPr lang="el-GR"/>
        </a:p>
      </dgm:t>
    </dgm:pt>
    <dgm:pt modelId="{2803C5A0-33AF-4A28-94AB-575FFF00A14A}">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1" dirty="0" smtClean="0">
              <a:solidFill>
                <a:schemeClr val="accent1"/>
              </a:solidFill>
            </a:rPr>
            <a:t>Δείκτες Πλαισίου Επίδοσης</a:t>
          </a:r>
          <a:endParaRPr lang="el-GR" sz="2800" b="1" dirty="0">
            <a:solidFill>
              <a:schemeClr val="accent1"/>
            </a:solidFill>
          </a:endParaRPr>
        </a:p>
      </dgm:t>
    </dgm:pt>
    <dgm:pt modelId="{88B0E0B5-6336-4960-8C51-A89B91A497C4}" type="parTrans" cxnId="{DB60F657-DC5D-41D9-B52A-14A76546E5E4}">
      <dgm:prSet/>
      <dgm:spPr/>
      <dgm:t>
        <a:bodyPr/>
        <a:lstStyle/>
        <a:p>
          <a:endParaRPr lang="el-GR"/>
        </a:p>
      </dgm:t>
    </dgm:pt>
    <dgm:pt modelId="{5C0617A1-0FF6-4DB1-BCE2-140F67470F13}" type="sibTrans" cxnId="{DB60F657-DC5D-41D9-B52A-14A76546E5E4}">
      <dgm:prSet/>
      <dgm:spPr/>
      <dgm:t>
        <a:bodyPr/>
        <a:lstStyle/>
        <a:p>
          <a:endParaRPr lang="el-GR"/>
        </a:p>
      </dgm:t>
    </dgm:pt>
    <dgm:pt modelId="{0977889D-3F4D-431E-A7FA-A56561DC6CE8}">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εξειδίκευση: </a:t>
          </a:r>
          <a:r>
            <a:rPr lang="en-US" sz="2800" b="0" dirty="0" smtClean="0">
              <a:solidFill>
                <a:schemeClr val="accent1"/>
              </a:solidFill>
            </a:rPr>
            <a:t>10</a:t>
          </a:r>
          <a:r>
            <a:rPr lang="el-GR" sz="2800" b="0" dirty="0" smtClean="0">
              <a:solidFill>
                <a:schemeClr val="accent1"/>
              </a:solidFill>
            </a:rPr>
            <a:t> εκ των 10 (Ποσοστό </a:t>
          </a:r>
          <a:r>
            <a:rPr lang="en-US" sz="2800" b="0" dirty="0" smtClean="0">
              <a:solidFill>
                <a:schemeClr val="accent1"/>
              </a:solidFill>
            </a:rPr>
            <a:t>10</a:t>
          </a:r>
          <a:r>
            <a:rPr lang="el-GR" sz="2800" b="0" dirty="0" smtClean="0">
              <a:solidFill>
                <a:schemeClr val="accent1"/>
              </a:solidFill>
            </a:rPr>
            <a:t>0%)</a:t>
          </a:r>
          <a:endParaRPr lang="el-GR" sz="2800" b="0" dirty="0">
            <a:solidFill>
              <a:schemeClr val="accent1"/>
            </a:solidFill>
          </a:endParaRPr>
        </a:p>
      </dgm:t>
    </dgm:pt>
    <dgm:pt modelId="{185EB768-5137-4A01-A8E5-5F05A02E1978}" type="parTrans" cxnId="{9ED3FB40-C64E-49C7-90AA-7568C1E0565A}">
      <dgm:prSet/>
      <dgm:spPr/>
      <dgm:t>
        <a:bodyPr/>
        <a:lstStyle/>
        <a:p>
          <a:endParaRPr lang="el-GR"/>
        </a:p>
      </dgm:t>
    </dgm:pt>
    <dgm:pt modelId="{86683E4E-833C-4AE2-AC48-B270E91A9028}" type="sibTrans" cxnId="{9ED3FB40-C64E-49C7-90AA-7568C1E0565A}">
      <dgm:prSet/>
      <dgm:spPr/>
      <dgm:t>
        <a:bodyPr/>
        <a:lstStyle/>
        <a:p>
          <a:endParaRPr lang="el-GR"/>
        </a:p>
      </dgm:t>
    </dgm:pt>
    <dgm:pt modelId="{E327C195-02A4-4C1C-A87F-1B4436E6B603}">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1" dirty="0" smtClean="0">
              <a:solidFill>
                <a:schemeClr val="accent1"/>
              </a:solidFill>
            </a:rPr>
            <a:t>Δείκτες Αποτελέσματος</a:t>
          </a:r>
          <a:endParaRPr lang="el-GR" sz="2800" b="1" dirty="0">
            <a:solidFill>
              <a:schemeClr val="accent1"/>
            </a:solidFill>
          </a:endParaRPr>
        </a:p>
      </dgm:t>
    </dgm:pt>
    <dgm:pt modelId="{4D65ABB8-680C-4A74-B8CC-3F84A467D0EF}" type="parTrans" cxnId="{157671CE-63F2-4514-B393-6ED8A285E6F2}">
      <dgm:prSet/>
      <dgm:spPr/>
      <dgm:t>
        <a:bodyPr/>
        <a:lstStyle/>
        <a:p>
          <a:endParaRPr lang="el-GR"/>
        </a:p>
      </dgm:t>
    </dgm:pt>
    <dgm:pt modelId="{F4865882-0A87-47E2-B40E-C8D454B1F370}" type="sibTrans" cxnId="{157671CE-63F2-4514-B393-6ED8A285E6F2}">
      <dgm:prSet/>
      <dgm:spPr/>
      <dgm:t>
        <a:bodyPr/>
        <a:lstStyle/>
        <a:p>
          <a:endParaRPr lang="el-GR"/>
        </a:p>
      </dgm:t>
    </dgm:pt>
    <dgm:pt modelId="{D883859A-6BE8-44AF-A57D-1B0F20293BA8}">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εξειδίκευση: 1</a:t>
          </a:r>
          <a:r>
            <a:rPr lang="en-US" sz="2800" b="0" dirty="0" smtClean="0">
              <a:solidFill>
                <a:schemeClr val="accent1"/>
              </a:solidFill>
            </a:rPr>
            <a:t>5</a:t>
          </a:r>
          <a:r>
            <a:rPr lang="el-GR" sz="2800" b="0" dirty="0" smtClean="0">
              <a:solidFill>
                <a:schemeClr val="accent1"/>
              </a:solidFill>
            </a:rPr>
            <a:t> εκ των 15 (Ποσοστό </a:t>
          </a:r>
          <a:r>
            <a:rPr lang="en-US" sz="2800" b="0" dirty="0" smtClean="0">
              <a:solidFill>
                <a:schemeClr val="accent1"/>
              </a:solidFill>
            </a:rPr>
            <a:t>100</a:t>
          </a:r>
          <a:r>
            <a:rPr lang="el-GR" sz="2800" b="0" dirty="0" smtClean="0">
              <a:solidFill>
                <a:schemeClr val="accent1"/>
              </a:solidFill>
            </a:rPr>
            <a:t>%)</a:t>
          </a:r>
          <a:endParaRPr lang="el-GR" sz="2800" b="0" dirty="0">
            <a:solidFill>
              <a:schemeClr val="accent1"/>
            </a:solidFill>
          </a:endParaRPr>
        </a:p>
      </dgm:t>
    </dgm:pt>
    <dgm:pt modelId="{66875924-67E7-4416-BBAE-516EF7013A29}" type="parTrans" cxnId="{F0C8DD4C-3D41-46CC-A201-31917960B511}">
      <dgm:prSet/>
      <dgm:spPr/>
      <dgm:t>
        <a:bodyPr/>
        <a:lstStyle/>
        <a:p>
          <a:endParaRPr lang="el-GR"/>
        </a:p>
      </dgm:t>
    </dgm:pt>
    <dgm:pt modelId="{C93E05B5-5805-4368-90BD-2897675EC546}" type="sibTrans" cxnId="{F0C8DD4C-3D41-46CC-A201-31917960B511}">
      <dgm:prSet/>
      <dgm:spPr/>
      <dgm:t>
        <a:bodyPr/>
        <a:lstStyle/>
        <a:p>
          <a:endParaRPr lang="el-GR"/>
        </a:p>
      </dgm:t>
    </dgm:pt>
    <dgm:pt modelId="{22D380B9-EB01-4153-AFA5-800057E4A4B5}">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Αποφάσεις Ένταξης: 13 από τους 35 (Ποσοστό 37,14%)</a:t>
          </a:r>
          <a:endParaRPr lang="el-GR" sz="2800" b="0" dirty="0">
            <a:solidFill>
              <a:schemeClr val="accent1"/>
            </a:solidFill>
          </a:endParaRPr>
        </a:p>
      </dgm:t>
    </dgm:pt>
    <dgm:pt modelId="{CFCD490C-61BB-4F1A-813B-B9C2DDF5E58E}" type="parTrans" cxnId="{257AC6B1-0309-493D-A4D3-7AAFCE63341D}">
      <dgm:prSet/>
      <dgm:spPr/>
    </dgm:pt>
    <dgm:pt modelId="{334E5C70-E904-4E73-B212-B1E729F930BA}" type="sibTrans" cxnId="{257AC6B1-0309-493D-A4D3-7AAFCE63341D}">
      <dgm:prSet/>
      <dgm:spPr/>
    </dgm:pt>
    <dgm:pt modelId="{1D5B538A-E66D-40B0-A6DC-4EAEB0A64FEA}">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endParaRPr lang="el-GR" sz="2800" b="0" dirty="0">
            <a:solidFill>
              <a:schemeClr val="accent1"/>
            </a:solidFill>
          </a:endParaRPr>
        </a:p>
      </dgm:t>
    </dgm:pt>
    <dgm:pt modelId="{BA61CC3A-FF6C-4401-9F3A-34B6DF7F4A70}" type="parTrans" cxnId="{9944A0C0-A8C5-449D-B0D3-6D40B891E442}">
      <dgm:prSet/>
      <dgm:spPr/>
    </dgm:pt>
    <dgm:pt modelId="{806D235B-4470-4B17-9ADB-2DEFF60CA3DC}" type="sibTrans" cxnId="{9944A0C0-A8C5-449D-B0D3-6D40B891E442}">
      <dgm:prSet/>
      <dgm:spPr/>
    </dgm:pt>
    <dgm:pt modelId="{8CDC30D9-FA50-4D97-9DD6-26DB8D9F1C6C}">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Αποφάσεις Ένταξης: 8 εκ των 10 (Ποσοστό 80%)</a:t>
          </a:r>
          <a:endParaRPr lang="el-GR" sz="2800" b="0" dirty="0">
            <a:solidFill>
              <a:schemeClr val="accent1"/>
            </a:solidFill>
          </a:endParaRPr>
        </a:p>
      </dgm:t>
    </dgm:pt>
    <dgm:pt modelId="{023BADB7-4C67-4698-AE10-9FFBC9D13465}" type="parTrans" cxnId="{30841579-997D-4C00-A822-E56505C07776}">
      <dgm:prSet/>
      <dgm:spPr/>
    </dgm:pt>
    <dgm:pt modelId="{3950D367-DA79-4082-B47E-A855AC3EA2CD}" type="sibTrans" cxnId="{30841579-997D-4C00-A822-E56505C07776}">
      <dgm:prSet/>
      <dgm:spPr/>
    </dgm:pt>
    <dgm:pt modelId="{999028E8-8B46-4D60-83BF-A2A4EE3BFBD1}">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endParaRPr lang="el-GR" sz="2400" b="0" dirty="0">
            <a:solidFill>
              <a:schemeClr val="accent1"/>
            </a:solidFill>
          </a:endParaRPr>
        </a:p>
      </dgm:t>
    </dgm:pt>
    <dgm:pt modelId="{313063D2-100C-4D87-8D6D-DF5060487A6C}" type="parTrans" cxnId="{1C5C1FB9-4C0A-495E-9DA5-E91596401F1B}">
      <dgm:prSet/>
      <dgm:spPr/>
    </dgm:pt>
    <dgm:pt modelId="{D09E6E7F-D4E5-40BA-9F7D-833EB3BB80AC}" type="sibTrans" cxnId="{1C5C1FB9-4C0A-495E-9DA5-E91596401F1B}">
      <dgm:prSet/>
      <dgm:spPr/>
    </dgm:pt>
    <dgm:pt modelId="{3E587E50-D647-4E22-A10E-292E380170FE}">
      <dgm:prSet phldrT="[Κείμενο]" custT="1">
        <dgm:style>
          <a:lnRef idx="2">
            <a:schemeClr val="accent6"/>
          </a:lnRef>
          <a:fillRef idx="1">
            <a:schemeClr val="lt1"/>
          </a:fillRef>
          <a:effectRef idx="0">
            <a:schemeClr val="accent6"/>
          </a:effectRef>
          <a:fontRef idx="minor">
            <a:schemeClr val="dk1"/>
          </a:fontRef>
        </dgm:style>
      </dgm:prSet>
      <dgm:spPr>
        <a:ln w="38100"/>
      </dgm:spPr>
      <dgm:t>
        <a:bodyPr/>
        <a:lstStyle/>
        <a:p>
          <a:r>
            <a:rPr lang="el-GR" sz="2800" b="0" dirty="0" smtClean="0">
              <a:solidFill>
                <a:schemeClr val="accent1"/>
              </a:solidFill>
            </a:rPr>
            <a:t>Από Αποφάσεις Ένταξης: 6 εκ των 15 (Ποσοστό 40%)</a:t>
          </a:r>
          <a:endParaRPr lang="el-GR" sz="2800" b="0" dirty="0">
            <a:solidFill>
              <a:schemeClr val="accent1"/>
            </a:solidFill>
          </a:endParaRPr>
        </a:p>
      </dgm:t>
    </dgm:pt>
    <dgm:pt modelId="{676895AD-B265-4140-AEC9-C167956BF5B7}" type="parTrans" cxnId="{5193773D-FEDD-4348-B2F3-A7E542C851FB}">
      <dgm:prSet/>
      <dgm:spPr/>
    </dgm:pt>
    <dgm:pt modelId="{EE409577-D116-4441-AE1C-B7D833B5A52F}" type="sibTrans" cxnId="{5193773D-FEDD-4348-B2F3-A7E542C851FB}">
      <dgm:prSet/>
      <dgm:spPr/>
    </dgm:pt>
    <dgm:pt modelId="{17F9C6CB-EB22-4E87-901B-5AFB0CF5D321}" type="pres">
      <dgm:prSet presAssocID="{47DDE43A-9BAF-45FD-B16D-7EF6394EE73C}" presName="Name0" presStyleCnt="0">
        <dgm:presLayoutVars>
          <dgm:dir/>
          <dgm:animLvl val="lvl"/>
          <dgm:resizeHandles val="exact"/>
        </dgm:presLayoutVars>
      </dgm:prSet>
      <dgm:spPr/>
      <dgm:t>
        <a:bodyPr/>
        <a:lstStyle/>
        <a:p>
          <a:endParaRPr lang="el-GR"/>
        </a:p>
      </dgm:t>
    </dgm:pt>
    <dgm:pt modelId="{71A30C1B-4043-49CB-BCFE-419335AA478B}" type="pres">
      <dgm:prSet presAssocID="{B154181F-67EE-49C9-A422-FD0A4F5D87BD}" presName="linNode" presStyleCnt="0"/>
      <dgm:spPr/>
    </dgm:pt>
    <dgm:pt modelId="{3509E271-2EF5-45FD-A5B0-EE1DECB11827}" type="pres">
      <dgm:prSet presAssocID="{B154181F-67EE-49C9-A422-FD0A4F5D87BD}" presName="parentText" presStyleLbl="node1" presStyleIdx="0" presStyleCnt="3" custScaleX="94444" custScaleY="66534">
        <dgm:presLayoutVars>
          <dgm:chMax val="1"/>
          <dgm:bulletEnabled val="1"/>
        </dgm:presLayoutVars>
      </dgm:prSet>
      <dgm:spPr/>
      <dgm:t>
        <a:bodyPr/>
        <a:lstStyle/>
        <a:p>
          <a:endParaRPr lang="el-GR"/>
        </a:p>
      </dgm:t>
    </dgm:pt>
    <dgm:pt modelId="{6E19516B-63C2-4E57-8E88-8985C41463F5}" type="pres">
      <dgm:prSet presAssocID="{B154181F-67EE-49C9-A422-FD0A4F5D87BD}" presName="descendantText" presStyleLbl="alignAccFollowNode1" presStyleIdx="0" presStyleCnt="3" custScaleX="124422" custLinFactNeighborX="-154" custLinFactNeighborY="-289">
        <dgm:presLayoutVars>
          <dgm:bulletEnabled val="1"/>
        </dgm:presLayoutVars>
      </dgm:prSet>
      <dgm:spPr/>
      <dgm:t>
        <a:bodyPr/>
        <a:lstStyle/>
        <a:p>
          <a:endParaRPr lang="el-GR"/>
        </a:p>
      </dgm:t>
    </dgm:pt>
    <dgm:pt modelId="{133579D4-A0B4-48DC-9832-DEAE23E08C06}" type="pres">
      <dgm:prSet presAssocID="{F7D5E4B1-2237-4DBD-9865-03FD348D44F2}" presName="sp" presStyleCnt="0"/>
      <dgm:spPr/>
    </dgm:pt>
    <dgm:pt modelId="{9164DC87-4C1B-4B5D-A636-8BF9F9584F1B}" type="pres">
      <dgm:prSet presAssocID="{2803C5A0-33AF-4A28-94AB-575FFF00A14A}" presName="linNode" presStyleCnt="0"/>
      <dgm:spPr/>
    </dgm:pt>
    <dgm:pt modelId="{887DA452-4BA4-4BC9-BAE4-D8B0A01AE8A7}" type="pres">
      <dgm:prSet presAssocID="{2803C5A0-33AF-4A28-94AB-575FFF00A14A}" presName="parentText" presStyleLbl="node1" presStyleIdx="1" presStyleCnt="3" custScaleX="94444" custScaleY="66534">
        <dgm:presLayoutVars>
          <dgm:chMax val="1"/>
          <dgm:bulletEnabled val="1"/>
        </dgm:presLayoutVars>
      </dgm:prSet>
      <dgm:spPr/>
      <dgm:t>
        <a:bodyPr/>
        <a:lstStyle/>
        <a:p>
          <a:endParaRPr lang="el-GR"/>
        </a:p>
      </dgm:t>
    </dgm:pt>
    <dgm:pt modelId="{0BF19423-511D-453C-8F9E-D4AAFE704094}" type="pres">
      <dgm:prSet presAssocID="{2803C5A0-33AF-4A28-94AB-575FFF00A14A}" presName="descendantText" presStyleLbl="alignAccFollowNode1" presStyleIdx="1" presStyleCnt="3" custScaleX="124422">
        <dgm:presLayoutVars>
          <dgm:bulletEnabled val="1"/>
        </dgm:presLayoutVars>
      </dgm:prSet>
      <dgm:spPr/>
      <dgm:t>
        <a:bodyPr/>
        <a:lstStyle/>
        <a:p>
          <a:endParaRPr lang="el-GR"/>
        </a:p>
      </dgm:t>
    </dgm:pt>
    <dgm:pt modelId="{85DD0A1D-22D6-47FA-84C8-2A73C7505E81}" type="pres">
      <dgm:prSet presAssocID="{5C0617A1-0FF6-4DB1-BCE2-140F67470F13}" presName="sp" presStyleCnt="0"/>
      <dgm:spPr/>
    </dgm:pt>
    <dgm:pt modelId="{E5046A09-811B-411A-A6CC-27DD771131EE}" type="pres">
      <dgm:prSet presAssocID="{E327C195-02A4-4C1C-A87F-1B4436E6B603}" presName="linNode" presStyleCnt="0"/>
      <dgm:spPr/>
    </dgm:pt>
    <dgm:pt modelId="{74DE060F-331B-4B96-9242-2F4234D29498}" type="pres">
      <dgm:prSet presAssocID="{E327C195-02A4-4C1C-A87F-1B4436E6B603}" presName="parentText" presStyleLbl="node1" presStyleIdx="2" presStyleCnt="3" custScaleX="94444" custScaleY="66534">
        <dgm:presLayoutVars>
          <dgm:chMax val="1"/>
          <dgm:bulletEnabled val="1"/>
        </dgm:presLayoutVars>
      </dgm:prSet>
      <dgm:spPr/>
      <dgm:t>
        <a:bodyPr/>
        <a:lstStyle/>
        <a:p>
          <a:endParaRPr lang="el-GR"/>
        </a:p>
      </dgm:t>
    </dgm:pt>
    <dgm:pt modelId="{555437B0-FA41-4916-9565-6F7909E0EFEA}" type="pres">
      <dgm:prSet presAssocID="{E327C195-02A4-4C1C-A87F-1B4436E6B603}" presName="descendantText" presStyleLbl="alignAccFollowNode1" presStyleIdx="2" presStyleCnt="3" custScaleX="124422">
        <dgm:presLayoutVars>
          <dgm:bulletEnabled val="1"/>
        </dgm:presLayoutVars>
      </dgm:prSet>
      <dgm:spPr/>
      <dgm:t>
        <a:bodyPr/>
        <a:lstStyle/>
        <a:p>
          <a:endParaRPr lang="el-GR"/>
        </a:p>
      </dgm:t>
    </dgm:pt>
  </dgm:ptLst>
  <dgm:cxnLst>
    <dgm:cxn modelId="{CEA6F164-6343-4658-A115-54722C9AD5BA}" type="presOf" srcId="{22D380B9-EB01-4153-AFA5-800057E4A4B5}" destId="{6E19516B-63C2-4E57-8E88-8985C41463F5}" srcOrd="0" destOrd="1" presId="urn:microsoft.com/office/officeart/2005/8/layout/vList5"/>
    <dgm:cxn modelId="{157671CE-63F2-4514-B393-6ED8A285E6F2}" srcId="{47DDE43A-9BAF-45FD-B16D-7EF6394EE73C}" destId="{E327C195-02A4-4C1C-A87F-1B4436E6B603}" srcOrd="2" destOrd="0" parTransId="{4D65ABB8-680C-4A74-B8CC-3F84A467D0EF}" sibTransId="{F4865882-0A87-47E2-B40E-C8D454B1F370}"/>
    <dgm:cxn modelId="{30841579-997D-4C00-A822-E56505C07776}" srcId="{2803C5A0-33AF-4A28-94AB-575FFF00A14A}" destId="{8CDC30D9-FA50-4D97-9DD6-26DB8D9F1C6C}" srcOrd="2" destOrd="0" parTransId="{023BADB7-4C67-4698-AE10-9FFBC9D13465}" sibTransId="{3950D367-DA79-4082-B47E-A855AC3EA2CD}"/>
    <dgm:cxn modelId="{257AC6B1-0309-493D-A4D3-7AAFCE63341D}" srcId="{B154181F-67EE-49C9-A422-FD0A4F5D87BD}" destId="{22D380B9-EB01-4153-AFA5-800057E4A4B5}" srcOrd="1" destOrd="0" parTransId="{CFCD490C-61BB-4F1A-813B-B9C2DDF5E58E}" sibTransId="{334E5C70-E904-4E73-B212-B1E729F930BA}"/>
    <dgm:cxn modelId="{DB60F657-DC5D-41D9-B52A-14A76546E5E4}" srcId="{47DDE43A-9BAF-45FD-B16D-7EF6394EE73C}" destId="{2803C5A0-33AF-4A28-94AB-575FFF00A14A}" srcOrd="1" destOrd="0" parTransId="{88B0E0B5-6336-4960-8C51-A89B91A497C4}" sibTransId="{5C0617A1-0FF6-4DB1-BCE2-140F67470F13}"/>
    <dgm:cxn modelId="{E029A980-B17E-42A7-A08D-08D6FF1B0B19}" type="presOf" srcId="{0977889D-3F4D-431E-A7FA-A56561DC6CE8}" destId="{0BF19423-511D-453C-8F9E-D4AAFE704094}" srcOrd="0" destOrd="1" presId="urn:microsoft.com/office/officeart/2005/8/layout/vList5"/>
    <dgm:cxn modelId="{57F34725-AA95-4240-BA30-5C823775ED6E}" type="presOf" srcId="{999028E8-8B46-4D60-83BF-A2A4EE3BFBD1}" destId="{0BF19423-511D-453C-8F9E-D4AAFE704094}" srcOrd="0" destOrd="0" presId="urn:microsoft.com/office/officeart/2005/8/layout/vList5"/>
    <dgm:cxn modelId="{F0C8DD4C-3D41-46CC-A201-31917960B511}" srcId="{E327C195-02A4-4C1C-A87F-1B4436E6B603}" destId="{D883859A-6BE8-44AF-A57D-1B0F20293BA8}" srcOrd="0" destOrd="0" parTransId="{66875924-67E7-4416-BBAE-516EF7013A29}" sibTransId="{C93E05B5-5805-4368-90BD-2897675EC546}"/>
    <dgm:cxn modelId="{5193773D-FEDD-4348-B2F3-A7E542C851FB}" srcId="{E327C195-02A4-4C1C-A87F-1B4436E6B603}" destId="{3E587E50-D647-4E22-A10E-292E380170FE}" srcOrd="1" destOrd="0" parTransId="{676895AD-B265-4140-AEC9-C167956BF5B7}" sibTransId="{EE409577-D116-4441-AE1C-B7D833B5A52F}"/>
    <dgm:cxn modelId="{CD8D5BDE-3A0F-4985-8F9B-C2C6C897B504}" type="presOf" srcId="{E327C195-02A4-4C1C-A87F-1B4436E6B603}" destId="{74DE060F-331B-4B96-9242-2F4234D29498}" srcOrd="0" destOrd="0" presId="urn:microsoft.com/office/officeart/2005/8/layout/vList5"/>
    <dgm:cxn modelId="{280EDB85-D03D-4EB6-91E7-EEE94541E5BB}" type="presOf" srcId="{1D5B538A-E66D-40B0-A6DC-4EAEB0A64FEA}" destId="{0BF19423-511D-453C-8F9E-D4AAFE704094}" srcOrd="0" destOrd="3" presId="urn:microsoft.com/office/officeart/2005/8/layout/vList5"/>
    <dgm:cxn modelId="{C0D00FDE-588C-4154-BA80-176F1A8AA765}" type="presOf" srcId="{8CDC30D9-FA50-4D97-9DD6-26DB8D9F1C6C}" destId="{0BF19423-511D-453C-8F9E-D4AAFE704094}" srcOrd="0" destOrd="2" presId="urn:microsoft.com/office/officeart/2005/8/layout/vList5"/>
    <dgm:cxn modelId="{1C5C1FB9-4C0A-495E-9DA5-E91596401F1B}" srcId="{2803C5A0-33AF-4A28-94AB-575FFF00A14A}" destId="{999028E8-8B46-4D60-83BF-A2A4EE3BFBD1}" srcOrd="0" destOrd="0" parTransId="{313063D2-100C-4D87-8D6D-DF5060487A6C}" sibTransId="{D09E6E7F-D4E5-40BA-9F7D-833EB3BB80AC}"/>
    <dgm:cxn modelId="{1D7BE201-B32A-4587-8BA5-48305A212A32}" type="presOf" srcId="{3E587E50-D647-4E22-A10E-292E380170FE}" destId="{555437B0-FA41-4916-9565-6F7909E0EFEA}" srcOrd="0" destOrd="1" presId="urn:microsoft.com/office/officeart/2005/8/layout/vList5"/>
    <dgm:cxn modelId="{0D8BE0A7-811F-4508-BA9D-93305CE31F75}" type="presOf" srcId="{B154181F-67EE-49C9-A422-FD0A4F5D87BD}" destId="{3509E271-2EF5-45FD-A5B0-EE1DECB11827}" srcOrd="0" destOrd="0" presId="urn:microsoft.com/office/officeart/2005/8/layout/vList5"/>
    <dgm:cxn modelId="{29B47E38-88C0-41F1-A66A-4208C064AFA8}" srcId="{47DDE43A-9BAF-45FD-B16D-7EF6394EE73C}" destId="{B154181F-67EE-49C9-A422-FD0A4F5D87BD}" srcOrd="0" destOrd="0" parTransId="{2DB97478-2D44-41AE-8678-BA2C35E15424}" sibTransId="{F7D5E4B1-2237-4DBD-9865-03FD348D44F2}"/>
    <dgm:cxn modelId="{9ED3FB40-C64E-49C7-90AA-7568C1E0565A}" srcId="{2803C5A0-33AF-4A28-94AB-575FFF00A14A}" destId="{0977889D-3F4D-431E-A7FA-A56561DC6CE8}" srcOrd="1" destOrd="0" parTransId="{185EB768-5137-4A01-A8E5-5F05A02E1978}" sibTransId="{86683E4E-833C-4AE2-AC48-B270E91A9028}"/>
    <dgm:cxn modelId="{F8C763F9-43E1-4AF1-A31D-3BD704A3C5A0}" srcId="{B154181F-67EE-49C9-A422-FD0A4F5D87BD}" destId="{4A8F75CD-FD10-43A9-ACD8-C8E437AFFD10}" srcOrd="0" destOrd="0" parTransId="{CFB03AFE-AEEF-4D5E-B9C9-3227C94329D1}" sibTransId="{6345115C-6FF8-4BE7-BF18-CBD1239A40DD}"/>
    <dgm:cxn modelId="{32BBE20A-7D3D-4431-AF70-233D3875CC7D}" type="presOf" srcId="{4A8F75CD-FD10-43A9-ACD8-C8E437AFFD10}" destId="{6E19516B-63C2-4E57-8E88-8985C41463F5}" srcOrd="0" destOrd="0" presId="urn:microsoft.com/office/officeart/2005/8/layout/vList5"/>
    <dgm:cxn modelId="{D7B9C66B-1C81-4624-A66A-8DF809BDA901}" type="presOf" srcId="{2803C5A0-33AF-4A28-94AB-575FFF00A14A}" destId="{887DA452-4BA4-4BC9-BAE4-D8B0A01AE8A7}" srcOrd="0" destOrd="0" presId="urn:microsoft.com/office/officeart/2005/8/layout/vList5"/>
    <dgm:cxn modelId="{9944A0C0-A8C5-449D-B0D3-6D40B891E442}" srcId="{2803C5A0-33AF-4A28-94AB-575FFF00A14A}" destId="{1D5B538A-E66D-40B0-A6DC-4EAEB0A64FEA}" srcOrd="3" destOrd="0" parTransId="{BA61CC3A-FF6C-4401-9F3A-34B6DF7F4A70}" sibTransId="{806D235B-4470-4B17-9ADB-2DEFF60CA3DC}"/>
    <dgm:cxn modelId="{C1CE1722-4F92-40C9-8987-1576600CF104}" type="presOf" srcId="{47DDE43A-9BAF-45FD-B16D-7EF6394EE73C}" destId="{17F9C6CB-EB22-4E87-901B-5AFB0CF5D321}" srcOrd="0" destOrd="0" presId="urn:microsoft.com/office/officeart/2005/8/layout/vList5"/>
    <dgm:cxn modelId="{5D6F76BB-7D36-432B-88D0-B9D655BD52EA}" type="presOf" srcId="{D883859A-6BE8-44AF-A57D-1B0F20293BA8}" destId="{555437B0-FA41-4916-9565-6F7909E0EFEA}" srcOrd="0" destOrd="0" presId="urn:microsoft.com/office/officeart/2005/8/layout/vList5"/>
    <dgm:cxn modelId="{57DA8DAD-4B89-43F8-BA7B-E22E167710C6}" type="presParOf" srcId="{17F9C6CB-EB22-4E87-901B-5AFB0CF5D321}" destId="{71A30C1B-4043-49CB-BCFE-419335AA478B}" srcOrd="0" destOrd="0" presId="urn:microsoft.com/office/officeart/2005/8/layout/vList5"/>
    <dgm:cxn modelId="{61632820-8BEA-41D2-B68E-C22EFEC73203}" type="presParOf" srcId="{71A30C1B-4043-49CB-BCFE-419335AA478B}" destId="{3509E271-2EF5-45FD-A5B0-EE1DECB11827}" srcOrd="0" destOrd="0" presId="urn:microsoft.com/office/officeart/2005/8/layout/vList5"/>
    <dgm:cxn modelId="{8881F514-437F-4B9B-9D75-665AFDBE3445}" type="presParOf" srcId="{71A30C1B-4043-49CB-BCFE-419335AA478B}" destId="{6E19516B-63C2-4E57-8E88-8985C41463F5}" srcOrd="1" destOrd="0" presId="urn:microsoft.com/office/officeart/2005/8/layout/vList5"/>
    <dgm:cxn modelId="{BF049C17-4107-4FC7-9CCB-82788352D2E0}" type="presParOf" srcId="{17F9C6CB-EB22-4E87-901B-5AFB0CF5D321}" destId="{133579D4-A0B4-48DC-9832-DEAE23E08C06}" srcOrd="1" destOrd="0" presId="urn:microsoft.com/office/officeart/2005/8/layout/vList5"/>
    <dgm:cxn modelId="{DCF4441D-6948-4AB0-B90F-E9F676E137AA}" type="presParOf" srcId="{17F9C6CB-EB22-4E87-901B-5AFB0CF5D321}" destId="{9164DC87-4C1B-4B5D-A636-8BF9F9584F1B}" srcOrd="2" destOrd="0" presId="urn:microsoft.com/office/officeart/2005/8/layout/vList5"/>
    <dgm:cxn modelId="{323218B2-9545-46A3-8425-28DA93A4CA8B}" type="presParOf" srcId="{9164DC87-4C1B-4B5D-A636-8BF9F9584F1B}" destId="{887DA452-4BA4-4BC9-BAE4-D8B0A01AE8A7}" srcOrd="0" destOrd="0" presId="urn:microsoft.com/office/officeart/2005/8/layout/vList5"/>
    <dgm:cxn modelId="{6D417F76-1FB9-4333-B34F-98AECE3D3398}" type="presParOf" srcId="{9164DC87-4C1B-4B5D-A636-8BF9F9584F1B}" destId="{0BF19423-511D-453C-8F9E-D4AAFE704094}" srcOrd="1" destOrd="0" presId="urn:microsoft.com/office/officeart/2005/8/layout/vList5"/>
    <dgm:cxn modelId="{D2FA344C-A819-4151-B40F-CABC11F2FCE3}" type="presParOf" srcId="{17F9C6CB-EB22-4E87-901B-5AFB0CF5D321}" destId="{85DD0A1D-22D6-47FA-84C8-2A73C7505E81}" srcOrd="3" destOrd="0" presId="urn:microsoft.com/office/officeart/2005/8/layout/vList5"/>
    <dgm:cxn modelId="{B1606DF5-FE7A-49FF-A911-0F1BBF8E267A}" type="presParOf" srcId="{17F9C6CB-EB22-4E87-901B-5AFB0CF5D321}" destId="{E5046A09-811B-411A-A6CC-27DD771131EE}" srcOrd="4" destOrd="0" presId="urn:microsoft.com/office/officeart/2005/8/layout/vList5"/>
    <dgm:cxn modelId="{EAB332F9-3F03-4CAB-BB73-482C90759279}" type="presParOf" srcId="{E5046A09-811B-411A-A6CC-27DD771131EE}" destId="{74DE060F-331B-4B96-9242-2F4234D29498}" srcOrd="0" destOrd="0" presId="urn:microsoft.com/office/officeart/2005/8/layout/vList5"/>
    <dgm:cxn modelId="{5E969E9A-300F-4E48-B260-AD771BD6C682}" type="presParOf" srcId="{E5046A09-811B-411A-A6CC-27DD771131EE}" destId="{555437B0-FA41-4916-9565-6F7909E0EFE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98ED1-1CE5-493F-92EB-7748B6F92FFE}">
      <dsp:nvSpPr>
        <dsp:cNvPr id="0" name=""/>
        <dsp:cNvSpPr/>
      </dsp:nvSpPr>
      <dsp:spPr>
        <a:xfrm>
          <a:off x="308491" y="500601"/>
          <a:ext cx="4056527" cy="4056527"/>
        </a:xfrm>
        <a:prstGeom prst="pie">
          <a:avLst>
            <a:gd name="adj1" fmla="val 16200000"/>
            <a:gd name="adj2" fmla="val 2052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1"/>
              </a:solidFill>
            </a:rPr>
            <a:t>Φορολογική -</a:t>
          </a:r>
          <a:r>
            <a:rPr lang="el-GR" sz="1800" b="1" kern="1200" dirty="0" smtClean="0">
              <a:solidFill>
                <a:schemeClr val="accent1"/>
              </a:solidFill>
            </a:rPr>
            <a:t>Δημοσιονομική Πολιτική </a:t>
          </a:r>
          <a:endParaRPr lang="el-GR" sz="1800" b="1" kern="1200" dirty="0">
            <a:solidFill>
              <a:schemeClr val="accent1"/>
            </a:solidFill>
          </a:endParaRPr>
        </a:p>
      </dsp:txBody>
      <dsp:txXfrm>
        <a:off x="2387944" y="1106666"/>
        <a:ext cx="1376321" cy="941693"/>
      </dsp:txXfrm>
    </dsp:sp>
    <dsp:sp modelId="{9CC5F443-0A77-4206-B4CC-6A6F0C1B76BC}">
      <dsp:nvSpPr>
        <dsp:cNvPr id="0" name=""/>
        <dsp:cNvSpPr/>
      </dsp:nvSpPr>
      <dsp:spPr>
        <a:xfrm>
          <a:off x="326380" y="504067"/>
          <a:ext cx="4056527" cy="4056527"/>
        </a:xfrm>
        <a:prstGeom prst="pie">
          <a:avLst>
            <a:gd name="adj1" fmla="val 20520000"/>
            <a:gd name="adj2" fmla="val 324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1"/>
              </a:solidFill>
            </a:rPr>
            <a:t>Δικαιοσύνη</a:t>
          </a:r>
          <a:endParaRPr lang="el-GR" sz="1800" b="1" kern="1200" dirty="0">
            <a:solidFill>
              <a:schemeClr val="accent1"/>
            </a:solidFill>
          </a:endParaRPr>
        </a:p>
      </dsp:txBody>
      <dsp:txXfrm>
        <a:off x="2977610" y="2339162"/>
        <a:ext cx="1207299" cy="1018960"/>
      </dsp:txXfrm>
    </dsp:sp>
    <dsp:sp modelId="{C3ACB102-C1F6-4924-BC10-AD1E0E960049}">
      <dsp:nvSpPr>
        <dsp:cNvPr id="0" name=""/>
        <dsp:cNvSpPr/>
      </dsp:nvSpPr>
      <dsp:spPr>
        <a:xfrm>
          <a:off x="326380" y="504067"/>
          <a:ext cx="4056527" cy="4056527"/>
        </a:xfrm>
        <a:prstGeom prst="pie">
          <a:avLst>
            <a:gd name="adj1" fmla="val 3240000"/>
            <a:gd name="adj2" fmla="val 756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1"/>
              </a:solidFill>
            </a:rPr>
            <a:t>Υγεία</a:t>
          </a:r>
          <a:endParaRPr lang="el-GR" sz="1800" b="1" kern="1200" dirty="0">
            <a:solidFill>
              <a:schemeClr val="accent1"/>
            </a:solidFill>
          </a:endParaRPr>
        </a:p>
      </dsp:txBody>
      <dsp:txXfrm>
        <a:off x="1630264" y="3546462"/>
        <a:ext cx="1448759" cy="869255"/>
      </dsp:txXfrm>
    </dsp:sp>
    <dsp:sp modelId="{716F379D-3849-4B64-B26B-30CAB1D05DCD}">
      <dsp:nvSpPr>
        <dsp:cNvPr id="0" name=""/>
        <dsp:cNvSpPr/>
      </dsp:nvSpPr>
      <dsp:spPr>
        <a:xfrm>
          <a:off x="315346" y="504107"/>
          <a:ext cx="4056527" cy="4056527"/>
        </a:xfrm>
        <a:prstGeom prst="pie">
          <a:avLst>
            <a:gd name="adj1" fmla="val 7560000"/>
            <a:gd name="adj2" fmla="val 1188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1"/>
              </a:solidFill>
            </a:rPr>
            <a:t>Κοινωνική Ασφάλιση</a:t>
          </a:r>
          <a:endParaRPr lang="el-GR" sz="1800" b="1" kern="1200" dirty="0">
            <a:solidFill>
              <a:schemeClr val="accent1"/>
            </a:solidFill>
          </a:endParaRPr>
        </a:p>
      </dsp:txBody>
      <dsp:txXfrm>
        <a:off x="508514" y="2339203"/>
        <a:ext cx="1207299" cy="1018960"/>
      </dsp:txXfrm>
    </dsp:sp>
    <dsp:sp modelId="{537C10A4-DAFB-49E4-B849-A60EA93BC38A}">
      <dsp:nvSpPr>
        <dsp:cNvPr id="0" name=""/>
        <dsp:cNvSpPr/>
      </dsp:nvSpPr>
      <dsp:spPr>
        <a:xfrm>
          <a:off x="315346" y="504107"/>
          <a:ext cx="4056527" cy="4056527"/>
        </a:xfrm>
        <a:prstGeom prst="pie">
          <a:avLst>
            <a:gd name="adj1" fmla="val 11880000"/>
            <a:gd name="adj2" fmla="val 1620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accent1"/>
              </a:solidFill>
            </a:rPr>
            <a:t>Πρόγραμμα Καλλικράτης</a:t>
          </a:r>
          <a:endParaRPr lang="el-GR" sz="1800" b="1" kern="1200" dirty="0">
            <a:solidFill>
              <a:schemeClr val="accent1"/>
            </a:solidFill>
          </a:endParaRPr>
        </a:p>
      </dsp:txBody>
      <dsp:txXfrm>
        <a:off x="906923" y="1122245"/>
        <a:ext cx="1376321" cy="941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19516B-63C2-4E57-8E88-8985C41463F5}">
      <dsp:nvSpPr>
        <dsp:cNvPr id="0" name=""/>
        <dsp:cNvSpPr/>
      </dsp:nvSpPr>
      <dsp:spPr>
        <a:xfrm rot="5400000">
          <a:off x="5013829" y="-2314032"/>
          <a:ext cx="1703368" cy="6331433"/>
        </a:xfrm>
        <a:prstGeom prst="round2Same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εξειδίκευση: </a:t>
          </a:r>
          <a:r>
            <a:rPr lang="en-US" sz="2800" b="0" kern="1200" dirty="0" smtClean="0">
              <a:solidFill>
                <a:schemeClr val="accent1"/>
              </a:solidFill>
            </a:rPr>
            <a:t>32</a:t>
          </a:r>
          <a:r>
            <a:rPr lang="el-GR" sz="2800" b="0" kern="1200" dirty="0" smtClean="0">
              <a:solidFill>
                <a:schemeClr val="accent1"/>
              </a:solidFill>
            </a:rPr>
            <a:t> από τους 35 (Ποσοστό </a:t>
          </a:r>
          <a:r>
            <a:rPr lang="en-US" sz="2800" b="0" kern="1200" dirty="0" smtClean="0">
              <a:solidFill>
                <a:schemeClr val="accent1"/>
              </a:solidFill>
            </a:rPr>
            <a:t>91</a:t>
          </a:r>
          <a:r>
            <a:rPr lang="el-GR" sz="2800" b="0" kern="1200" dirty="0" smtClean="0">
              <a:solidFill>
                <a:schemeClr val="accent1"/>
              </a:solidFill>
            </a:rPr>
            <a:t>,</a:t>
          </a:r>
          <a:r>
            <a:rPr lang="en-US" sz="2800" b="0" kern="1200" dirty="0" smtClean="0">
              <a:solidFill>
                <a:schemeClr val="accent1"/>
              </a:solidFill>
            </a:rPr>
            <a:t>4</a:t>
          </a:r>
          <a:r>
            <a:rPr lang="el-GR" sz="2800" b="0" kern="1200" dirty="0" smtClean="0">
              <a:solidFill>
                <a:schemeClr val="accent1"/>
              </a:solidFill>
            </a:rPr>
            <a:t>%)</a:t>
          </a:r>
          <a:endParaRPr lang="el-GR" sz="2800" b="0" kern="1200" dirty="0">
            <a:solidFill>
              <a:schemeClr val="accent1"/>
            </a:solidFill>
          </a:endParaRPr>
        </a:p>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Αποφάσεις Ένταξης: 13 από τους 35 (Ποσοστό 37,14%)</a:t>
          </a:r>
          <a:endParaRPr lang="el-GR" sz="2800" b="0" kern="1200" dirty="0">
            <a:solidFill>
              <a:schemeClr val="accent1"/>
            </a:solidFill>
          </a:endParaRPr>
        </a:p>
      </dsp:txBody>
      <dsp:txXfrm rot="-5400000">
        <a:off x="2699797" y="83152"/>
        <a:ext cx="6248281" cy="1537064"/>
      </dsp:txXfrm>
    </dsp:sp>
    <dsp:sp modelId="{3509E271-2EF5-45FD-A5B0-EE1DECB11827}">
      <dsp:nvSpPr>
        <dsp:cNvPr id="0" name=""/>
        <dsp:cNvSpPr/>
      </dsp:nvSpPr>
      <dsp:spPr>
        <a:xfrm>
          <a:off x="857" y="144009"/>
          <a:ext cx="2703346" cy="1416648"/>
        </a:xfrm>
        <a:prstGeom prst="round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l-GR" sz="2800" b="1" kern="1200" dirty="0" smtClean="0">
              <a:solidFill>
                <a:schemeClr val="accent1"/>
              </a:solidFill>
            </a:rPr>
            <a:t>Δείκτες Εκροής</a:t>
          </a:r>
          <a:endParaRPr lang="el-GR" sz="2800" b="1" kern="1200" dirty="0">
            <a:solidFill>
              <a:schemeClr val="accent1"/>
            </a:solidFill>
          </a:endParaRPr>
        </a:p>
      </dsp:txBody>
      <dsp:txXfrm>
        <a:off x="70012" y="213164"/>
        <a:ext cx="2565036" cy="1278338"/>
      </dsp:txXfrm>
    </dsp:sp>
    <dsp:sp modelId="{0BF19423-511D-453C-8F9E-D4AAFE704094}">
      <dsp:nvSpPr>
        <dsp:cNvPr id="0" name=""/>
        <dsp:cNvSpPr/>
      </dsp:nvSpPr>
      <dsp:spPr>
        <a:xfrm rot="5400000">
          <a:off x="5018237" y="-503554"/>
          <a:ext cx="1703368" cy="6331433"/>
        </a:xfrm>
        <a:prstGeom prst="round2Same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endParaRPr lang="el-GR" sz="2400" b="0" kern="1200" dirty="0">
            <a:solidFill>
              <a:schemeClr val="accent1"/>
            </a:solidFill>
          </a:endParaRPr>
        </a:p>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εξειδίκευση: </a:t>
          </a:r>
          <a:r>
            <a:rPr lang="en-US" sz="2800" b="0" kern="1200" dirty="0" smtClean="0">
              <a:solidFill>
                <a:schemeClr val="accent1"/>
              </a:solidFill>
            </a:rPr>
            <a:t>10</a:t>
          </a:r>
          <a:r>
            <a:rPr lang="el-GR" sz="2800" b="0" kern="1200" dirty="0" smtClean="0">
              <a:solidFill>
                <a:schemeClr val="accent1"/>
              </a:solidFill>
            </a:rPr>
            <a:t> εκ των 10 (Ποσοστό </a:t>
          </a:r>
          <a:r>
            <a:rPr lang="en-US" sz="2800" b="0" kern="1200" dirty="0" smtClean="0">
              <a:solidFill>
                <a:schemeClr val="accent1"/>
              </a:solidFill>
            </a:rPr>
            <a:t>10</a:t>
          </a:r>
          <a:r>
            <a:rPr lang="el-GR" sz="2800" b="0" kern="1200" dirty="0" smtClean="0">
              <a:solidFill>
                <a:schemeClr val="accent1"/>
              </a:solidFill>
            </a:rPr>
            <a:t>0%)</a:t>
          </a:r>
          <a:endParaRPr lang="el-GR" sz="2800" b="0" kern="1200" dirty="0">
            <a:solidFill>
              <a:schemeClr val="accent1"/>
            </a:solidFill>
          </a:endParaRPr>
        </a:p>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Αποφάσεις Ένταξης: 8 εκ των 10 (Ποσοστό 80%)</a:t>
          </a:r>
          <a:endParaRPr lang="el-GR" sz="2800" b="0" kern="1200" dirty="0">
            <a:solidFill>
              <a:schemeClr val="accent1"/>
            </a:solidFill>
          </a:endParaRPr>
        </a:p>
        <a:p>
          <a:pPr marL="285750" lvl="1" indent="-285750" algn="l" defTabSz="1244600">
            <a:lnSpc>
              <a:spcPct val="90000"/>
            </a:lnSpc>
            <a:spcBef>
              <a:spcPct val="0"/>
            </a:spcBef>
            <a:spcAft>
              <a:spcPct val="15000"/>
            </a:spcAft>
            <a:buChar char="••"/>
          </a:pPr>
          <a:endParaRPr lang="el-GR" sz="2800" b="0" kern="1200" dirty="0">
            <a:solidFill>
              <a:schemeClr val="accent1"/>
            </a:solidFill>
          </a:endParaRPr>
        </a:p>
      </dsp:txBody>
      <dsp:txXfrm rot="-5400000">
        <a:off x="2704205" y="1893630"/>
        <a:ext cx="6248281" cy="1537064"/>
      </dsp:txXfrm>
    </dsp:sp>
    <dsp:sp modelId="{887DA452-4BA4-4BC9-BAE4-D8B0A01AE8A7}">
      <dsp:nvSpPr>
        <dsp:cNvPr id="0" name=""/>
        <dsp:cNvSpPr/>
      </dsp:nvSpPr>
      <dsp:spPr>
        <a:xfrm>
          <a:off x="857" y="1953838"/>
          <a:ext cx="2703346" cy="1416648"/>
        </a:xfrm>
        <a:prstGeom prst="round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l-GR" sz="2800" b="1" kern="1200" dirty="0" smtClean="0">
              <a:solidFill>
                <a:schemeClr val="accent1"/>
              </a:solidFill>
            </a:rPr>
            <a:t>Δείκτες Πλαισίου Επίδοσης</a:t>
          </a:r>
          <a:endParaRPr lang="el-GR" sz="2800" b="1" kern="1200" dirty="0">
            <a:solidFill>
              <a:schemeClr val="accent1"/>
            </a:solidFill>
          </a:endParaRPr>
        </a:p>
      </dsp:txBody>
      <dsp:txXfrm>
        <a:off x="70012" y="2022993"/>
        <a:ext cx="2565036" cy="1278338"/>
      </dsp:txXfrm>
    </dsp:sp>
    <dsp:sp modelId="{555437B0-FA41-4916-9565-6F7909E0EFEA}">
      <dsp:nvSpPr>
        <dsp:cNvPr id="0" name=""/>
        <dsp:cNvSpPr/>
      </dsp:nvSpPr>
      <dsp:spPr>
        <a:xfrm rot="5400000">
          <a:off x="5018237" y="1306274"/>
          <a:ext cx="1703368" cy="6331433"/>
        </a:xfrm>
        <a:prstGeom prst="round2Same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εξειδίκευση: 1</a:t>
          </a:r>
          <a:r>
            <a:rPr lang="en-US" sz="2800" b="0" kern="1200" dirty="0" smtClean="0">
              <a:solidFill>
                <a:schemeClr val="accent1"/>
              </a:solidFill>
            </a:rPr>
            <a:t>5</a:t>
          </a:r>
          <a:r>
            <a:rPr lang="el-GR" sz="2800" b="0" kern="1200" dirty="0" smtClean="0">
              <a:solidFill>
                <a:schemeClr val="accent1"/>
              </a:solidFill>
            </a:rPr>
            <a:t> εκ των 15 (Ποσοστό </a:t>
          </a:r>
          <a:r>
            <a:rPr lang="en-US" sz="2800" b="0" kern="1200" dirty="0" smtClean="0">
              <a:solidFill>
                <a:schemeClr val="accent1"/>
              </a:solidFill>
            </a:rPr>
            <a:t>100</a:t>
          </a:r>
          <a:r>
            <a:rPr lang="el-GR" sz="2800" b="0" kern="1200" dirty="0" smtClean="0">
              <a:solidFill>
                <a:schemeClr val="accent1"/>
              </a:solidFill>
            </a:rPr>
            <a:t>%)</a:t>
          </a:r>
          <a:endParaRPr lang="el-GR" sz="2800" b="0" kern="1200" dirty="0">
            <a:solidFill>
              <a:schemeClr val="accent1"/>
            </a:solidFill>
          </a:endParaRPr>
        </a:p>
        <a:p>
          <a:pPr marL="285750" lvl="1" indent="-285750" algn="l" defTabSz="1244600">
            <a:lnSpc>
              <a:spcPct val="90000"/>
            </a:lnSpc>
            <a:spcBef>
              <a:spcPct val="0"/>
            </a:spcBef>
            <a:spcAft>
              <a:spcPct val="15000"/>
            </a:spcAft>
            <a:buChar char="••"/>
          </a:pPr>
          <a:r>
            <a:rPr lang="el-GR" sz="2800" b="0" kern="1200" dirty="0" smtClean="0">
              <a:solidFill>
                <a:schemeClr val="accent1"/>
              </a:solidFill>
            </a:rPr>
            <a:t>Από Αποφάσεις Ένταξης: 6 εκ των 15 (Ποσοστό 40%)</a:t>
          </a:r>
          <a:endParaRPr lang="el-GR" sz="2800" b="0" kern="1200" dirty="0">
            <a:solidFill>
              <a:schemeClr val="accent1"/>
            </a:solidFill>
          </a:endParaRPr>
        </a:p>
      </dsp:txBody>
      <dsp:txXfrm rot="-5400000">
        <a:off x="2704205" y="3703458"/>
        <a:ext cx="6248281" cy="1537064"/>
      </dsp:txXfrm>
    </dsp:sp>
    <dsp:sp modelId="{74DE060F-331B-4B96-9242-2F4234D29498}">
      <dsp:nvSpPr>
        <dsp:cNvPr id="0" name=""/>
        <dsp:cNvSpPr/>
      </dsp:nvSpPr>
      <dsp:spPr>
        <a:xfrm>
          <a:off x="857" y="3763666"/>
          <a:ext cx="2703346" cy="1416648"/>
        </a:xfrm>
        <a:prstGeom prst="roundRect">
          <a:avLst/>
        </a:prstGeom>
        <a:solidFill>
          <a:schemeClr val="lt1"/>
        </a:solidFill>
        <a:ln w="38100" cap="flat" cmpd="sng" algn="ctr">
          <a:solidFill>
            <a:schemeClr val="accent6"/>
          </a:solidFill>
          <a:prstDash val="solid"/>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l-GR" sz="2800" b="1" kern="1200" dirty="0" smtClean="0">
              <a:solidFill>
                <a:schemeClr val="accent1"/>
              </a:solidFill>
            </a:rPr>
            <a:t>Δείκτες Αποτελέσματος</a:t>
          </a:r>
          <a:endParaRPr lang="el-GR" sz="2800" b="1" kern="1200" dirty="0">
            <a:solidFill>
              <a:schemeClr val="accent1"/>
            </a:solidFill>
          </a:endParaRPr>
        </a:p>
      </dsp:txBody>
      <dsp:txXfrm>
        <a:off x="70012" y="3832821"/>
        <a:ext cx="2565036" cy="1278338"/>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4187"/>
          </a:xfrm>
          <a:prstGeom prst="rect">
            <a:avLst/>
          </a:prstGeom>
        </p:spPr>
        <p:txBody>
          <a:bodyPr vert="horz" lIns="91440" tIns="45720" rIns="91440" bIns="45720" rtlCol="0"/>
          <a:lstStyle>
            <a:lvl1pPr algn="r">
              <a:defRPr sz="1200"/>
            </a:lvl1pPr>
          </a:lstStyle>
          <a:p>
            <a:fld id="{E780B490-7A7B-418E-857D-AD77CBA073B2}" type="datetimeFigureOut">
              <a:rPr lang="el-GR" smtClean="0"/>
              <a:t>15/6/2017</a:t>
            </a:fld>
            <a:endParaRPr lang="el-GR"/>
          </a:p>
        </p:txBody>
      </p:sp>
      <p:sp>
        <p:nvSpPr>
          <p:cNvPr id="4" name="Θέση υποσέλιδου 3"/>
          <p:cNvSpPr>
            <a:spLocks noGrp="1"/>
          </p:cNvSpPr>
          <p:nvPr>
            <p:ph type="ftr" sz="quarter" idx="2"/>
          </p:nvPr>
        </p:nvSpPr>
        <p:spPr>
          <a:xfrm>
            <a:off x="0" y="9378485"/>
            <a:ext cx="2946400" cy="4941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378485"/>
            <a:ext cx="2946400" cy="494187"/>
          </a:xfrm>
          <a:prstGeom prst="rect">
            <a:avLst/>
          </a:prstGeom>
        </p:spPr>
        <p:txBody>
          <a:bodyPr vert="horz" lIns="91440" tIns="45720" rIns="91440" bIns="45720" rtlCol="0" anchor="b"/>
          <a:lstStyle>
            <a:lvl1pPr algn="r">
              <a:defRPr sz="1200"/>
            </a:lvl1pPr>
          </a:lstStyle>
          <a:p>
            <a:fld id="{10AEB4F9-0641-4697-8AB7-85CA37C476B4}" type="slidenum">
              <a:rPr lang="el-GR" smtClean="0"/>
              <a:t>‹#›</a:t>
            </a:fld>
            <a:endParaRPr lang="el-GR"/>
          </a:p>
        </p:txBody>
      </p:sp>
    </p:spTree>
    <p:extLst>
      <p:ext uri="{BB962C8B-B14F-4D97-AF65-F5344CB8AC3E}">
        <p14:creationId xmlns:p14="http://schemas.microsoft.com/office/powerpoint/2010/main" val="3656828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2" y="0"/>
            <a:ext cx="2945659" cy="49371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5" y="0"/>
            <a:ext cx="2945659" cy="493713"/>
          </a:xfrm>
          <a:prstGeom prst="rect">
            <a:avLst/>
          </a:prstGeom>
        </p:spPr>
        <p:txBody>
          <a:bodyPr vert="horz" lIns="91440" tIns="45720" rIns="91440" bIns="45720" rtlCol="0"/>
          <a:lstStyle>
            <a:lvl1pPr algn="r">
              <a:defRPr sz="1200"/>
            </a:lvl1pPr>
          </a:lstStyle>
          <a:p>
            <a:fld id="{0BF83DDE-84D2-4A7C-867E-5A634D408620}" type="datetimeFigureOut">
              <a:rPr lang="el-GR" smtClean="0"/>
              <a:t>15/6/2017</a:t>
            </a:fld>
            <a:endParaRPr lang="el-GR"/>
          </a:p>
        </p:txBody>
      </p:sp>
      <p:sp>
        <p:nvSpPr>
          <p:cNvPr id="4" name="Θέση εικόνας διαφάνειας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2" y="9378824"/>
            <a:ext cx="2945659" cy="493713"/>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5" y="9378824"/>
            <a:ext cx="2945659" cy="493713"/>
          </a:xfrm>
          <a:prstGeom prst="rect">
            <a:avLst/>
          </a:prstGeom>
        </p:spPr>
        <p:txBody>
          <a:bodyPr vert="horz" lIns="91440" tIns="45720" rIns="91440" bIns="45720" rtlCol="0" anchor="b"/>
          <a:lstStyle>
            <a:lvl1pPr algn="r">
              <a:defRPr sz="1200"/>
            </a:lvl1pPr>
          </a:lstStyle>
          <a:p>
            <a:fld id="{B0B8B1DA-4D90-4819-BF2E-903B9146BBD5}" type="slidenum">
              <a:rPr lang="el-GR" smtClean="0"/>
              <a:t>‹#›</a:t>
            </a:fld>
            <a:endParaRPr lang="el-GR"/>
          </a:p>
        </p:txBody>
      </p:sp>
    </p:spTree>
    <p:extLst>
      <p:ext uri="{BB962C8B-B14F-4D97-AF65-F5344CB8AC3E}">
        <p14:creationId xmlns:p14="http://schemas.microsoft.com/office/powerpoint/2010/main" val="582642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600" dirty="0" smtClean="0">
                <a:latin typeface="Arial" panose="020B0604020202020204" pitchFamily="34" charset="0"/>
                <a:cs typeface="Arial" panose="020B0604020202020204" pitchFamily="34" charset="0"/>
              </a:rPr>
              <a:t>Έως και σήμερα οι τομείς πολιτικής που αποτελούν κάθετες προτεραιότητες του προγράμματος</a:t>
            </a:r>
            <a:r>
              <a:rPr lang="el-GR" sz="1600" baseline="0" dirty="0" smtClean="0">
                <a:latin typeface="Arial" panose="020B0604020202020204" pitchFamily="34" charset="0"/>
                <a:cs typeface="Arial" panose="020B0604020202020204" pitchFamily="34" charset="0"/>
              </a:rPr>
              <a:t> έχουν καταθέσει προτάσεις εξειδίκευσης οι οποίες έχουν λάβει την έγκριση της Επιτροπής Παρακολούθησης οι οποίες ανέρχονται σε ποσοστό 40% επί της συνολικής εξειδίκευσης και 34% περίπου επί της συνολικής δημόσιας δαπάνης του προγράμματος. Η κατανομή προϋπολογισμού ανά τομέα άσκησης πολιτικής καταγράφεται στη διαφάνεια που βλέπετε. Η Υγεία και η Κοινωνική ασφάλιση είναι οι τομείς από τους οποίους αναμένουμε εντός του προσεχούς διαστήματος την περαιτέρω εξειδίκευση και </a:t>
            </a:r>
            <a:r>
              <a:rPr lang="el-GR" sz="1600" baseline="0" dirty="0" err="1" smtClean="0">
                <a:latin typeface="Arial" panose="020B0604020202020204" pitchFamily="34" charset="0"/>
                <a:cs typeface="Arial" panose="020B0604020202020204" pitchFamily="34" charset="0"/>
              </a:rPr>
              <a:t>προτεραιοποίηση</a:t>
            </a:r>
            <a:r>
              <a:rPr lang="el-GR" sz="1600" baseline="0" dirty="0" smtClean="0">
                <a:latin typeface="Arial" panose="020B0604020202020204" pitchFamily="34" charset="0"/>
                <a:cs typeface="Arial" panose="020B0604020202020204" pitchFamily="34" charset="0"/>
              </a:rPr>
              <a:t> των παρεμβάσεων τους. </a:t>
            </a:r>
            <a:endParaRPr lang="el-GR" sz="1600"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0"/>
          </p:nvPr>
        </p:nvSpPr>
        <p:spPr/>
        <p:txBody>
          <a:bodyPr/>
          <a:lstStyle/>
          <a:p>
            <a:fld id="{B0B8B1DA-4D90-4819-BF2E-903B9146BBD5}" type="slidenum">
              <a:rPr lang="el-GR" smtClean="0"/>
              <a:t>3</a:t>
            </a:fld>
            <a:endParaRPr lang="el-GR"/>
          </a:p>
        </p:txBody>
      </p:sp>
    </p:spTree>
    <p:extLst>
      <p:ext uri="{BB962C8B-B14F-4D97-AF65-F5344CB8AC3E}">
        <p14:creationId xmlns:p14="http://schemas.microsoft.com/office/powerpoint/2010/main" val="3073584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600" dirty="0" smtClean="0">
                <a:latin typeface="Arial" panose="020B0604020202020204" pitchFamily="34" charset="0"/>
                <a:cs typeface="Arial" panose="020B0604020202020204" pitchFamily="34" charset="0"/>
              </a:rPr>
              <a:t>Στη διαφάνεια</a:t>
            </a:r>
            <a:r>
              <a:rPr lang="el-GR" sz="1600" baseline="0" dirty="0" smtClean="0">
                <a:latin typeface="Arial" panose="020B0604020202020204" pitchFamily="34" charset="0"/>
                <a:cs typeface="Arial" panose="020B0604020202020204" pitchFamily="34" charset="0"/>
              </a:rPr>
              <a:t> αυτή βλέπετε την ενεργοποίηση των δεικτών εκροής, αποτελέσματος και πλαισίου επίδοσης του προγράμματος από τη διαδικασία εξειδίκευσης και από την έκδοση σχετικών αποφάσεων ένταξης. Οι αποκλίσεις που υπάρχουν σε επίπεδο αποφάσεων ένταξης, που είναι και το επίπεδο ενεργοποίησης που ενδιαφέρει στην παρούσα χρονική στιγμή εφαρμογής του Επιχειρησιακού, οφείλονται αφενός στο ότι η εξειδίκευση ορισμένων ειδικών στόχων που συγχρηματοδοτούνται από το Ευρωπαϊκό Κοινωνικό Ταμείο είτε δεν έχει προχωρήσει αρκετά, όπως παρατηρήσαμε στις προηγούμενες διαφάνειες, είτε η ενεργοποίηση των προσκλήσεων που έχουν εκδοθεί παρουσιάζει καθυστερήσεις και αφετέρου ότι ο Θεματικός άξονας ΙΙ που συγχρηματοδοτείται από το ΕΤΠΑ βρίσκεται σε αυτοδέσμευση λόγω της </a:t>
            </a:r>
            <a:r>
              <a:rPr lang="el-GR" sz="1600" baseline="0" dirty="0" err="1" smtClean="0">
                <a:latin typeface="Arial" panose="020B0604020202020204" pitchFamily="34" charset="0"/>
                <a:cs typeface="Arial" panose="020B0604020202020204" pitchFamily="34" charset="0"/>
              </a:rPr>
              <a:t>αιρεσιμότητας</a:t>
            </a:r>
            <a:r>
              <a:rPr lang="el-GR" sz="1600" baseline="0" dirty="0" smtClean="0">
                <a:latin typeface="Arial" panose="020B0604020202020204" pitchFamily="34" charset="0"/>
                <a:cs typeface="Arial" panose="020B0604020202020204" pitchFamily="34" charset="0"/>
              </a:rPr>
              <a:t> 2.1 </a:t>
            </a:r>
            <a:endParaRPr lang="el-GR" sz="1600"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0"/>
          </p:nvPr>
        </p:nvSpPr>
        <p:spPr/>
        <p:txBody>
          <a:bodyPr/>
          <a:lstStyle/>
          <a:p>
            <a:fld id="{B0B8B1DA-4D90-4819-BF2E-903B9146BBD5}" type="slidenum">
              <a:rPr lang="el-GR" smtClean="0"/>
              <a:t>26</a:t>
            </a:fld>
            <a:endParaRPr lang="el-GR"/>
          </a:p>
        </p:txBody>
      </p:sp>
    </p:spTree>
    <p:extLst>
      <p:ext uri="{BB962C8B-B14F-4D97-AF65-F5344CB8AC3E}">
        <p14:creationId xmlns:p14="http://schemas.microsoft.com/office/powerpoint/2010/main" val="63168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90F518-94AA-44FB-8A83-0A8B92AFF4DF}" type="datetimeFigureOut">
              <a:rPr lang="el-GR" smtClean="0"/>
              <a:pPr/>
              <a:t>15/6/2017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274D94A-C1A8-4DC7-B93C-D24F4F6A8F5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l="-4000" r="-4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err="1" smtClean="0"/>
              <a:t>Kλικ</a:t>
            </a:r>
            <a:r>
              <a:rPr lang="el-GR" dirty="0" smtClean="0"/>
              <a:t>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0F518-94AA-44FB-8A83-0A8B92AFF4DF}" type="datetimeFigureOut">
              <a:rPr lang="el-GR" smtClean="0"/>
              <a:pPr/>
              <a:t>15/6/2017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4D94A-C1A8-4DC7-B93C-D24F4F6A8F5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 id="2147483657" r:id="rId7"/>
    <p:sldLayoutId id="2147483658" r:id="rId8"/>
    <p:sldLayoutId id="2147483659"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99592" y="2132856"/>
            <a:ext cx="7772400" cy="144058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sz="3200" b="1" dirty="0" smtClean="0">
              <a:solidFill>
                <a:schemeClr val="accent2"/>
              </a:solidFill>
              <a:effectLst>
                <a:outerShdw blurRad="38100" dist="38100" dir="2700000" algn="tl">
                  <a:srgbClr val="C0C0C0"/>
                </a:outerShdw>
              </a:effectLst>
            </a:endParaRPr>
          </a:p>
          <a:p>
            <a:r>
              <a:rPr lang="el-GR" sz="3200" b="1" dirty="0" smtClean="0">
                <a:solidFill>
                  <a:schemeClr val="accent2"/>
                </a:solidFill>
                <a:effectLst>
                  <a:outerShdw blurRad="38100" dist="38100" dir="2700000" algn="tl">
                    <a:srgbClr val="C0C0C0"/>
                  </a:outerShdw>
                </a:effectLst>
              </a:rPr>
              <a:t>Συνοπτική Έκθεση για την Ενημέρωση πολιτών </a:t>
            </a:r>
          </a:p>
          <a:p>
            <a:r>
              <a:rPr lang="el-GR" sz="3200" b="1" dirty="0" smtClean="0">
                <a:solidFill>
                  <a:schemeClr val="accent2"/>
                </a:solidFill>
                <a:effectLst>
                  <a:outerShdw blurRad="38100" dist="38100" dir="2700000" algn="tl">
                    <a:srgbClr val="C0C0C0"/>
                  </a:outerShdw>
                </a:effectLst>
              </a:rPr>
              <a:t>Ε.Π. «Μεταρρύθμιση Δημόσιου Τομέα»</a:t>
            </a:r>
          </a:p>
          <a:p>
            <a:endParaRPr lang="el-GR" sz="3200" b="1" dirty="0" smtClean="0">
              <a:solidFill>
                <a:schemeClr val="accent2"/>
              </a:solidFill>
              <a:effectLst>
                <a:outerShdw blurRad="38100" dist="38100" dir="2700000" algn="tl">
                  <a:srgbClr val="C0C0C0"/>
                </a:outerShdw>
              </a:effectLst>
            </a:endParaRPr>
          </a:p>
          <a:p>
            <a:r>
              <a:rPr lang="el-GR" sz="3200" b="1" dirty="0" smtClean="0">
                <a:solidFill>
                  <a:schemeClr val="accent2"/>
                </a:solidFill>
                <a:effectLst>
                  <a:outerShdw blurRad="38100" dist="38100" dir="2700000" algn="tl">
                    <a:srgbClr val="C0C0C0"/>
                  </a:outerShdw>
                </a:effectLst>
              </a:rPr>
              <a:t>Ετήσια Έκθεση Υλοποίησης έτους 2016  </a:t>
            </a:r>
            <a:endParaRPr lang="el-GR" sz="2800" b="1" dirty="0">
              <a:solidFill>
                <a:schemeClr val="accent2"/>
              </a:solidFill>
              <a:effectLst>
                <a:outerShdw blurRad="38100" dist="38100" dir="2700000" algn="tl">
                  <a:srgbClr val="C0C0C0"/>
                </a:outerShdw>
              </a:effectLst>
            </a:endParaRPr>
          </a:p>
        </p:txBody>
      </p:sp>
      <p:graphicFrame>
        <p:nvGraphicFramePr>
          <p:cNvPr id="3" name="Πίνακας 2"/>
          <p:cNvGraphicFramePr>
            <a:graphicFrameLocks noGrp="1"/>
          </p:cNvGraphicFramePr>
          <p:nvPr>
            <p:extLst>
              <p:ext uri="{D42A27DB-BD31-4B8C-83A1-F6EECF244321}">
                <p14:modId xmlns:p14="http://schemas.microsoft.com/office/powerpoint/2010/main" val="3532151627"/>
              </p:ext>
            </p:extLst>
          </p:nvPr>
        </p:nvGraphicFramePr>
        <p:xfrm>
          <a:off x="323528" y="116632"/>
          <a:ext cx="3384376" cy="1872208"/>
        </p:xfrm>
        <a:graphic>
          <a:graphicData uri="http://schemas.openxmlformats.org/drawingml/2006/table">
            <a:tbl>
              <a:tblPr>
                <a:effectLst/>
                <a:tableStyleId>{5C22544A-7EE6-4342-B048-85BDC9FD1C3A}</a:tableStyleId>
              </a:tblPr>
              <a:tblGrid>
                <a:gridCol w="3384376"/>
              </a:tblGrid>
              <a:tr h="1872208">
                <a:tc>
                  <a:txBody>
                    <a:bodyPr/>
                    <a:lstStyle/>
                    <a:p>
                      <a:pPr algn="l">
                        <a:lnSpc>
                          <a:spcPts val="1600"/>
                        </a:lnSpc>
                        <a:spcBef>
                          <a:spcPts val="600"/>
                        </a:spcBef>
                        <a:spcAft>
                          <a:spcPts val="0"/>
                        </a:spcAft>
                        <a:tabLst>
                          <a:tab pos="-35560" algn="l"/>
                        </a:tabLst>
                      </a:pPr>
                      <a:endParaRPr lang="en-US" sz="1000" dirty="0">
                        <a:effectLst/>
                      </a:endParaRPr>
                    </a:p>
                    <a:p>
                      <a:pPr algn="l">
                        <a:lnSpc>
                          <a:spcPts val="1600"/>
                        </a:lnSpc>
                        <a:spcBef>
                          <a:spcPts val="600"/>
                        </a:spcBef>
                        <a:spcAft>
                          <a:spcPts val="0"/>
                        </a:spcAft>
                        <a:tabLst>
                          <a:tab pos="-35560" algn="l"/>
                        </a:tabLst>
                      </a:pPr>
                      <a:endParaRPr lang="el-GR" sz="1100" dirty="0" smtClean="0">
                        <a:effectLst/>
                      </a:endParaRPr>
                    </a:p>
                    <a:p>
                      <a:pPr algn="l">
                        <a:lnSpc>
                          <a:spcPts val="1600"/>
                        </a:lnSpc>
                        <a:spcBef>
                          <a:spcPts val="600"/>
                        </a:spcBef>
                        <a:spcAft>
                          <a:spcPts val="0"/>
                        </a:spcAft>
                        <a:tabLst>
                          <a:tab pos="-35560" algn="l"/>
                        </a:tabLst>
                      </a:pPr>
                      <a:endParaRPr lang="el-GR" sz="1100" dirty="0" smtClean="0">
                        <a:effectLst/>
                      </a:endParaRPr>
                    </a:p>
                    <a:p>
                      <a:pPr algn="l">
                        <a:lnSpc>
                          <a:spcPct val="100000"/>
                        </a:lnSpc>
                        <a:spcBef>
                          <a:spcPts val="0"/>
                        </a:spcBef>
                        <a:spcAft>
                          <a:spcPts val="0"/>
                        </a:spcAft>
                        <a:tabLst>
                          <a:tab pos="-35560" algn="l"/>
                        </a:tabLst>
                      </a:pPr>
                      <a:r>
                        <a:rPr lang="el-GR" sz="1100" b="1" dirty="0" smtClean="0">
                          <a:solidFill>
                            <a:schemeClr val="tx2"/>
                          </a:solidFill>
                          <a:effectLst/>
                        </a:rPr>
                        <a:t>ΥΠΟΥΡΓΕΙΟ  ΟΙΚΟΝΟΜΙΑΣ</a:t>
                      </a:r>
                      <a:r>
                        <a:rPr lang="en-US" sz="1100" b="1" dirty="0" smtClean="0">
                          <a:solidFill>
                            <a:schemeClr val="tx2"/>
                          </a:solidFill>
                          <a:effectLst/>
                        </a:rPr>
                        <a:t> &amp; A</a:t>
                      </a:r>
                      <a:r>
                        <a:rPr lang="el-GR" sz="1100" b="1" dirty="0" smtClean="0">
                          <a:solidFill>
                            <a:schemeClr val="tx2"/>
                          </a:solidFill>
                          <a:effectLst/>
                        </a:rPr>
                        <a:t>ΝΑΠΤΥΞΗΣ  </a:t>
                      </a:r>
                      <a:endParaRPr lang="el-GR" sz="1000" b="1" dirty="0">
                        <a:solidFill>
                          <a:schemeClr val="tx2"/>
                        </a:solidFill>
                        <a:effectLst/>
                      </a:endParaRPr>
                    </a:p>
                    <a:p>
                      <a:pPr algn="l">
                        <a:lnSpc>
                          <a:spcPct val="100000"/>
                        </a:lnSpc>
                        <a:spcBef>
                          <a:spcPts val="0"/>
                        </a:spcBef>
                        <a:spcAft>
                          <a:spcPts val="0"/>
                        </a:spcAft>
                        <a:tabLst>
                          <a:tab pos="-35560" algn="l"/>
                        </a:tabLst>
                      </a:pPr>
                      <a:r>
                        <a:rPr lang="el-GR" sz="1100" b="1" dirty="0" smtClean="0">
                          <a:solidFill>
                            <a:schemeClr val="tx2"/>
                          </a:solidFill>
                          <a:effectLst/>
                        </a:rPr>
                        <a:t>Ειδική Γραμματεία Διαχείρισης Τομεακών Ε.Π</a:t>
                      </a:r>
                      <a:r>
                        <a:rPr lang="el-GR" sz="1100" b="1" dirty="0">
                          <a:solidFill>
                            <a:schemeClr val="tx2"/>
                          </a:solidFill>
                          <a:effectLst/>
                        </a:rPr>
                        <a:t>. </a:t>
                      </a:r>
                      <a:endParaRPr lang="el-GR" sz="1000" b="1" dirty="0">
                        <a:solidFill>
                          <a:schemeClr val="tx2"/>
                        </a:solidFill>
                        <a:effectLst/>
                      </a:endParaRPr>
                    </a:p>
                    <a:p>
                      <a:pPr algn="l">
                        <a:lnSpc>
                          <a:spcPct val="100000"/>
                        </a:lnSpc>
                        <a:spcBef>
                          <a:spcPts val="0"/>
                        </a:spcBef>
                        <a:spcAft>
                          <a:spcPts val="0"/>
                        </a:spcAft>
                        <a:tabLst>
                          <a:tab pos="-35560" algn="l"/>
                        </a:tabLst>
                      </a:pPr>
                      <a:r>
                        <a:rPr lang="el-GR" sz="1100" b="1" dirty="0">
                          <a:solidFill>
                            <a:schemeClr val="tx2"/>
                          </a:solidFill>
                          <a:effectLst/>
                        </a:rPr>
                        <a:t>του </a:t>
                      </a:r>
                      <a:r>
                        <a:rPr lang="el-GR" sz="1100" b="1" dirty="0" smtClean="0">
                          <a:solidFill>
                            <a:schemeClr val="tx2"/>
                          </a:solidFill>
                          <a:effectLst/>
                        </a:rPr>
                        <a:t>Ευρωπαϊκού Κοινωνικού Ταμείου</a:t>
                      </a:r>
                      <a:endParaRPr lang="el-GR" sz="1000" b="1" dirty="0">
                        <a:solidFill>
                          <a:schemeClr val="tx2"/>
                        </a:solidFill>
                        <a:effectLst/>
                      </a:endParaRPr>
                    </a:p>
                    <a:p>
                      <a:pPr algn="l">
                        <a:lnSpc>
                          <a:spcPct val="100000"/>
                        </a:lnSpc>
                        <a:spcBef>
                          <a:spcPts val="0"/>
                        </a:spcBef>
                        <a:spcAft>
                          <a:spcPts val="0"/>
                        </a:spcAft>
                        <a:tabLst>
                          <a:tab pos="-35560" algn="l"/>
                        </a:tabLst>
                      </a:pPr>
                      <a:r>
                        <a:rPr lang="el-GR" sz="1100" b="1" dirty="0" smtClean="0">
                          <a:solidFill>
                            <a:srgbClr val="C00000"/>
                          </a:solidFill>
                          <a:effectLst/>
                        </a:rPr>
                        <a:t>ΕΥΔ</a:t>
                      </a:r>
                      <a:r>
                        <a:rPr lang="el-GR" sz="1100" b="1" baseline="0" dirty="0" smtClean="0">
                          <a:solidFill>
                            <a:srgbClr val="C00000"/>
                          </a:solidFill>
                          <a:effectLst/>
                        </a:rPr>
                        <a:t> </a:t>
                      </a:r>
                      <a:r>
                        <a:rPr lang="el-GR" sz="1100" b="1" dirty="0" smtClean="0">
                          <a:solidFill>
                            <a:srgbClr val="C00000"/>
                          </a:solidFill>
                          <a:effectLst/>
                        </a:rPr>
                        <a:t>Ε.Π</a:t>
                      </a:r>
                      <a:r>
                        <a:rPr lang="el-GR" sz="1100" b="1" dirty="0">
                          <a:solidFill>
                            <a:srgbClr val="C00000"/>
                          </a:solidFill>
                          <a:effectLst/>
                        </a:rPr>
                        <a:t>. «ΜΕΤΑΡΡΥΘΜΙΣΗ ΔΗΜΟΣΙΟΥ ΤΟΜΕΑ»</a:t>
                      </a:r>
                      <a:endParaRPr lang="el-GR" sz="1000" b="1" dirty="0">
                        <a:solidFill>
                          <a:srgbClr val="C00000"/>
                        </a:solidFill>
                        <a:effectLst/>
                        <a:latin typeface="Verdana"/>
                        <a:ea typeface="Times New Roman"/>
                        <a:cs typeface="Times New Roman"/>
                      </a:endParaRPr>
                    </a:p>
                  </a:txBody>
                  <a:tcPr marL="114300" marR="114300" marT="0" marB="0">
                    <a:noFill/>
                  </a:tcPr>
                </a:tc>
              </a:tr>
            </a:tbl>
          </a:graphicData>
        </a:graphic>
      </p:graphicFrame>
      <p:graphicFrame>
        <p:nvGraphicFramePr>
          <p:cNvPr id="4" name="Αντικείμενο 3"/>
          <p:cNvGraphicFramePr>
            <a:graphicFrameLocks noChangeAspect="1"/>
          </p:cNvGraphicFramePr>
          <p:nvPr>
            <p:extLst>
              <p:ext uri="{D42A27DB-BD31-4B8C-83A1-F6EECF244321}">
                <p14:modId xmlns:p14="http://schemas.microsoft.com/office/powerpoint/2010/main" val="2252054480"/>
              </p:ext>
            </p:extLst>
          </p:nvPr>
        </p:nvGraphicFramePr>
        <p:xfrm>
          <a:off x="1403648" y="260648"/>
          <a:ext cx="504825" cy="617537"/>
        </p:xfrm>
        <a:graphic>
          <a:graphicData uri="http://schemas.openxmlformats.org/presentationml/2006/ole">
            <mc:AlternateContent xmlns:mc="http://schemas.openxmlformats.org/markup-compatibility/2006">
              <mc:Choice xmlns:v="urn:schemas-microsoft-com:vml" Requires="v">
                <p:oleObj spid="_x0000_s1179" name="Εικόνα Bitmap" r:id="rId3" imgW="1714739" imgH="1714739" progId="Paint.Picture">
                  <p:embed/>
                </p:oleObj>
              </mc:Choice>
              <mc:Fallback>
                <p:oleObj name="Εικόνα Bitmap" r:id="rId3" imgW="1714739" imgH="1714739" progId="Paint.Picture">
                  <p:embed/>
                  <p:pic>
                    <p:nvPicPr>
                      <p:cNvPr id="0" name=""/>
                      <p:cNvPicPr>
                        <a:picLocks noChangeAspect="1" noChangeArrowheads="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12000" t="-3146"/>
                      <a:stretch>
                        <a:fillRect/>
                      </a:stretch>
                    </p:blipFill>
                    <p:spPr bwMode="auto">
                      <a:xfrm>
                        <a:off x="1403648" y="260648"/>
                        <a:ext cx="504825" cy="617537"/>
                      </a:xfrm>
                      <a:prstGeom prst="rect">
                        <a:avLst/>
                      </a:prstGeom>
                      <a:solidFill>
                        <a:schemeClr val="bg2"/>
                      </a:solidFill>
                    </p:spPr>
                  </p:pic>
                </p:oleObj>
              </mc:Fallback>
            </mc:AlternateContent>
          </a:graphicData>
        </a:graphic>
      </p:graphicFrame>
      <p:sp>
        <p:nvSpPr>
          <p:cNvPr id="6" name="Rectangle 8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pic>
        <p:nvPicPr>
          <p:cNvPr id="1110" name="Picture 8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5506" y="5777880"/>
            <a:ext cx="4428493"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539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Θεματικού  Άξονα </a:t>
            </a:r>
            <a:r>
              <a:rPr lang="el-GR" b="1" dirty="0" smtClean="0">
                <a:solidFill>
                  <a:schemeClr val="accent1"/>
                </a:solidFill>
              </a:rPr>
              <a:t>ΙΙΙ </a:t>
            </a:r>
            <a:r>
              <a:rPr lang="el-GR" b="1" dirty="0">
                <a:solidFill>
                  <a:schemeClr val="accent1"/>
                </a:solidFill>
              </a:rPr>
              <a:t>(ΕΚΤ</a:t>
            </a:r>
            <a:r>
              <a:rPr lang="el-GR" b="1" dirty="0" smtClean="0">
                <a:solidFill>
                  <a:schemeClr val="accent1"/>
                </a:solidFill>
              </a:rPr>
              <a:t>) έτους 2016</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solidFill>
                  <a:srgbClr val="0070C0"/>
                </a:solidFill>
              </a:rPr>
              <a:t>Εξειδικεύτηκαν </a:t>
            </a:r>
            <a:r>
              <a:rPr lang="el-GR" sz="2400" dirty="0">
                <a:solidFill>
                  <a:srgbClr val="0070C0"/>
                </a:solidFill>
              </a:rPr>
              <a:t>δράσεις ύψους 7.135.020€ </a:t>
            </a:r>
            <a:endParaRPr lang="el-GR" sz="2400" dirty="0" smtClean="0">
              <a:solidFill>
                <a:srgbClr val="0070C0"/>
              </a:solidFill>
            </a:endParaRPr>
          </a:p>
          <a:p>
            <a:pPr algn="just"/>
            <a:r>
              <a:rPr lang="el-GR" sz="2400" dirty="0">
                <a:solidFill>
                  <a:srgbClr val="0070C0"/>
                </a:solidFill>
              </a:rPr>
              <a:t>Εκδόθηκαν </a:t>
            </a:r>
            <a:r>
              <a:rPr lang="el-GR" sz="2400" dirty="0" smtClean="0">
                <a:solidFill>
                  <a:srgbClr val="0070C0"/>
                </a:solidFill>
              </a:rPr>
              <a:t>3 </a:t>
            </a:r>
            <a:r>
              <a:rPr lang="el-GR" sz="2400" dirty="0">
                <a:solidFill>
                  <a:srgbClr val="0070C0"/>
                </a:solidFill>
              </a:rPr>
              <a:t>νέες </a:t>
            </a:r>
            <a:r>
              <a:rPr lang="el-GR" sz="2400" dirty="0" smtClean="0">
                <a:solidFill>
                  <a:srgbClr val="0070C0"/>
                </a:solidFill>
              </a:rPr>
              <a:t>Προσκλήσεις συνολικού </a:t>
            </a:r>
            <a:r>
              <a:rPr lang="el-GR" sz="2400" dirty="0" err="1" smtClean="0">
                <a:solidFill>
                  <a:srgbClr val="0070C0"/>
                </a:solidFill>
              </a:rPr>
              <a:t>πρ</a:t>
            </a:r>
            <a:r>
              <a:rPr lang="el-GR" sz="2400" dirty="0" smtClean="0">
                <a:solidFill>
                  <a:srgbClr val="0070C0"/>
                </a:solidFill>
              </a:rPr>
              <a:t>/</a:t>
            </a:r>
            <a:r>
              <a:rPr lang="el-GR" sz="2400" dirty="0" err="1" smtClean="0">
                <a:solidFill>
                  <a:srgbClr val="0070C0"/>
                </a:solidFill>
              </a:rPr>
              <a:t>σμού</a:t>
            </a:r>
            <a:r>
              <a:rPr lang="el-GR" sz="2400" dirty="0">
                <a:solidFill>
                  <a:srgbClr val="0070C0"/>
                </a:solidFill>
              </a:rPr>
              <a:t> 8.172.320€ </a:t>
            </a:r>
            <a:endParaRPr lang="el-GR" sz="2400" dirty="0" smtClean="0">
              <a:solidFill>
                <a:srgbClr val="0070C0"/>
              </a:solidFill>
            </a:endParaRPr>
          </a:p>
          <a:p>
            <a:pPr algn="just"/>
            <a:r>
              <a:rPr lang="el-GR" sz="2400" dirty="0">
                <a:solidFill>
                  <a:srgbClr val="0070C0"/>
                </a:solidFill>
              </a:rPr>
              <a:t>Εκδόθηκαν </a:t>
            </a:r>
            <a:r>
              <a:rPr lang="el-GR" sz="2400" dirty="0" smtClean="0">
                <a:solidFill>
                  <a:srgbClr val="0070C0"/>
                </a:solidFill>
              </a:rPr>
              <a:t>3 </a:t>
            </a:r>
            <a:r>
              <a:rPr lang="el-GR" sz="2400" dirty="0">
                <a:solidFill>
                  <a:srgbClr val="0070C0"/>
                </a:solidFill>
              </a:rPr>
              <a:t>Αποφάσεις Ένταξης συνολικού </a:t>
            </a:r>
            <a:r>
              <a:rPr lang="el-GR" sz="2400" dirty="0" err="1">
                <a:solidFill>
                  <a:srgbClr val="0070C0"/>
                </a:solidFill>
              </a:rPr>
              <a:t>πρ</a:t>
            </a:r>
            <a:r>
              <a:rPr lang="el-GR" sz="2400" dirty="0">
                <a:solidFill>
                  <a:srgbClr val="0070C0"/>
                </a:solidFill>
              </a:rPr>
              <a:t>/</a:t>
            </a:r>
            <a:r>
              <a:rPr lang="el-GR" sz="2400" dirty="0" err="1">
                <a:solidFill>
                  <a:srgbClr val="0070C0"/>
                </a:solidFill>
              </a:rPr>
              <a:t>σμού</a:t>
            </a:r>
            <a:r>
              <a:rPr lang="el-GR" sz="2400" dirty="0">
                <a:solidFill>
                  <a:srgbClr val="0070C0"/>
                </a:solidFill>
              </a:rPr>
              <a:t> 5.003.346€ </a:t>
            </a:r>
            <a:endParaRPr lang="el-GR" sz="2400" dirty="0" smtClean="0">
              <a:solidFill>
                <a:srgbClr val="0070C0"/>
              </a:solidFill>
            </a:endParaRPr>
          </a:p>
          <a:p>
            <a:pPr algn="just"/>
            <a:r>
              <a:rPr lang="el-GR" sz="2400" dirty="0" smtClean="0">
                <a:solidFill>
                  <a:srgbClr val="0070C0"/>
                </a:solidFill>
              </a:rPr>
              <a:t>Υπεγράφησαν νομικές </a:t>
            </a:r>
            <a:r>
              <a:rPr lang="el-GR" sz="2400" dirty="0">
                <a:solidFill>
                  <a:srgbClr val="0070C0"/>
                </a:solidFill>
              </a:rPr>
              <a:t>δεσμεύσεις ύψους 6.805.333 € </a:t>
            </a:r>
            <a:endParaRPr lang="el-GR" sz="2400" dirty="0" smtClean="0">
              <a:solidFill>
                <a:srgbClr val="0070C0"/>
              </a:solidFill>
            </a:endParaRPr>
          </a:p>
          <a:p>
            <a:pPr algn="just"/>
            <a:r>
              <a:rPr lang="el-GR" sz="2400" dirty="0" smtClean="0">
                <a:solidFill>
                  <a:srgbClr val="0070C0"/>
                </a:solidFill>
              </a:rPr>
              <a:t>Πιστοποιήθηκαν δαπάνες </a:t>
            </a:r>
            <a:r>
              <a:rPr lang="el-GR" sz="2400" dirty="0">
                <a:solidFill>
                  <a:srgbClr val="0070C0"/>
                </a:solidFill>
              </a:rPr>
              <a:t>ύψους 10.007.007€ </a:t>
            </a:r>
          </a:p>
        </p:txBody>
      </p:sp>
    </p:spTree>
    <p:extLst>
      <p:ext uri="{BB962C8B-B14F-4D97-AF65-F5344CB8AC3E}">
        <p14:creationId xmlns:p14="http://schemas.microsoft.com/office/powerpoint/2010/main" val="932392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712968" cy="1143000"/>
          </a:xfrm>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Θεματικού Άξονα </a:t>
            </a:r>
            <a:r>
              <a:rPr lang="el-GR" b="1" dirty="0" smtClean="0">
                <a:solidFill>
                  <a:schemeClr val="accent1"/>
                </a:solidFill>
              </a:rPr>
              <a:t>ΙΙΙ </a:t>
            </a:r>
            <a:r>
              <a:rPr lang="el-GR" b="1" dirty="0">
                <a:solidFill>
                  <a:schemeClr val="accent1"/>
                </a:solidFill>
              </a:rPr>
              <a:t>(</a:t>
            </a:r>
            <a:r>
              <a:rPr lang="el-GR" b="1" dirty="0" smtClean="0">
                <a:solidFill>
                  <a:schemeClr val="accent1"/>
                </a:solidFill>
              </a:rPr>
              <a:t>ΕΚΤ)</a:t>
            </a:r>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608887" cy="420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1569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Θεματικού  Άξονα </a:t>
            </a:r>
            <a:r>
              <a:rPr lang="el-GR" b="1" dirty="0" smtClean="0">
                <a:solidFill>
                  <a:schemeClr val="accent1"/>
                </a:solidFill>
              </a:rPr>
              <a:t>ΤΒ ΕΚΤ έτους 2016</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solidFill>
                  <a:srgbClr val="0070C0"/>
                </a:solidFill>
              </a:rPr>
              <a:t>Εξειδικεύτηκαν </a:t>
            </a:r>
            <a:r>
              <a:rPr lang="el-GR" sz="2400" dirty="0">
                <a:solidFill>
                  <a:srgbClr val="0070C0"/>
                </a:solidFill>
              </a:rPr>
              <a:t>δράσεις ύψους 3.970.929€ </a:t>
            </a:r>
            <a:endParaRPr lang="el-GR" sz="2400" dirty="0" smtClean="0">
              <a:solidFill>
                <a:srgbClr val="0070C0"/>
              </a:solidFill>
            </a:endParaRPr>
          </a:p>
          <a:p>
            <a:pPr algn="just"/>
            <a:r>
              <a:rPr lang="el-GR" sz="2400" dirty="0">
                <a:solidFill>
                  <a:srgbClr val="0070C0"/>
                </a:solidFill>
              </a:rPr>
              <a:t>Εκδόθηκαν </a:t>
            </a:r>
            <a:r>
              <a:rPr lang="el-GR" sz="2400" dirty="0" smtClean="0">
                <a:solidFill>
                  <a:srgbClr val="0070C0"/>
                </a:solidFill>
              </a:rPr>
              <a:t>2 </a:t>
            </a:r>
            <a:r>
              <a:rPr lang="el-GR" sz="2400" dirty="0">
                <a:solidFill>
                  <a:srgbClr val="0070C0"/>
                </a:solidFill>
              </a:rPr>
              <a:t>νέες </a:t>
            </a:r>
            <a:r>
              <a:rPr lang="el-GR" sz="2400" dirty="0" smtClean="0">
                <a:solidFill>
                  <a:srgbClr val="0070C0"/>
                </a:solidFill>
              </a:rPr>
              <a:t>Προσκλήσεις συνολικού </a:t>
            </a:r>
            <a:r>
              <a:rPr lang="el-GR" sz="2400" dirty="0" err="1" smtClean="0">
                <a:solidFill>
                  <a:srgbClr val="0070C0"/>
                </a:solidFill>
              </a:rPr>
              <a:t>πρ</a:t>
            </a:r>
            <a:r>
              <a:rPr lang="el-GR" sz="2400" dirty="0" smtClean="0">
                <a:solidFill>
                  <a:srgbClr val="0070C0"/>
                </a:solidFill>
              </a:rPr>
              <a:t>/</a:t>
            </a:r>
            <a:r>
              <a:rPr lang="el-GR" sz="2400" dirty="0" err="1" smtClean="0">
                <a:solidFill>
                  <a:srgbClr val="0070C0"/>
                </a:solidFill>
              </a:rPr>
              <a:t>σμού</a:t>
            </a:r>
            <a:r>
              <a:rPr lang="el-GR" sz="2400" dirty="0">
                <a:solidFill>
                  <a:srgbClr val="0070C0"/>
                </a:solidFill>
              </a:rPr>
              <a:t> </a:t>
            </a:r>
            <a:r>
              <a:rPr lang="el-GR" sz="2400" dirty="0" smtClean="0">
                <a:solidFill>
                  <a:srgbClr val="0070C0"/>
                </a:solidFill>
              </a:rPr>
              <a:t>2.527.749€ </a:t>
            </a:r>
          </a:p>
          <a:p>
            <a:pPr algn="just"/>
            <a:r>
              <a:rPr lang="el-GR" sz="2400" dirty="0">
                <a:solidFill>
                  <a:srgbClr val="0070C0"/>
                </a:solidFill>
              </a:rPr>
              <a:t>Εκδόθηκαν </a:t>
            </a:r>
            <a:r>
              <a:rPr lang="el-GR" sz="2400" dirty="0" smtClean="0">
                <a:solidFill>
                  <a:srgbClr val="0070C0"/>
                </a:solidFill>
              </a:rPr>
              <a:t>22 </a:t>
            </a:r>
            <a:r>
              <a:rPr lang="el-GR" sz="2400" dirty="0">
                <a:solidFill>
                  <a:srgbClr val="0070C0"/>
                </a:solidFill>
              </a:rPr>
              <a:t>Αποφάσεις Ένταξης συνολικού </a:t>
            </a:r>
            <a:r>
              <a:rPr lang="el-GR" sz="2400" dirty="0" err="1">
                <a:solidFill>
                  <a:srgbClr val="0070C0"/>
                </a:solidFill>
              </a:rPr>
              <a:t>πρ</a:t>
            </a:r>
            <a:r>
              <a:rPr lang="el-GR" sz="2400" dirty="0">
                <a:solidFill>
                  <a:srgbClr val="0070C0"/>
                </a:solidFill>
              </a:rPr>
              <a:t>/</a:t>
            </a:r>
            <a:r>
              <a:rPr lang="el-GR" sz="2400" dirty="0" err="1">
                <a:solidFill>
                  <a:srgbClr val="0070C0"/>
                </a:solidFill>
              </a:rPr>
              <a:t>σμού</a:t>
            </a:r>
            <a:r>
              <a:rPr lang="el-GR" sz="2400" dirty="0">
                <a:solidFill>
                  <a:srgbClr val="0070C0"/>
                </a:solidFill>
              </a:rPr>
              <a:t> 886.258€ </a:t>
            </a:r>
            <a:endParaRPr lang="el-GR" sz="2400" dirty="0" smtClean="0">
              <a:solidFill>
                <a:srgbClr val="0070C0"/>
              </a:solidFill>
            </a:endParaRPr>
          </a:p>
          <a:p>
            <a:pPr algn="just"/>
            <a:r>
              <a:rPr lang="el-GR" sz="2400" dirty="0" smtClean="0">
                <a:solidFill>
                  <a:srgbClr val="0070C0"/>
                </a:solidFill>
              </a:rPr>
              <a:t>Υπεγράφησαν νομικές </a:t>
            </a:r>
            <a:r>
              <a:rPr lang="el-GR" sz="2400" dirty="0">
                <a:solidFill>
                  <a:srgbClr val="0070C0"/>
                </a:solidFill>
              </a:rPr>
              <a:t>δεσμεύσεις ύψους </a:t>
            </a:r>
            <a:r>
              <a:rPr lang="el-GR" sz="2400" dirty="0" smtClean="0">
                <a:solidFill>
                  <a:srgbClr val="0070C0"/>
                </a:solidFill>
              </a:rPr>
              <a:t>495.146€ </a:t>
            </a:r>
          </a:p>
          <a:p>
            <a:pPr algn="just"/>
            <a:r>
              <a:rPr lang="el-GR" sz="2400" dirty="0" smtClean="0">
                <a:solidFill>
                  <a:srgbClr val="0070C0"/>
                </a:solidFill>
              </a:rPr>
              <a:t>Πιστοποιήθηκαν δαπάνες </a:t>
            </a:r>
            <a:r>
              <a:rPr lang="el-GR" sz="2400" dirty="0">
                <a:solidFill>
                  <a:srgbClr val="0070C0"/>
                </a:solidFill>
              </a:rPr>
              <a:t>ύψους 201.804€ </a:t>
            </a:r>
          </a:p>
        </p:txBody>
      </p:sp>
    </p:spTree>
    <p:extLst>
      <p:ext uri="{BB962C8B-B14F-4D97-AF65-F5344CB8AC3E}">
        <p14:creationId xmlns:p14="http://schemas.microsoft.com/office/powerpoint/2010/main" val="1316492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Θεματικού Άξονα </a:t>
            </a:r>
            <a:r>
              <a:rPr lang="el-GR" b="1" dirty="0" smtClean="0">
                <a:solidFill>
                  <a:schemeClr val="accent1"/>
                </a:solidFill>
              </a:rPr>
              <a:t>ΤΒ ΕΚΤ</a:t>
            </a:r>
            <a:endParaRPr lang="el-G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988" y="1700808"/>
            <a:ext cx="7566025"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241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Θεματικού  Άξονα </a:t>
            </a:r>
            <a:r>
              <a:rPr lang="el-GR" b="1" dirty="0" smtClean="0">
                <a:solidFill>
                  <a:schemeClr val="accent1"/>
                </a:solidFill>
              </a:rPr>
              <a:t>ΤΒ ΕΤΠΑ έτους 2016</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solidFill>
                  <a:srgbClr val="0070C0"/>
                </a:solidFill>
              </a:rPr>
              <a:t>Εξειδικεύτηκαν </a:t>
            </a:r>
            <a:r>
              <a:rPr lang="el-GR" sz="2400" dirty="0">
                <a:solidFill>
                  <a:srgbClr val="0070C0"/>
                </a:solidFill>
              </a:rPr>
              <a:t>δράσεις ύψους 3.477.822€ </a:t>
            </a:r>
            <a:endParaRPr lang="el-GR" sz="2400" dirty="0" smtClean="0">
              <a:solidFill>
                <a:srgbClr val="0070C0"/>
              </a:solidFill>
            </a:endParaRPr>
          </a:p>
          <a:p>
            <a:pPr algn="just"/>
            <a:r>
              <a:rPr lang="el-GR" sz="2400" dirty="0">
                <a:solidFill>
                  <a:srgbClr val="0070C0"/>
                </a:solidFill>
              </a:rPr>
              <a:t>Λόγω της αυτοδέσμευσης του Ε.Π. για την μη ενεργοποίηση του </a:t>
            </a:r>
            <a:r>
              <a:rPr lang="el-GR" sz="2400" dirty="0" smtClean="0">
                <a:solidFill>
                  <a:srgbClr val="0070C0"/>
                </a:solidFill>
              </a:rPr>
              <a:t>ταμείου </a:t>
            </a:r>
            <a:r>
              <a:rPr lang="el-GR" sz="2400" dirty="0">
                <a:solidFill>
                  <a:srgbClr val="0070C0"/>
                </a:solidFill>
              </a:rPr>
              <a:t>ΕΤΠΑ εάν δεν ικανοποιηθεί η </a:t>
            </a:r>
            <a:r>
              <a:rPr lang="el-GR" sz="2400" dirty="0" err="1">
                <a:solidFill>
                  <a:srgbClr val="0070C0"/>
                </a:solidFill>
              </a:rPr>
              <a:t>αιρεσιμότητα</a:t>
            </a:r>
            <a:r>
              <a:rPr lang="el-GR" sz="2400" dirty="0">
                <a:solidFill>
                  <a:srgbClr val="0070C0"/>
                </a:solidFill>
              </a:rPr>
              <a:t> του Θεματικού Στόχου 2.1 </a:t>
            </a:r>
            <a:r>
              <a:rPr lang="el-GR" sz="2400" dirty="0" smtClean="0">
                <a:solidFill>
                  <a:srgbClr val="0070C0"/>
                </a:solidFill>
              </a:rPr>
              <a:t>δεν εκδόθηκαν Προσκλήσεις το έτος 2016. Επισημαίνεται ότι η αυτοδέσμευση άρθηκε τον 3</a:t>
            </a:r>
            <a:r>
              <a:rPr lang="el-GR" sz="2400" baseline="30000" dirty="0" smtClean="0">
                <a:solidFill>
                  <a:srgbClr val="0070C0"/>
                </a:solidFill>
              </a:rPr>
              <a:t>ο</a:t>
            </a:r>
            <a:r>
              <a:rPr lang="el-GR" sz="2400" dirty="0" smtClean="0">
                <a:solidFill>
                  <a:srgbClr val="0070C0"/>
                </a:solidFill>
              </a:rPr>
              <a:t>/2017</a:t>
            </a:r>
            <a:endParaRPr lang="el-GR" sz="2400" dirty="0">
              <a:solidFill>
                <a:srgbClr val="0070C0"/>
              </a:solidFill>
            </a:endParaRPr>
          </a:p>
        </p:txBody>
      </p:sp>
    </p:spTree>
    <p:extLst>
      <p:ext uri="{BB962C8B-B14F-4D97-AF65-F5344CB8AC3E}">
        <p14:creationId xmlns:p14="http://schemas.microsoft.com/office/powerpoint/2010/main" val="370078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Θεματικού Άξονα ΤΒ </a:t>
            </a:r>
            <a:r>
              <a:rPr lang="el-GR" b="1" dirty="0" smtClean="0">
                <a:solidFill>
                  <a:schemeClr val="accent1"/>
                </a:solidFill>
              </a:rPr>
              <a:t>ΕΤΠΑ</a:t>
            </a:r>
            <a:endParaRPr lang="el-G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700808"/>
            <a:ext cx="7145337" cy="451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6471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Κάθετος τομέας πολιτικής: Δικαιοσύνη</a:t>
            </a:r>
            <a:endParaRPr lang="el-GR" dirty="0"/>
          </a:p>
        </p:txBody>
      </p:sp>
      <p:sp>
        <p:nvSpPr>
          <p:cNvPr id="5" name="Θέση περιεχομένου 4"/>
          <p:cNvSpPr>
            <a:spLocks noGrp="1"/>
          </p:cNvSpPr>
          <p:nvPr>
            <p:ph idx="1"/>
          </p:nvPr>
        </p:nvSpPr>
        <p:spPr/>
        <p:txBody>
          <a:bodyPr>
            <a:normAutofit/>
          </a:bodyPr>
          <a:lstStyle/>
          <a:p>
            <a:pPr>
              <a:buFont typeface="Wingdings" panose="05000000000000000000" pitchFamily="2" charset="2"/>
              <a:buChar char="Ø"/>
            </a:pPr>
            <a:r>
              <a:rPr lang="el-GR" dirty="0" smtClean="0">
                <a:solidFill>
                  <a:srgbClr val="0070C0"/>
                </a:solidFill>
              </a:rPr>
              <a:t> Χρηματοδότηση:</a:t>
            </a:r>
          </a:p>
          <a:p>
            <a:pPr lvl="1" algn="just">
              <a:buFont typeface="Wingdings" panose="05000000000000000000" pitchFamily="2" charset="2"/>
              <a:buChar char="ü"/>
            </a:pPr>
            <a:r>
              <a:rPr lang="el-GR" dirty="0">
                <a:solidFill>
                  <a:srgbClr val="0070C0"/>
                </a:solidFill>
              </a:rPr>
              <a:t> έργου </a:t>
            </a:r>
            <a:r>
              <a:rPr lang="el-GR" dirty="0" smtClean="0">
                <a:solidFill>
                  <a:srgbClr val="0070C0"/>
                </a:solidFill>
              </a:rPr>
              <a:t>– σημαία «Βελτιστοποίηση </a:t>
            </a:r>
            <a:r>
              <a:rPr lang="el-GR" dirty="0">
                <a:solidFill>
                  <a:srgbClr val="0070C0"/>
                </a:solidFill>
              </a:rPr>
              <a:t>της Ροής Ποινικής, Πολιτικής και Διοικητικής </a:t>
            </a:r>
            <a:r>
              <a:rPr lang="el-GR" dirty="0" smtClean="0">
                <a:solidFill>
                  <a:srgbClr val="0070C0"/>
                </a:solidFill>
              </a:rPr>
              <a:t>Διαδικασίας»</a:t>
            </a:r>
            <a:endParaRPr lang="el-GR" dirty="0">
              <a:solidFill>
                <a:srgbClr val="0070C0"/>
              </a:solidFill>
            </a:endParaRPr>
          </a:p>
          <a:p>
            <a:pPr lvl="1" algn="just">
              <a:buFont typeface="Wingdings" panose="05000000000000000000" pitchFamily="2" charset="2"/>
              <a:buChar char="ü"/>
            </a:pPr>
            <a:r>
              <a:rPr lang="el-GR" dirty="0" smtClean="0">
                <a:solidFill>
                  <a:srgbClr val="0070C0"/>
                </a:solidFill>
              </a:rPr>
              <a:t>Εθνικής </a:t>
            </a:r>
            <a:r>
              <a:rPr lang="el-GR" dirty="0">
                <a:solidFill>
                  <a:srgbClr val="0070C0"/>
                </a:solidFill>
              </a:rPr>
              <a:t>Σχολής Δικαστικών Λειτουργών για εισαγωγική και </a:t>
            </a:r>
            <a:r>
              <a:rPr lang="el-GR" dirty="0" smtClean="0">
                <a:solidFill>
                  <a:srgbClr val="0070C0"/>
                </a:solidFill>
              </a:rPr>
              <a:t>συνεχιζόμενη κατάρτιση</a:t>
            </a:r>
            <a:endParaRPr lang="el-GR" dirty="0">
              <a:solidFill>
                <a:srgbClr val="0070C0"/>
              </a:solidFill>
            </a:endParaRPr>
          </a:p>
          <a:p>
            <a:pPr algn="just">
              <a:buFont typeface="Wingdings" panose="05000000000000000000" pitchFamily="2" charset="2"/>
              <a:buChar char="Ø"/>
            </a:pPr>
            <a:r>
              <a:rPr lang="el-GR" dirty="0">
                <a:solidFill>
                  <a:srgbClr val="0070C0"/>
                </a:solidFill>
              </a:rPr>
              <a:t> </a:t>
            </a:r>
            <a:r>
              <a:rPr lang="el-GR" dirty="0" smtClean="0">
                <a:solidFill>
                  <a:srgbClr val="0070C0"/>
                </a:solidFill>
              </a:rPr>
              <a:t>Στόχος: </a:t>
            </a:r>
            <a:r>
              <a:rPr lang="el-GR" i="1" dirty="0" smtClean="0">
                <a:solidFill>
                  <a:srgbClr val="0070C0"/>
                </a:solidFill>
              </a:rPr>
              <a:t>«Αναβάθμιση </a:t>
            </a:r>
            <a:r>
              <a:rPr lang="el-GR" i="1" dirty="0">
                <a:solidFill>
                  <a:srgbClr val="0070C0"/>
                </a:solidFill>
              </a:rPr>
              <a:t>των υπηρεσιών (δικαιοσύνης και σωφρονιστικού συστήματος) προς την κοινωνία και </a:t>
            </a:r>
            <a:r>
              <a:rPr lang="el-GR" i="1" dirty="0" smtClean="0">
                <a:solidFill>
                  <a:srgbClr val="0070C0"/>
                </a:solidFill>
              </a:rPr>
              <a:t>βελτιστοποίηση </a:t>
            </a:r>
            <a:r>
              <a:rPr lang="el-GR" i="1" dirty="0">
                <a:solidFill>
                  <a:srgbClr val="0070C0"/>
                </a:solidFill>
              </a:rPr>
              <a:t>της διοίκησης των υπηρεσιών του </a:t>
            </a:r>
            <a:r>
              <a:rPr lang="el-GR" i="1" dirty="0" smtClean="0">
                <a:solidFill>
                  <a:srgbClr val="0070C0"/>
                </a:solidFill>
              </a:rPr>
              <a:t>Υπουργείου»</a:t>
            </a:r>
            <a:endParaRPr lang="el-GR" i="1" dirty="0">
              <a:solidFill>
                <a:srgbClr val="0070C0"/>
              </a:solidFill>
            </a:endParaRPr>
          </a:p>
        </p:txBody>
      </p:sp>
    </p:spTree>
    <p:extLst>
      <p:ext uri="{BB962C8B-B14F-4D97-AF65-F5344CB8AC3E}">
        <p14:creationId xmlns:p14="http://schemas.microsoft.com/office/powerpoint/2010/main" val="2277021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a:t>
            </a:r>
            <a:r>
              <a:rPr lang="el-GR" b="1" dirty="0" smtClean="0">
                <a:solidFill>
                  <a:schemeClr val="accent1"/>
                </a:solidFill>
              </a:rPr>
              <a:t>Έτους 2016 Κάθετος </a:t>
            </a:r>
            <a:r>
              <a:rPr lang="el-GR" b="1" dirty="0">
                <a:solidFill>
                  <a:schemeClr val="accent1"/>
                </a:solidFill>
              </a:rPr>
              <a:t>τομέας πολιτικής: Δικαιοσύνη</a:t>
            </a:r>
            <a:endParaRPr lang="el-GR" dirty="0"/>
          </a:p>
        </p:txBody>
      </p:sp>
      <p:sp>
        <p:nvSpPr>
          <p:cNvPr id="3" name="Θέση περιεχομένου 2"/>
          <p:cNvSpPr>
            <a:spLocks noGrp="1"/>
          </p:cNvSpPr>
          <p:nvPr>
            <p:ph idx="1"/>
          </p:nvPr>
        </p:nvSpPr>
        <p:spPr>
          <a:xfrm>
            <a:off x="457200" y="1600200"/>
            <a:ext cx="8507288" cy="4525963"/>
          </a:xfrm>
        </p:spPr>
        <p:txBody>
          <a:bodyPr>
            <a:normAutofit fontScale="85000" lnSpcReduction="10000"/>
          </a:bodyPr>
          <a:lstStyle/>
          <a:p>
            <a:pPr lvl="0" algn="just">
              <a:buFont typeface="Wingdings" panose="05000000000000000000" pitchFamily="2" charset="2"/>
              <a:buChar char="Ø"/>
            </a:pPr>
            <a:r>
              <a:rPr lang="el-GR" dirty="0">
                <a:solidFill>
                  <a:srgbClr val="0070C0"/>
                </a:solidFill>
              </a:rPr>
              <a:t>Εξειδικεύτηκαν δράσεις ύψους </a:t>
            </a:r>
            <a:r>
              <a:rPr lang="el-GR" dirty="0" smtClean="0">
                <a:solidFill>
                  <a:srgbClr val="0070C0"/>
                </a:solidFill>
              </a:rPr>
              <a:t>9.885.863€ </a:t>
            </a:r>
            <a:r>
              <a:rPr lang="el-GR" dirty="0">
                <a:solidFill>
                  <a:srgbClr val="0070C0"/>
                </a:solidFill>
              </a:rPr>
              <a:t>(ΕΚΤ: </a:t>
            </a:r>
            <a:r>
              <a:rPr lang="el-GR" dirty="0" smtClean="0">
                <a:solidFill>
                  <a:srgbClr val="0070C0"/>
                </a:solidFill>
              </a:rPr>
              <a:t>500.000€</a:t>
            </a:r>
            <a:r>
              <a:rPr lang="el-GR" dirty="0">
                <a:solidFill>
                  <a:srgbClr val="0070C0"/>
                </a:solidFill>
              </a:rPr>
              <a:t>, ΕΤΠΑ: </a:t>
            </a:r>
            <a:r>
              <a:rPr lang="el-GR" dirty="0" smtClean="0">
                <a:solidFill>
                  <a:srgbClr val="0070C0"/>
                </a:solidFill>
              </a:rPr>
              <a:t>9.385.863€)</a:t>
            </a:r>
            <a:endParaRPr lang="el-GR" dirty="0">
              <a:solidFill>
                <a:srgbClr val="0070C0"/>
              </a:solidFill>
            </a:endParaRPr>
          </a:p>
          <a:p>
            <a:pPr lvl="0" algn="just">
              <a:buFont typeface="Wingdings" panose="05000000000000000000" pitchFamily="2" charset="2"/>
              <a:buChar char="Ø"/>
            </a:pPr>
            <a:r>
              <a:rPr lang="el-GR" dirty="0" smtClean="0">
                <a:solidFill>
                  <a:srgbClr val="0070C0"/>
                </a:solidFill>
              </a:rPr>
              <a:t>Δημοσιεύτηκαν 2 νέες Προσκλήσεις που ενεργοποιούν έργα του τομέα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9.385.863€ (στο σύνολό τους ΕΤΠΑ)</a:t>
            </a:r>
          </a:p>
          <a:p>
            <a:pPr algn="just">
              <a:buFont typeface="Wingdings" panose="05000000000000000000" pitchFamily="2" charset="2"/>
              <a:buChar char="Ø"/>
            </a:pPr>
            <a:r>
              <a:rPr lang="el-GR" dirty="0" smtClean="0">
                <a:solidFill>
                  <a:srgbClr val="0070C0"/>
                </a:solidFill>
              </a:rPr>
              <a:t>Εκδόθηκαν 3 </a:t>
            </a:r>
            <a:r>
              <a:rPr lang="el-GR" dirty="0">
                <a:solidFill>
                  <a:srgbClr val="0070C0"/>
                </a:solidFill>
              </a:rPr>
              <a:t>Αποφάσεις Ένταξης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8.490.166€ </a:t>
            </a:r>
            <a:r>
              <a:rPr lang="el-GR" dirty="0">
                <a:solidFill>
                  <a:srgbClr val="0070C0"/>
                </a:solidFill>
              </a:rPr>
              <a:t>(</a:t>
            </a:r>
            <a:r>
              <a:rPr lang="el-GR" dirty="0" smtClean="0">
                <a:solidFill>
                  <a:srgbClr val="0070C0"/>
                </a:solidFill>
              </a:rPr>
              <a:t>ΕΚΤ:2.840.241€</a:t>
            </a:r>
            <a:r>
              <a:rPr lang="el-GR" dirty="0">
                <a:solidFill>
                  <a:srgbClr val="0070C0"/>
                </a:solidFill>
              </a:rPr>
              <a:t>, </a:t>
            </a:r>
            <a:r>
              <a:rPr lang="el-GR" dirty="0" smtClean="0">
                <a:solidFill>
                  <a:srgbClr val="0070C0"/>
                </a:solidFill>
              </a:rPr>
              <a:t>ΕΤΠΑ:5.649.925€)</a:t>
            </a:r>
          </a:p>
          <a:p>
            <a:pPr algn="just">
              <a:buFont typeface="Wingdings" panose="05000000000000000000" pitchFamily="2" charset="2"/>
              <a:buChar char="Ø"/>
            </a:pPr>
            <a:r>
              <a:rPr lang="el-GR" dirty="0" smtClean="0">
                <a:solidFill>
                  <a:srgbClr val="0070C0"/>
                </a:solidFill>
              </a:rPr>
              <a:t>Υπεγράφησαν Νομικές Δεσμεύσεις ύψους: 8.199.116€ </a:t>
            </a:r>
            <a:r>
              <a:rPr lang="el-GR" dirty="0">
                <a:solidFill>
                  <a:srgbClr val="0070C0"/>
                </a:solidFill>
              </a:rPr>
              <a:t>(ΕΚΤ: </a:t>
            </a:r>
            <a:r>
              <a:rPr lang="el-GR" dirty="0" smtClean="0">
                <a:solidFill>
                  <a:srgbClr val="0070C0"/>
                </a:solidFill>
              </a:rPr>
              <a:t>2.549.191€</a:t>
            </a:r>
            <a:r>
              <a:rPr lang="el-GR" dirty="0">
                <a:solidFill>
                  <a:srgbClr val="0070C0"/>
                </a:solidFill>
              </a:rPr>
              <a:t>, ΕΤΠΑ: </a:t>
            </a:r>
            <a:r>
              <a:rPr lang="el-GR" dirty="0" smtClean="0">
                <a:solidFill>
                  <a:srgbClr val="0070C0"/>
                </a:solidFill>
              </a:rPr>
              <a:t>5.649.925€</a:t>
            </a:r>
            <a:r>
              <a:rPr lang="el-GR" dirty="0">
                <a:solidFill>
                  <a:srgbClr val="0070C0"/>
                </a:solidFill>
              </a:rPr>
              <a:t>)</a:t>
            </a:r>
            <a:endParaRPr lang="el-GR" dirty="0" smtClean="0">
              <a:solidFill>
                <a:srgbClr val="0070C0"/>
              </a:solidFill>
            </a:endParaRPr>
          </a:p>
          <a:p>
            <a:pPr algn="just">
              <a:buFont typeface="Wingdings" panose="05000000000000000000" pitchFamily="2" charset="2"/>
              <a:buChar char="Ø"/>
            </a:pPr>
            <a:r>
              <a:rPr lang="el-GR" dirty="0" smtClean="0">
                <a:solidFill>
                  <a:srgbClr val="0070C0"/>
                </a:solidFill>
              </a:rPr>
              <a:t>Πιστοποιήθηκαν Δαπάνες ύψους</a:t>
            </a:r>
            <a:r>
              <a:rPr lang="el-GR" dirty="0">
                <a:solidFill>
                  <a:srgbClr val="0070C0"/>
                </a:solidFill>
              </a:rPr>
              <a:t>: </a:t>
            </a:r>
            <a:r>
              <a:rPr lang="el-GR" dirty="0" smtClean="0">
                <a:solidFill>
                  <a:srgbClr val="0070C0"/>
                </a:solidFill>
              </a:rPr>
              <a:t>5.323.622€ </a:t>
            </a:r>
            <a:r>
              <a:rPr lang="el-GR" dirty="0">
                <a:solidFill>
                  <a:srgbClr val="0070C0"/>
                </a:solidFill>
              </a:rPr>
              <a:t>(ΕΚΤ: </a:t>
            </a:r>
            <a:r>
              <a:rPr lang="el-GR" dirty="0" smtClean="0">
                <a:solidFill>
                  <a:srgbClr val="0070C0"/>
                </a:solidFill>
              </a:rPr>
              <a:t>1.097.989€</a:t>
            </a:r>
            <a:r>
              <a:rPr lang="el-GR" dirty="0">
                <a:solidFill>
                  <a:srgbClr val="0070C0"/>
                </a:solidFill>
              </a:rPr>
              <a:t>, ΕΤΠΑ: </a:t>
            </a:r>
            <a:r>
              <a:rPr lang="el-GR" dirty="0" smtClean="0">
                <a:solidFill>
                  <a:srgbClr val="0070C0"/>
                </a:solidFill>
              </a:rPr>
              <a:t>4.225.633€)</a:t>
            </a:r>
            <a:endParaRPr lang="el-GR" dirty="0">
              <a:solidFill>
                <a:srgbClr val="0070C0"/>
              </a:solidFill>
            </a:endParaRPr>
          </a:p>
          <a:p>
            <a:pPr>
              <a:buFont typeface="Wingdings" panose="05000000000000000000" pitchFamily="2" charset="2"/>
              <a:buChar char="Ø"/>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1068827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Κάθετος τομέας πολιτικής: Δημοσιονομική – Φορολογική διαχείριση</a:t>
            </a:r>
            <a:endParaRPr lang="el-GR" dirty="0"/>
          </a:p>
        </p:txBody>
      </p:sp>
      <p:sp>
        <p:nvSpPr>
          <p:cNvPr id="5" name="Θέση περιεχομένου 4"/>
          <p:cNvSpPr>
            <a:spLocks noGrp="1"/>
          </p:cNvSpPr>
          <p:nvPr>
            <p:ph idx="1"/>
          </p:nvPr>
        </p:nvSpPr>
        <p:spPr/>
        <p:txBody>
          <a:bodyPr>
            <a:normAutofit fontScale="70000" lnSpcReduction="20000"/>
          </a:bodyPr>
          <a:lstStyle/>
          <a:p>
            <a:pPr>
              <a:buFont typeface="Wingdings" panose="05000000000000000000" pitchFamily="2" charset="2"/>
              <a:buChar char="Ø"/>
            </a:pPr>
            <a:r>
              <a:rPr lang="el-GR" dirty="0" smtClean="0">
                <a:solidFill>
                  <a:srgbClr val="0070C0"/>
                </a:solidFill>
              </a:rPr>
              <a:t> Χρηματοδότηση:</a:t>
            </a:r>
          </a:p>
          <a:p>
            <a:pPr lvl="1" algn="just">
              <a:buFont typeface="Wingdings" panose="05000000000000000000" pitchFamily="2" charset="2"/>
              <a:buChar char="ü"/>
            </a:pPr>
            <a:r>
              <a:rPr lang="en-US" dirty="0">
                <a:solidFill>
                  <a:srgbClr val="0070C0"/>
                </a:solidFill>
              </a:rPr>
              <a:t>e-</a:t>
            </a:r>
            <a:r>
              <a:rPr lang="en-US" dirty="0" err="1">
                <a:solidFill>
                  <a:srgbClr val="0070C0"/>
                </a:solidFill>
              </a:rPr>
              <a:t>Periousiologio</a:t>
            </a:r>
            <a:r>
              <a:rPr lang="en-US" dirty="0">
                <a:solidFill>
                  <a:srgbClr val="0070C0"/>
                </a:solidFill>
              </a:rPr>
              <a:t> </a:t>
            </a:r>
            <a:endParaRPr lang="el-GR" dirty="0" smtClean="0">
              <a:solidFill>
                <a:srgbClr val="0070C0"/>
              </a:solidFill>
            </a:endParaRPr>
          </a:p>
          <a:p>
            <a:pPr lvl="1" algn="just">
              <a:buFont typeface="Wingdings" panose="05000000000000000000" pitchFamily="2" charset="2"/>
              <a:buChar char="ü"/>
            </a:pPr>
            <a:r>
              <a:rPr lang="el-GR" dirty="0" smtClean="0">
                <a:solidFill>
                  <a:srgbClr val="0070C0"/>
                </a:solidFill>
              </a:rPr>
              <a:t>απαιτούμενων οργανωτικών αλλαγών σε παρεχόμενες ηλεκτρονικές υπηρεσίες και υφιστάμενα πληροφοριακά συστήματα ΓΓΔΕ</a:t>
            </a:r>
          </a:p>
          <a:p>
            <a:pPr lvl="1" algn="just">
              <a:buFont typeface="Wingdings" panose="05000000000000000000" pitchFamily="2" charset="2"/>
              <a:buChar char="ü"/>
            </a:pPr>
            <a:r>
              <a:rPr lang="el-GR" dirty="0" smtClean="0">
                <a:solidFill>
                  <a:srgbClr val="0070C0"/>
                </a:solidFill>
              </a:rPr>
              <a:t>Αυτοματοποίηση </a:t>
            </a:r>
            <a:r>
              <a:rPr lang="el-GR" dirty="0">
                <a:solidFill>
                  <a:srgbClr val="0070C0"/>
                </a:solidFill>
              </a:rPr>
              <a:t>και </a:t>
            </a:r>
            <a:r>
              <a:rPr lang="el-GR" dirty="0" err="1">
                <a:solidFill>
                  <a:srgbClr val="0070C0"/>
                </a:solidFill>
              </a:rPr>
              <a:t>κεντρικοποίηση</a:t>
            </a:r>
            <a:r>
              <a:rPr lang="el-GR" dirty="0">
                <a:solidFill>
                  <a:srgbClr val="0070C0"/>
                </a:solidFill>
              </a:rPr>
              <a:t> διαδικασιών και ανάπτυξη εργαλείων για την αποδοτικότερη </a:t>
            </a:r>
            <a:r>
              <a:rPr lang="el-GR" dirty="0" smtClean="0">
                <a:solidFill>
                  <a:srgbClr val="0070C0"/>
                </a:solidFill>
              </a:rPr>
              <a:t>διαχείριση</a:t>
            </a:r>
            <a:r>
              <a:rPr lang="en-US" dirty="0" smtClean="0">
                <a:solidFill>
                  <a:srgbClr val="0070C0"/>
                </a:solidFill>
              </a:rPr>
              <a:t> </a:t>
            </a:r>
            <a:r>
              <a:rPr lang="el-GR" dirty="0" smtClean="0">
                <a:solidFill>
                  <a:srgbClr val="0070C0"/>
                </a:solidFill>
              </a:rPr>
              <a:t>και </a:t>
            </a:r>
            <a:r>
              <a:rPr lang="el-GR" dirty="0">
                <a:solidFill>
                  <a:srgbClr val="0070C0"/>
                </a:solidFill>
              </a:rPr>
              <a:t>συλλογή </a:t>
            </a:r>
            <a:r>
              <a:rPr lang="el-GR" dirty="0" smtClean="0">
                <a:solidFill>
                  <a:srgbClr val="0070C0"/>
                </a:solidFill>
              </a:rPr>
              <a:t>οφειλών</a:t>
            </a:r>
            <a:endParaRPr lang="en-US" dirty="0" smtClean="0">
              <a:solidFill>
                <a:srgbClr val="0070C0"/>
              </a:solidFill>
            </a:endParaRPr>
          </a:p>
          <a:p>
            <a:pPr lvl="1" algn="just">
              <a:buFont typeface="Wingdings" panose="05000000000000000000" pitchFamily="2" charset="2"/>
              <a:buChar char="ü"/>
            </a:pPr>
            <a:r>
              <a:rPr lang="el-GR" dirty="0" smtClean="0">
                <a:solidFill>
                  <a:srgbClr val="0070C0"/>
                </a:solidFill>
              </a:rPr>
              <a:t>Μελέτη </a:t>
            </a:r>
            <a:r>
              <a:rPr lang="el-GR" dirty="0">
                <a:solidFill>
                  <a:srgbClr val="0070C0"/>
                </a:solidFill>
              </a:rPr>
              <a:t>και εφαρμογή ISO 27001 διαδικασιών στο Κέντρο Δεδομένων του Υπουργείου Οικονομικών</a:t>
            </a:r>
            <a:endParaRPr lang="en-US" dirty="0">
              <a:solidFill>
                <a:srgbClr val="0070C0"/>
              </a:solidFill>
            </a:endParaRPr>
          </a:p>
          <a:p>
            <a:pPr lvl="1" algn="just">
              <a:buFont typeface="Wingdings" panose="05000000000000000000" pitchFamily="2" charset="2"/>
              <a:buChar char="ü"/>
            </a:pPr>
            <a:r>
              <a:rPr lang="en-US" dirty="0">
                <a:solidFill>
                  <a:srgbClr val="0070C0"/>
                </a:solidFill>
              </a:rPr>
              <a:t>e</a:t>
            </a:r>
            <a:r>
              <a:rPr lang="en-US" dirty="0" smtClean="0">
                <a:solidFill>
                  <a:srgbClr val="0070C0"/>
                </a:solidFill>
              </a:rPr>
              <a:t> </a:t>
            </a:r>
            <a:r>
              <a:rPr lang="en-US" dirty="0" err="1" smtClean="0">
                <a:solidFill>
                  <a:srgbClr val="0070C0"/>
                </a:solidFill>
              </a:rPr>
              <a:t>pde</a:t>
            </a:r>
            <a:endParaRPr lang="en-US" dirty="0">
              <a:solidFill>
                <a:srgbClr val="0070C0"/>
              </a:solidFill>
            </a:endParaRPr>
          </a:p>
          <a:p>
            <a:pPr algn="just">
              <a:buFont typeface="Wingdings" panose="05000000000000000000" pitchFamily="2" charset="2"/>
              <a:buChar char="Ø"/>
            </a:pPr>
            <a:r>
              <a:rPr lang="el-GR" sz="3600" dirty="0" smtClean="0">
                <a:solidFill>
                  <a:srgbClr val="0070C0"/>
                </a:solidFill>
              </a:rPr>
              <a:t>Στόχοι</a:t>
            </a:r>
            <a:r>
              <a:rPr lang="el-GR" sz="3600" dirty="0">
                <a:solidFill>
                  <a:srgbClr val="0070C0"/>
                </a:solidFill>
              </a:rPr>
              <a:t>:</a:t>
            </a:r>
          </a:p>
          <a:p>
            <a:pPr lvl="1" algn="just">
              <a:buFont typeface="Wingdings" panose="05000000000000000000" pitchFamily="2" charset="2"/>
              <a:buChar char="ü"/>
            </a:pPr>
            <a:r>
              <a:rPr lang="el-GR" dirty="0" smtClean="0">
                <a:solidFill>
                  <a:srgbClr val="0070C0"/>
                </a:solidFill>
              </a:rPr>
              <a:t> </a:t>
            </a:r>
            <a:r>
              <a:rPr lang="el-GR" i="1" dirty="0" smtClean="0">
                <a:solidFill>
                  <a:srgbClr val="0070C0"/>
                </a:solidFill>
              </a:rPr>
              <a:t>Βελτίωση </a:t>
            </a:r>
            <a:r>
              <a:rPr lang="el-GR" i="1" dirty="0">
                <a:solidFill>
                  <a:srgbClr val="0070C0"/>
                </a:solidFill>
              </a:rPr>
              <a:t>της αποτελεσματικότητας της φορολογικής </a:t>
            </a:r>
            <a:r>
              <a:rPr lang="el-GR" i="1" dirty="0" smtClean="0">
                <a:solidFill>
                  <a:srgbClr val="0070C0"/>
                </a:solidFill>
              </a:rPr>
              <a:t>διοίκησης</a:t>
            </a:r>
          </a:p>
          <a:p>
            <a:pPr lvl="1" algn="just">
              <a:buFont typeface="Wingdings" panose="05000000000000000000" pitchFamily="2" charset="2"/>
              <a:buChar char="ü"/>
            </a:pPr>
            <a:r>
              <a:rPr lang="el-GR" i="1" dirty="0" smtClean="0">
                <a:solidFill>
                  <a:srgbClr val="0070C0"/>
                </a:solidFill>
              </a:rPr>
              <a:t>Βελτίωση </a:t>
            </a:r>
            <a:r>
              <a:rPr lang="el-GR" i="1" dirty="0">
                <a:solidFill>
                  <a:srgbClr val="0070C0"/>
                </a:solidFill>
              </a:rPr>
              <a:t>της αποτελεσματικότητας της δημοσιονομικής </a:t>
            </a:r>
            <a:r>
              <a:rPr lang="el-GR" i="1" dirty="0" smtClean="0">
                <a:solidFill>
                  <a:srgbClr val="0070C0"/>
                </a:solidFill>
              </a:rPr>
              <a:t>διοίκησης</a:t>
            </a:r>
          </a:p>
          <a:p>
            <a:pPr lvl="1" algn="just">
              <a:buFont typeface="Wingdings" panose="05000000000000000000" pitchFamily="2" charset="2"/>
              <a:buChar char="ü"/>
            </a:pPr>
            <a:r>
              <a:rPr lang="el-GR" i="1" dirty="0" smtClean="0">
                <a:solidFill>
                  <a:srgbClr val="0070C0"/>
                </a:solidFill>
              </a:rPr>
              <a:t>Βελτίωση </a:t>
            </a:r>
            <a:r>
              <a:rPr lang="el-GR" i="1" dirty="0">
                <a:solidFill>
                  <a:srgbClr val="0070C0"/>
                </a:solidFill>
              </a:rPr>
              <a:t>και ανάπτυξη των υποδομών και των συστημάτων ΤΠΕ</a:t>
            </a:r>
            <a:endParaRPr lang="el-GR" i="1" dirty="0" smtClean="0">
              <a:solidFill>
                <a:srgbClr val="0070C0"/>
              </a:solidFill>
            </a:endParaRPr>
          </a:p>
        </p:txBody>
      </p:sp>
    </p:spTree>
    <p:extLst>
      <p:ext uri="{BB962C8B-B14F-4D97-AF65-F5344CB8AC3E}">
        <p14:creationId xmlns:p14="http://schemas.microsoft.com/office/powerpoint/2010/main" val="1684342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88640"/>
            <a:ext cx="8856984" cy="1228998"/>
          </a:xfrm>
        </p:spPr>
        <p:txBody>
          <a:bodyPr>
            <a:noAutofit/>
          </a:bodyPr>
          <a:lstStyle/>
          <a:p>
            <a:r>
              <a:rPr lang="el-GR" sz="3600" b="1" dirty="0">
                <a:solidFill>
                  <a:schemeClr val="accent1"/>
                </a:solidFill>
              </a:rPr>
              <a:t>Πορεία Υλοποίησης Έτους 2016 </a:t>
            </a:r>
            <a:br>
              <a:rPr lang="el-GR" sz="3600" b="1" dirty="0">
                <a:solidFill>
                  <a:schemeClr val="accent1"/>
                </a:solidFill>
              </a:rPr>
            </a:br>
            <a:r>
              <a:rPr lang="el-GR" sz="3600" b="1" dirty="0" smtClean="0">
                <a:solidFill>
                  <a:schemeClr val="accent1"/>
                </a:solidFill>
              </a:rPr>
              <a:t>Κάθετος </a:t>
            </a:r>
            <a:r>
              <a:rPr lang="el-GR" sz="3600" b="1" dirty="0">
                <a:solidFill>
                  <a:schemeClr val="accent1"/>
                </a:solidFill>
              </a:rPr>
              <a:t>τομέας πολιτικής: Δημοσιονομική – Φορολογική διαχείριση</a:t>
            </a:r>
            <a:endParaRPr lang="el-GR" sz="3600" dirty="0"/>
          </a:p>
        </p:txBody>
      </p:sp>
      <p:sp>
        <p:nvSpPr>
          <p:cNvPr id="3" name="Θέση περιεχομένου 2"/>
          <p:cNvSpPr>
            <a:spLocks noGrp="1"/>
          </p:cNvSpPr>
          <p:nvPr>
            <p:ph idx="1"/>
          </p:nvPr>
        </p:nvSpPr>
        <p:spPr>
          <a:xfrm>
            <a:off x="467544" y="1844824"/>
            <a:ext cx="8496944" cy="4281339"/>
          </a:xfrm>
        </p:spPr>
        <p:txBody>
          <a:bodyPr>
            <a:normAutofit fontScale="85000" lnSpcReduction="20000"/>
          </a:bodyPr>
          <a:lstStyle/>
          <a:p>
            <a:pPr lvl="0" algn="just">
              <a:buFont typeface="Wingdings" panose="05000000000000000000" pitchFamily="2" charset="2"/>
              <a:buChar char="Ø"/>
            </a:pPr>
            <a:r>
              <a:rPr lang="el-GR" dirty="0">
                <a:solidFill>
                  <a:srgbClr val="0070C0"/>
                </a:solidFill>
              </a:rPr>
              <a:t>Εξειδικεύτηκαν δράσεις ύψους </a:t>
            </a:r>
            <a:r>
              <a:rPr lang="el-GR" dirty="0" smtClean="0">
                <a:solidFill>
                  <a:srgbClr val="0070C0"/>
                </a:solidFill>
              </a:rPr>
              <a:t>4.066.879€ </a:t>
            </a:r>
            <a:r>
              <a:rPr lang="el-GR" dirty="0">
                <a:solidFill>
                  <a:srgbClr val="0070C0"/>
                </a:solidFill>
              </a:rPr>
              <a:t>(ΕΚΤ: 3.500.000€, </a:t>
            </a:r>
            <a:r>
              <a:rPr lang="el-GR" dirty="0" smtClean="0">
                <a:solidFill>
                  <a:srgbClr val="0070C0"/>
                </a:solidFill>
              </a:rPr>
              <a:t>ΕΤΠΑ:566.879€</a:t>
            </a:r>
            <a:r>
              <a:rPr lang="el-GR" dirty="0">
                <a:solidFill>
                  <a:srgbClr val="0070C0"/>
                </a:solidFill>
              </a:rPr>
              <a:t>)</a:t>
            </a:r>
            <a:endParaRPr lang="el-GR" dirty="0" smtClean="0">
              <a:solidFill>
                <a:srgbClr val="0070C0"/>
              </a:solidFill>
            </a:endParaRPr>
          </a:p>
          <a:p>
            <a:pPr lvl="0" algn="just">
              <a:buFont typeface="Wingdings" panose="05000000000000000000" pitchFamily="2" charset="2"/>
              <a:buChar char="Ø"/>
            </a:pPr>
            <a:r>
              <a:rPr lang="el-GR" dirty="0">
                <a:solidFill>
                  <a:srgbClr val="0070C0"/>
                </a:solidFill>
              </a:rPr>
              <a:t>Δημοσιεύτηκαν </a:t>
            </a:r>
            <a:r>
              <a:rPr lang="el-GR" dirty="0" smtClean="0">
                <a:solidFill>
                  <a:srgbClr val="0070C0"/>
                </a:solidFill>
              </a:rPr>
              <a:t>3 </a:t>
            </a:r>
            <a:r>
              <a:rPr lang="el-GR" dirty="0">
                <a:solidFill>
                  <a:srgbClr val="0070C0"/>
                </a:solidFill>
              </a:rPr>
              <a:t>νέες Προσκλήσεις που ενεργοποιούν έργα του τομέα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3.566.879 € (ΕΚΤ: 3.000.000€</a:t>
            </a:r>
            <a:r>
              <a:rPr lang="el-GR" dirty="0">
                <a:solidFill>
                  <a:srgbClr val="0070C0"/>
                </a:solidFill>
              </a:rPr>
              <a:t>, </a:t>
            </a:r>
            <a:r>
              <a:rPr lang="el-GR" dirty="0" smtClean="0">
                <a:solidFill>
                  <a:srgbClr val="0070C0"/>
                </a:solidFill>
              </a:rPr>
              <a:t>ΕΤΠΑ:</a:t>
            </a:r>
            <a:r>
              <a:rPr lang="en-US" dirty="0" smtClean="0">
                <a:solidFill>
                  <a:srgbClr val="0070C0"/>
                </a:solidFill>
              </a:rPr>
              <a:t> </a:t>
            </a:r>
            <a:r>
              <a:rPr lang="el-GR" dirty="0" smtClean="0">
                <a:solidFill>
                  <a:srgbClr val="0070C0"/>
                </a:solidFill>
              </a:rPr>
              <a:t>566.879€),</a:t>
            </a:r>
          </a:p>
          <a:p>
            <a:pPr lvl="0" algn="just">
              <a:buFont typeface="Wingdings" panose="05000000000000000000" pitchFamily="2" charset="2"/>
              <a:buChar char="Ø"/>
            </a:pPr>
            <a:r>
              <a:rPr lang="el-GR" dirty="0" smtClean="0">
                <a:solidFill>
                  <a:srgbClr val="0070C0"/>
                </a:solidFill>
              </a:rPr>
              <a:t>Εκδόθηκαν 6 </a:t>
            </a:r>
            <a:r>
              <a:rPr lang="el-GR" dirty="0">
                <a:solidFill>
                  <a:srgbClr val="0070C0"/>
                </a:solidFill>
              </a:rPr>
              <a:t>Αποφάσεις Ένταξης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7.701.164€ </a:t>
            </a:r>
            <a:r>
              <a:rPr lang="el-GR" dirty="0">
                <a:solidFill>
                  <a:srgbClr val="0070C0"/>
                </a:solidFill>
              </a:rPr>
              <a:t>(ΕΚΤ: </a:t>
            </a:r>
            <a:r>
              <a:rPr lang="el-GR" dirty="0" smtClean="0">
                <a:solidFill>
                  <a:srgbClr val="0070C0"/>
                </a:solidFill>
              </a:rPr>
              <a:t>7.134.285€</a:t>
            </a:r>
            <a:r>
              <a:rPr lang="el-GR" dirty="0">
                <a:solidFill>
                  <a:srgbClr val="0070C0"/>
                </a:solidFill>
              </a:rPr>
              <a:t>, ΕΤΠΑ: </a:t>
            </a:r>
            <a:r>
              <a:rPr lang="el-GR" dirty="0" smtClean="0">
                <a:solidFill>
                  <a:srgbClr val="0070C0"/>
                </a:solidFill>
              </a:rPr>
              <a:t>566.879€)</a:t>
            </a:r>
            <a:endParaRPr lang="el-GR" dirty="0">
              <a:solidFill>
                <a:srgbClr val="0070C0"/>
              </a:solidFill>
            </a:endParaRPr>
          </a:p>
          <a:p>
            <a:pPr algn="just">
              <a:buFont typeface="Wingdings" panose="05000000000000000000" pitchFamily="2" charset="2"/>
              <a:buChar char="Ø"/>
            </a:pPr>
            <a:r>
              <a:rPr lang="el-GR" dirty="0">
                <a:solidFill>
                  <a:srgbClr val="0070C0"/>
                </a:solidFill>
              </a:rPr>
              <a:t>Υπεγράφησαν Νομικές Δεσμεύσεις </a:t>
            </a:r>
            <a:r>
              <a:rPr lang="el-GR" dirty="0" smtClean="0">
                <a:solidFill>
                  <a:srgbClr val="0070C0"/>
                </a:solidFill>
              </a:rPr>
              <a:t>ύψους </a:t>
            </a:r>
            <a:r>
              <a:rPr lang="el-GR" dirty="0">
                <a:solidFill>
                  <a:srgbClr val="0070C0"/>
                </a:solidFill>
              </a:rPr>
              <a:t>566.879</a:t>
            </a:r>
            <a:r>
              <a:rPr lang="el-GR" dirty="0" smtClean="0">
                <a:solidFill>
                  <a:srgbClr val="0070C0"/>
                </a:solidFill>
              </a:rPr>
              <a:t>€ (</a:t>
            </a:r>
            <a:r>
              <a:rPr lang="el-GR" dirty="0">
                <a:solidFill>
                  <a:srgbClr val="0070C0"/>
                </a:solidFill>
              </a:rPr>
              <a:t>στο σύνολό τους ΕΤΠΑ</a:t>
            </a:r>
            <a:r>
              <a:rPr lang="el-GR" dirty="0" smtClean="0">
                <a:solidFill>
                  <a:srgbClr val="0070C0"/>
                </a:solidFill>
              </a:rPr>
              <a:t>)</a:t>
            </a:r>
          </a:p>
          <a:p>
            <a:pPr algn="just">
              <a:buFont typeface="Wingdings" panose="05000000000000000000" pitchFamily="2" charset="2"/>
              <a:buChar char="Ø"/>
            </a:pPr>
            <a:r>
              <a:rPr lang="el-GR" dirty="0" smtClean="0">
                <a:solidFill>
                  <a:srgbClr val="0070C0"/>
                </a:solidFill>
              </a:rPr>
              <a:t>Πιστοποιήθηκαν Δαπάνες ύψους 225.651€ (</a:t>
            </a:r>
            <a:r>
              <a:rPr lang="el-GR" dirty="0">
                <a:solidFill>
                  <a:srgbClr val="0070C0"/>
                </a:solidFill>
              </a:rPr>
              <a:t>στο σύνολό τους </a:t>
            </a:r>
            <a:r>
              <a:rPr lang="el-GR" dirty="0" smtClean="0">
                <a:solidFill>
                  <a:srgbClr val="0070C0"/>
                </a:solidFill>
              </a:rPr>
              <a:t>ΕΤΠΑ)</a:t>
            </a:r>
            <a:endParaRPr lang="el-GR" dirty="0">
              <a:solidFill>
                <a:srgbClr val="0070C0"/>
              </a:solidFill>
            </a:endParaRPr>
          </a:p>
          <a:p>
            <a:pPr>
              <a:buFont typeface="Wingdings" panose="05000000000000000000" pitchFamily="2" charset="2"/>
              <a:buChar char="Ø"/>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412144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solidFill>
              </a:rPr>
              <a:t>Συνολική Εξειδίκευση </a:t>
            </a:r>
            <a:r>
              <a:rPr lang="el-GR" b="1" dirty="0">
                <a:solidFill>
                  <a:schemeClr val="accent1"/>
                </a:solidFill>
              </a:rPr>
              <a:t>ΕΠ ΜΔΤ</a:t>
            </a:r>
            <a:endParaRPr lang="el-GR" dirty="0"/>
          </a:p>
        </p:txBody>
      </p:sp>
      <p:graphicFrame>
        <p:nvGraphicFramePr>
          <p:cNvPr id="4" name="Θέση περιεχομένου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65690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Κάθετος τομέας πολιτικής: Κοινωνική Ασφάλιση</a:t>
            </a:r>
            <a:endParaRPr lang="el-GR" dirty="0"/>
          </a:p>
        </p:txBody>
      </p:sp>
      <p:sp>
        <p:nvSpPr>
          <p:cNvPr id="5" name="Θέση περιεχομένου 4"/>
          <p:cNvSpPr>
            <a:spLocks noGrp="1"/>
          </p:cNvSpPr>
          <p:nvPr>
            <p:ph idx="1"/>
          </p:nvPr>
        </p:nvSpPr>
        <p:spPr/>
        <p:txBody>
          <a:bodyPr>
            <a:normAutofit fontScale="62500" lnSpcReduction="20000"/>
          </a:bodyPr>
          <a:lstStyle/>
          <a:p>
            <a:pPr>
              <a:buFont typeface="Wingdings" panose="05000000000000000000" pitchFamily="2" charset="2"/>
              <a:buChar char="Ø"/>
            </a:pPr>
            <a:r>
              <a:rPr lang="el-GR" dirty="0" smtClean="0">
                <a:solidFill>
                  <a:srgbClr val="0070C0"/>
                </a:solidFill>
              </a:rPr>
              <a:t> </a:t>
            </a:r>
            <a:r>
              <a:rPr lang="el-GR" sz="4000" dirty="0">
                <a:solidFill>
                  <a:srgbClr val="0070C0"/>
                </a:solidFill>
              </a:rPr>
              <a:t>Χρηματοδότηση:</a:t>
            </a:r>
          </a:p>
          <a:p>
            <a:pPr lvl="1" algn="just">
              <a:buFont typeface="Wingdings" panose="05000000000000000000" pitchFamily="2" charset="2"/>
              <a:buChar char="ü"/>
            </a:pPr>
            <a:r>
              <a:rPr lang="el-GR" dirty="0">
                <a:solidFill>
                  <a:srgbClr val="0070C0"/>
                </a:solidFill>
              </a:rPr>
              <a:t> </a:t>
            </a:r>
            <a:r>
              <a:rPr lang="el-GR" sz="3200" dirty="0">
                <a:solidFill>
                  <a:srgbClr val="0070C0"/>
                </a:solidFill>
              </a:rPr>
              <a:t>Οικονομική Μεταρρύθμιση των ΦΚΑ και Βελτιστοποίηση του Μηχανισμού Διαχείρισης και Ελέγχου των Οικονομικών Πόρων τους για τη Διασφάλιση της Βιωσιμότητας του Ασφαλιστικού Συστήματος»</a:t>
            </a:r>
          </a:p>
          <a:p>
            <a:pPr lvl="1" algn="just">
              <a:buFont typeface="Wingdings" panose="05000000000000000000" pitchFamily="2" charset="2"/>
              <a:buChar char="ü"/>
            </a:pPr>
            <a:r>
              <a:rPr lang="el-GR" sz="3200" dirty="0">
                <a:solidFill>
                  <a:srgbClr val="0070C0"/>
                </a:solidFill>
              </a:rPr>
              <a:t>Εφαρμογής του Εθνικού Συστήματος Κοινωνικής Ασφάλισης (ΕΦΚΑ)</a:t>
            </a:r>
          </a:p>
          <a:p>
            <a:pPr lvl="0" algn="just">
              <a:buFont typeface="Wingdings" panose="05000000000000000000" pitchFamily="2" charset="2"/>
              <a:buChar char="Ø"/>
            </a:pPr>
            <a:r>
              <a:rPr lang="el-GR" sz="4000" dirty="0">
                <a:solidFill>
                  <a:srgbClr val="0070C0"/>
                </a:solidFill>
              </a:rPr>
              <a:t> Στόχοι</a:t>
            </a:r>
          </a:p>
          <a:p>
            <a:pPr lvl="1" algn="just">
              <a:buFont typeface="Wingdings" panose="05000000000000000000" pitchFamily="2" charset="2"/>
              <a:buChar char="ü"/>
            </a:pPr>
            <a:r>
              <a:rPr lang="el-GR" sz="3200" i="1" dirty="0" smtClean="0">
                <a:solidFill>
                  <a:srgbClr val="0070C0"/>
                </a:solidFill>
              </a:rPr>
              <a:t>Βέλτιστη </a:t>
            </a:r>
            <a:r>
              <a:rPr lang="el-GR" sz="3200" i="1" dirty="0">
                <a:solidFill>
                  <a:srgbClr val="0070C0"/>
                </a:solidFill>
              </a:rPr>
              <a:t>υποστήριξη της μεταρρύθμισης των ασφαλιστικών δομών </a:t>
            </a:r>
          </a:p>
          <a:p>
            <a:pPr lvl="1" algn="just">
              <a:buFont typeface="Wingdings" panose="05000000000000000000" pitchFamily="2" charset="2"/>
              <a:buChar char="ü"/>
            </a:pPr>
            <a:r>
              <a:rPr lang="el-GR" sz="3200" i="1" dirty="0">
                <a:solidFill>
                  <a:srgbClr val="0070C0"/>
                </a:solidFill>
              </a:rPr>
              <a:t>Αύξηση της αποδοτικότητας και αποτελεσματικότητας των επιχειρησιακών διαδικασιών των εμπλεκομένων φορέων στην Κοινωνική Ασφάλιση</a:t>
            </a:r>
          </a:p>
          <a:p>
            <a:pPr lvl="1" algn="just">
              <a:buFont typeface="Wingdings" panose="05000000000000000000" pitchFamily="2" charset="2"/>
              <a:buChar char="ü"/>
            </a:pPr>
            <a:r>
              <a:rPr lang="el-GR" sz="3200" i="1" dirty="0">
                <a:solidFill>
                  <a:srgbClr val="0070C0"/>
                </a:solidFill>
              </a:rPr>
              <a:t>Βέλτιστη αξιοποίηση υφιστάμενων δομών και συστημάτων</a:t>
            </a:r>
          </a:p>
          <a:p>
            <a:pPr lvl="1" algn="just">
              <a:buFont typeface="Wingdings" panose="05000000000000000000" pitchFamily="2" charset="2"/>
              <a:buChar char="ü"/>
            </a:pPr>
            <a:r>
              <a:rPr lang="el-GR" sz="3200" i="1" dirty="0">
                <a:solidFill>
                  <a:srgbClr val="0070C0"/>
                </a:solidFill>
              </a:rPr>
              <a:t>Βελτίωση της εξυπηρέτησης των πολιτών, τόσο όσον αφορά στην επιτάχυνση της απονομής σύνταξης, όσο και στην ταχύτητα διεκπεραίωσης των αιτημάτων τους για υπηρεσίες κλάδου ασφάλισης, συντάξεων και παροχών</a:t>
            </a:r>
          </a:p>
        </p:txBody>
      </p:sp>
    </p:spTree>
    <p:extLst>
      <p:ext uri="{BB962C8B-B14F-4D97-AF65-F5344CB8AC3E}">
        <p14:creationId xmlns:p14="http://schemas.microsoft.com/office/powerpoint/2010/main" val="88590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a:t>
            </a:r>
            <a:r>
              <a:rPr lang="el-GR" b="1" dirty="0" smtClean="0">
                <a:solidFill>
                  <a:schemeClr val="accent1"/>
                </a:solidFill>
              </a:rPr>
              <a:t>Έτους 2016 Κάθετος </a:t>
            </a:r>
            <a:r>
              <a:rPr lang="el-GR" b="1" dirty="0">
                <a:solidFill>
                  <a:schemeClr val="accent1"/>
                </a:solidFill>
              </a:rPr>
              <a:t>τομέας πολιτικής: Κοινωνική Ασφάλιση</a:t>
            </a:r>
            <a:endParaRPr lang="el-GR" dirty="0"/>
          </a:p>
        </p:txBody>
      </p:sp>
      <p:sp>
        <p:nvSpPr>
          <p:cNvPr id="3" name="Θέση περιεχομένου 2"/>
          <p:cNvSpPr>
            <a:spLocks noGrp="1"/>
          </p:cNvSpPr>
          <p:nvPr>
            <p:ph idx="1"/>
          </p:nvPr>
        </p:nvSpPr>
        <p:spPr>
          <a:xfrm>
            <a:off x="457200" y="1772816"/>
            <a:ext cx="8507288" cy="4353347"/>
          </a:xfrm>
        </p:spPr>
        <p:txBody>
          <a:bodyPr>
            <a:normAutofit fontScale="92500" lnSpcReduction="20000"/>
          </a:bodyPr>
          <a:lstStyle/>
          <a:p>
            <a:pPr algn="just">
              <a:buFont typeface="Wingdings" panose="05000000000000000000" pitchFamily="2" charset="2"/>
              <a:buChar char="Ø"/>
            </a:pPr>
            <a:r>
              <a:rPr lang="el-GR" dirty="0">
                <a:solidFill>
                  <a:srgbClr val="0070C0"/>
                </a:solidFill>
              </a:rPr>
              <a:t>Εξειδικεύτηκαν δράσεις ύψους </a:t>
            </a:r>
            <a:r>
              <a:rPr lang="el-GR" dirty="0" smtClean="0">
                <a:solidFill>
                  <a:srgbClr val="0070C0"/>
                </a:solidFill>
              </a:rPr>
              <a:t>4.302.541€ (στο σύνολό τους ΕΚΤ)</a:t>
            </a:r>
            <a:endParaRPr lang="el-GR" dirty="0">
              <a:solidFill>
                <a:srgbClr val="0070C0"/>
              </a:solidFill>
            </a:endParaRPr>
          </a:p>
          <a:p>
            <a:pPr lvl="0" algn="just">
              <a:buFont typeface="Wingdings" panose="05000000000000000000" pitchFamily="2" charset="2"/>
              <a:buChar char="Ø"/>
            </a:pPr>
            <a:r>
              <a:rPr lang="el-GR" dirty="0" smtClean="0">
                <a:solidFill>
                  <a:srgbClr val="0070C0"/>
                </a:solidFill>
              </a:rPr>
              <a:t>Δημοσιεύτηκε 1 νέα Πρόσκληση και τροποποιήθηκε 1 υπάρχουσα που ενεργοποιούν έργα του τομέα συνολικού </a:t>
            </a:r>
            <a:r>
              <a:rPr lang="el-GR" dirty="0" err="1" smtClean="0">
                <a:solidFill>
                  <a:srgbClr val="0070C0"/>
                </a:solidFill>
              </a:rPr>
              <a:t>πρ</a:t>
            </a:r>
            <a:r>
              <a:rPr lang="el-GR" dirty="0" smtClean="0">
                <a:solidFill>
                  <a:srgbClr val="0070C0"/>
                </a:solidFill>
              </a:rPr>
              <a:t>/</a:t>
            </a:r>
            <a:r>
              <a:rPr lang="el-GR" dirty="0" err="1" smtClean="0">
                <a:solidFill>
                  <a:srgbClr val="0070C0"/>
                </a:solidFill>
              </a:rPr>
              <a:t>σμού</a:t>
            </a:r>
            <a:r>
              <a:rPr lang="el-GR" dirty="0" smtClean="0">
                <a:solidFill>
                  <a:srgbClr val="0070C0"/>
                </a:solidFill>
              </a:rPr>
              <a:t> 19.251.108€ </a:t>
            </a:r>
            <a:r>
              <a:rPr lang="el-GR" dirty="0">
                <a:solidFill>
                  <a:srgbClr val="0070C0"/>
                </a:solidFill>
              </a:rPr>
              <a:t>(στο σύνολό τους ΕΚΤ)</a:t>
            </a:r>
          </a:p>
          <a:p>
            <a:pPr algn="just">
              <a:buFont typeface="Wingdings" panose="05000000000000000000" pitchFamily="2" charset="2"/>
              <a:buChar char="Ø"/>
            </a:pPr>
            <a:r>
              <a:rPr lang="el-GR" dirty="0" smtClean="0">
                <a:solidFill>
                  <a:srgbClr val="0070C0"/>
                </a:solidFill>
              </a:rPr>
              <a:t>Εκδόθηκε 1 Απόφαση Ένταξης </a:t>
            </a:r>
            <a:r>
              <a:rPr lang="el-GR" dirty="0" err="1" smtClean="0">
                <a:solidFill>
                  <a:srgbClr val="0070C0"/>
                </a:solidFill>
              </a:rPr>
              <a:t>πρ</a:t>
            </a:r>
            <a:r>
              <a:rPr lang="el-GR" dirty="0" smtClean="0">
                <a:solidFill>
                  <a:srgbClr val="0070C0"/>
                </a:solidFill>
              </a:rPr>
              <a:t>/</a:t>
            </a:r>
            <a:r>
              <a:rPr lang="el-GR" dirty="0" err="1" smtClean="0">
                <a:solidFill>
                  <a:srgbClr val="0070C0"/>
                </a:solidFill>
              </a:rPr>
              <a:t>σμού</a:t>
            </a:r>
            <a:r>
              <a:rPr lang="el-GR" dirty="0" smtClean="0">
                <a:solidFill>
                  <a:srgbClr val="0070C0"/>
                </a:solidFill>
              </a:rPr>
              <a:t> 2.300.022€ (ΕΚΤ)</a:t>
            </a:r>
          </a:p>
          <a:p>
            <a:pPr algn="just">
              <a:buFont typeface="Wingdings" panose="05000000000000000000" pitchFamily="2" charset="2"/>
              <a:buChar char="Ø"/>
            </a:pPr>
            <a:r>
              <a:rPr lang="el-GR" dirty="0" smtClean="0">
                <a:solidFill>
                  <a:srgbClr val="0070C0"/>
                </a:solidFill>
              </a:rPr>
              <a:t>Υπεγράφησαν Νομικές Δεσμεύσεις ύψους 1.873.600 </a:t>
            </a:r>
            <a:r>
              <a:rPr lang="el-GR" dirty="0">
                <a:solidFill>
                  <a:srgbClr val="0070C0"/>
                </a:solidFill>
              </a:rPr>
              <a:t>€ (ΕΚΤ)</a:t>
            </a:r>
          </a:p>
          <a:p>
            <a:pPr>
              <a:buFont typeface="Wingdings" panose="05000000000000000000" pitchFamily="2" charset="2"/>
              <a:buChar char="Ø"/>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1974762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1298"/>
            <a:ext cx="8229600" cy="1143000"/>
          </a:xfrm>
        </p:spPr>
        <p:txBody>
          <a:bodyPr>
            <a:normAutofit/>
          </a:bodyPr>
          <a:lstStyle/>
          <a:p>
            <a:r>
              <a:rPr lang="el-GR" b="1" dirty="0" smtClean="0">
                <a:solidFill>
                  <a:schemeClr val="accent1"/>
                </a:solidFill>
              </a:rPr>
              <a:t>Κάθετος τομέας πολιτικής: Υγεία</a:t>
            </a:r>
            <a:endParaRPr lang="el-GR" dirty="0"/>
          </a:p>
        </p:txBody>
      </p:sp>
      <p:sp>
        <p:nvSpPr>
          <p:cNvPr id="5" name="Θέση περιεχομένου 4"/>
          <p:cNvSpPr>
            <a:spLocks noGrp="1"/>
          </p:cNvSpPr>
          <p:nvPr>
            <p:ph idx="1"/>
          </p:nvPr>
        </p:nvSpPr>
        <p:spPr>
          <a:xfrm>
            <a:off x="251520" y="1124744"/>
            <a:ext cx="8435280" cy="5001419"/>
          </a:xfrm>
        </p:spPr>
        <p:txBody>
          <a:bodyPr>
            <a:normAutofit fontScale="70000" lnSpcReduction="20000"/>
          </a:bodyPr>
          <a:lstStyle/>
          <a:p>
            <a:pPr>
              <a:buFont typeface="Wingdings" panose="05000000000000000000" pitchFamily="2" charset="2"/>
              <a:buChar char="Ø"/>
            </a:pPr>
            <a:r>
              <a:rPr lang="el-GR" dirty="0" smtClean="0">
                <a:solidFill>
                  <a:srgbClr val="0070C0"/>
                </a:solidFill>
              </a:rPr>
              <a:t> </a:t>
            </a:r>
            <a:r>
              <a:rPr lang="el-GR" sz="3600" dirty="0">
                <a:solidFill>
                  <a:srgbClr val="0070C0"/>
                </a:solidFill>
              </a:rPr>
              <a:t>Χρηματοδότηση:</a:t>
            </a:r>
          </a:p>
          <a:p>
            <a:pPr lvl="1" algn="just">
              <a:buFont typeface="Wingdings" panose="05000000000000000000" pitchFamily="2" charset="2"/>
              <a:buChar char="ü"/>
            </a:pPr>
            <a:r>
              <a:rPr lang="el-GR" dirty="0">
                <a:solidFill>
                  <a:srgbClr val="0070C0"/>
                </a:solidFill>
              </a:rPr>
              <a:t> </a:t>
            </a:r>
            <a:r>
              <a:rPr lang="el-GR" dirty="0" smtClean="0">
                <a:solidFill>
                  <a:srgbClr val="0070C0"/>
                </a:solidFill>
              </a:rPr>
              <a:t>υποστήριξη της μεταρρύθμισης ΠΦΥ – πιλοτική φάση</a:t>
            </a:r>
          </a:p>
          <a:p>
            <a:pPr lvl="1" algn="just">
              <a:buFont typeface="Wingdings" panose="05000000000000000000" pitchFamily="2" charset="2"/>
              <a:buChar char="ü"/>
            </a:pPr>
            <a:r>
              <a:rPr lang="el-GR" dirty="0" smtClean="0">
                <a:solidFill>
                  <a:srgbClr val="0070C0"/>
                </a:solidFill>
              </a:rPr>
              <a:t>έργου – σημαία «Πληροφοριακό </a:t>
            </a:r>
            <a:r>
              <a:rPr lang="el-GR" dirty="0">
                <a:solidFill>
                  <a:srgbClr val="0070C0"/>
                </a:solidFill>
              </a:rPr>
              <a:t>Σύστημα Λειτουργίας Πρωτοβάθμιας Φροντίδας  Υγείας</a:t>
            </a:r>
            <a:r>
              <a:rPr lang="el-GR" dirty="0" smtClean="0">
                <a:solidFill>
                  <a:srgbClr val="0070C0"/>
                </a:solidFill>
              </a:rPr>
              <a:t>»</a:t>
            </a:r>
          </a:p>
          <a:p>
            <a:pPr lvl="1" algn="just">
              <a:buFont typeface="Wingdings" panose="05000000000000000000" pitchFamily="2" charset="2"/>
              <a:buChar char="ü"/>
            </a:pPr>
            <a:r>
              <a:rPr lang="el-GR" dirty="0" err="1">
                <a:solidFill>
                  <a:srgbClr val="0070C0"/>
                </a:solidFill>
              </a:rPr>
              <a:t>συστημική</a:t>
            </a:r>
            <a:r>
              <a:rPr lang="el-GR" dirty="0">
                <a:solidFill>
                  <a:srgbClr val="0070C0"/>
                </a:solidFill>
              </a:rPr>
              <a:t> υποστήριξη της ψυχικής </a:t>
            </a:r>
            <a:r>
              <a:rPr lang="el-GR" dirty="0" smtClean="0">
                <a:solidFill>
                  <a:srgbClr val="0070C0"/>
                </a:solidFill>
              </a:rPr>
              <a:t>υγείας</a:t>
            </a:r>
          </a:p>
          <a:p>
            <a:pPr lvl="1" algn="just">
              <a:buFont typeface="Wingdings" panose="05000000000000000000" pitchFamily="2" charset="2"/>
              <a:buChar char="ü"/>
            </a:pPr>
            <a:r>
              <a:rPr lang="el-GR" dirty="0" smtClean="0">
                <a:solidFill>
                  <a:srgbClr val="0070C0"/>
                </a:solidFill>
              </a:rPr>
              <a:t>αναδιοργάνωσης </a:t>
            </a:r>
            <a:r>
              <a:rPr lang="el-GR" dirty="0">
                <a:solidFill>
                  <a:srgbClr val="0070C0"/>
                </a:solidFill>
              </a:rPr>
              <a:t>και βελτίωση της λειτουργίας </a:t>
            </a:r>
            <a:r>
              <a:rPr lang="el-GR" dirty="0" smtClean="0">
                <a:solidFill>
                  <a:srgbClr val="0070C0"/>
                </a:solidFill>
              </a:rPr>
              <a:t>στους </a:t>
            </a:r>
            <a:r>
              <a:rPr lang="el-GR" dirty="0">
                <a:solidFill>
                  <a:srgbClr val="0070C0"/>
                </a:solidFill>
              </a:rPr>
              <a:t>τομείς αιμοδοσίας, </a:t>
            </a:r>
            <a:r>
              <a:rPr lang="el-GR" dirty="0" smtClean="0">
                <a:solidFill>
                  <a:srgbClr val="0070C0"/>
                </a:solidFill>
              </a:rPr>
              <a:t>μεταμοσχεύσεων</a:t>
            </a:r>
          </a:p>
          <a:p>
            <a:pPr lvl="1" algn="just">
              <a:buFont typeface="Wingdings" panose="05000000000000000000" pitchFamily="2" charset="2"/>
              <a:buChar char="ü"/>
            </a:pPr>
            <a:r>
              <a:rPr lang="el-GR" dirty="0">
                <a:solidFill>
                  <a:srgbClr val="0070C0"/>
                </a:solidFill>
              </a:rPr>
              <a:t>αναβάθμιση του ανθρωπίνου δυναμικού του τομέα </a:t>
            </a:r>
            <a:r>
              <a:rPr lang="el-GR" dirty="0" smtClean="0">
                <a:solidFill>
                  <a:srgbClr val="0070C0"/>
                </a:solidFill>
              </a:rPr>
              <a:t>υγείας</a:t>
            </a:r>
          </a:p>
          <a:p>
            <a:pPr lvl="1" algn="just">
              <a:buFont typeface="Wingdings" panose="05000000000000000000" pitchFamily="2" charset="2"/>
              <a:buChar char="ü"/>
            </a:pPr>
            <a:r>
              <a:rPr lang="el-GR" dirty="0">
                <a:solidFill>
                  <a:srgbClr val="0070C0"/>
                </a:solidFill>
              </a:rPr>
              <a:t>δημιουργία υποδομών ηλεκτρονικής διακυβέρνησης για την υποστήριξη των επιχειρησιακών λειτουργικών μονάδων υγείας του ΕΣΥ</a:t>
            </a:r>
          </a:p>
          <a:p>
            <a:pPr algn="just">
              <a:buFont typeface="Wingdings" panose="05000000000000000000" pitchFamily="2" charset="2"/>
              <a:buChar char="Ø"/>
            </a:pPr>
            <a:r>
              <a:rPr lang="el-GR" sz="3600" dirty="0">
                <a:solidFill>
                  <a:srgbClr val="0070C0"/>
                </a:solidFill>
              </a:rPr>
              <a:t>Στόχοι: </a:t>
            </a:r>
          </a:p>
          <a:p>
            <a:pPr lvl="1" algn="just">
              <a:buFont typeface="Wingdings" panose="05000000000000000000" pitchFamily="2" charset="2"/>
              <a:buChar char="ü"/>
            </a:pPr>
            <a:r>
              <a:rPr lang="el-GR" sz="2900" i="1" dirty="0" smtClean="0">
                <a:solidFill>
                  <a:srgbClr val="0070C0"/>
                </a:solidFill>
              </a:rPr>
              <a:t>Βελτίωση </a:t>
            </a:r>
            <a:r>
              <a:rPr lang="el-GR" sz="2900" i="1" dirty="0">
                <a:solidFill>
                  <a:srgbClr val="0070C0"/>
                </a:solidFill>
              </a:rPr>
              <a:t>της αποτελεσματικότητας και αποδοτικότητας του Συστήματος Υγείας, αναβάθμιση της ποιότητας των παρεχόμενων </a:t>
            </a:r>
            <a:r>
              <a:rPr lang="el-GR" sz="2900" i="1" dirty="0" smtClean="0">
                <a:solidFill>
                  <a:srgbClr val="0070C0"/>
                </a:solidFill>
              </a:rPr>
              <a:t>υπηρεσιών</a:t>
            </a:r>
          </a:p>
          <a:p>
            <a:pPr lvl="1" algn="just">
              <a:buFont typeface="Wingdings" panose="05000000000000000000" pitchFamily="2" charset="2"/>
              <a:buChar char="ü"/>
            </a:pPr>
            <a:r>
              <a:rPr lang="el-GR" sz="2900" i="1" dirty="0" smtClean="0">
                <a:solidFill>
                  <a:srgbClr val="0070C0"/>
                </a:solidFill>
              </a:rPr>
              <a:t>Διασφάλιση </a:t>
            </a:r>
            <a:r>
              <a:rPr lang="el-GR" sz="2900" i="1" dirty="0">
                <a:solidFill>
                  <a:srgbClr val="0070C0"/>
                </a:solidFill>
              </a:rPr>
              <a:t>της οικονομικής βιωσιμότητας του συστήματος </a:t>
            </a:r>
            <a:r>
              <a:rPr lang="el-GR" sz="2900" i="1" dirty="0" smtClean="0">
                <a:solidFill>
                  <a:srgbClr val="0070C0"/>
                </a:solidFill>
              </a:rPr>
              <a:t>υγείας</a:t>
            </a:r>
          </a:p>
          <a:p>
            <a:pPr lvl="1" algn="just">
              <a:buFont typeface="Wingdings" panose="05000000000000000000" pitchFamily="2" charset="2"/>
              <a:buChar char="ü"/>
            </a:pPr>
            <a:r>
              <a:rPr lang="el-GR" sz="2900" i="1" dirty="0" smtClean="0">
                <a:solidFill>
                  <a:srgbClr val="0070C0"/>
                </a:solidFill>
              </a:rPr>
              <a:t>Αναβάθμιση </a:t>
            </a:r>
            <a:r>
              <a:rPr lang="el-GR" sz="2900" i="1" dirty="0">
                <a:solidFill>
                  <a:srgbClr val="0070C0"/>
                </a:solidFill>
              </a:rPr>
              <a:t>των ανθρώπινων πόρων του Τομέα Υγείας</a:t>
            </a:r>
          </a:p>
          <a:p>
            <a:pPr lvl="1" algn="just">
              <a:buFont typeface="Wingdings" panose="05000000000000000000" pitchFamily="2" charset="2"/>
              <a:buChar char="ü"/>
            </a:pPr>
            <a:endParaRPr lang="el-GR" sz="2900" i="1" dirty="0">
              <a:solidFill>
                <a:srgbClr val="0070C0"/>
              </a:solidFill>
            </a:endParaRPr>
          </a:p>
        </p:txBody>
      </p:sp>
    </p:spTree>
    <p:extLst>
      <p:ext uri="{BB962C8B-B14F-4D97-AF65-F5344CB8AC3E}">
        <p14:creationId xmlns:p14="http://schemas.microsoft.com/office/powerpoint/2010/main" val="778774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a:t>
            </a:r>
            <a:r>
              <a:rPr lang="el-GR" b="1" dirty="0" smtClean="0">
                <a:solidFill>
                  <a:schemeClr val="accent1"/>
                </a:solidFill>
              </a:rPr>
              <a:t>Έτους 2016</a:t>
            </a:r>
            <a:br>
              <a:rPr lang="el-GR" b="1" dirty="0" smtClean="0">
                <a:solidFill>
                  <a:schemeClr val="accent1"/>
                </a:solidFill>
              </a:rPr>
            </a:br>
            <a:r>
              <a:rPr lang="el-GR" b="1" dirty="0" smtClean="0">
                <a:solidFill>
                  <a:schemeClr val="accent1"/>
                </a:solidFill>
              </a:rPr>
              <a:t>Κάθετος </a:t>
            </a:r>
            <a:r>
              <a:rPr lang="el-GR" b="1" dirty="0">
                <a:solidFill>
                  <a:schemeClr val="accent1"/>
                </a:solidFill>
              </a:rPr>
              <a:t>τομέας πολιτικής: </a:t>
            </a:r>
            <a:r>
              <a:rPr lang="el-GR" b="1" dirty="0" smtClean="0">
                <a:solidFill>
                  <a:schemeClr val="accent1"/>
                </a:solidFill>
              </a:rPr>
              <a:t>Υγεία</a:t>
            </a:r>
            <a:endParaRPr lang="el-GR" dirty="0"/>
          </a:p>
        </p:txBody>
      </p:sp>
      <p:sp>
        <p:nvSpPr>
          <p:cNvPr id="3" name="Θέση περιεχομένου 2"/>
          <p:cNvSpPr>
            <a:spLocks noGrp="1"/>
          </p:cNvSpPr>
          <p:nvPr>
            <p:ph idx="1"/>
          </p:nvPr>
        </p:nvSpPr>
        <p:spPr>
          <a:xfrm>
            <a:off x="457200" y="1600200"/>
            <a:ext cx="8507288" cy="4525963"/>
          </a:xfrm>
        </p:spPr>
        <p:txBody>
          <a:bodyPr>
            <a:normAutofit fontScale="85000" lnSpcReduction="10000"/>
          </a:bodyPr>
          <a:lstStyle/>
          <a:p>
            <a:pPr algn="just">
              <a:buFont typeface="Wingdings" panose="05000000000000000000" pitchFamily="2" charset="2"/>
              <a:buChar char="Ø"/>
            </a:pPr>
            <a:r>
              <a:rPr lang="el-GR" dirty="0">
                <a:solidFill>
                  <a:srgbClr val="0070C0"/>
                </a:solidFill>
              </a:rPr>
              <a:t>Εξειδικεύτηκαν δράσεις ύψους </a:t>
            </a:r>
            <a:r>
              <a:rPr lang="el-GR" dirty="0" smtClean="0">
                <a:solidFill>
                  <a:srgbClr val="0070C0"/>
                </a:solidFill>
              </a:rPr>
              <a:t>63.585.607€ </a:t>
            </a:r>
            <a:r>
              <a:rPr lang="el-GR" dirty="0">
                <a:solidFill>
                  <a:srgbClr val="0070C0"/>
                </a:solidFill>
              </a:rPr>
              <a:t>(ΕΚΤ: </a:t>
            </a:r>
            <a:r>
              <a:rPr lang="el-GR" dirty="0" smtClean="0">
                <a:solidFill>
                  <a:srgbClr val="0070C0"/>
                </a:solidFill>
              </a:rPr>
              <a:t>52.605.607€</a:t>
            </a:r>
            <a:r>
              <a:rPr lang="el-GR" dirty="0">
                <a:solidFill>
                  <a:srgbClr val="0070C0"/>
                </a:solidFill>
              </a:rPr>
              <a:t>, ΕΤΠΑ: </a:t>
            </a:r>
            <a:r>
              <a:rPr lang="el-GR" dirty="0" smtClean="0">
                <a:solidFill>
                  <a:srgbClr val="0070C0"/>
                </a:solidFill>
              </a:rPr>
              <a:t>10.980.000€)</a:t>
            </a:r>
            <a:endParaRPr lang="el-GR" dirty="0">
              <a:solidFill>
                <a:srgbClr val="0070C0"/>
              </a:solidFill>
            </a:endParaRPr>
          </a:p>
          <a:p>
            <a:pPr algn="just">
              <a:buFont typeface="Wingdings" panose="05000000000000000000" pitchFamily="2" charset="2"/>
              <a:buChar char="Ø"/>
            </a:pPr>
            <a:r>
              <a:rPr lang="el-GR" dirty="0" smtClean="0">
                <a:solidFill>
                  <a:srgbClr val="0070C0"/>
                </a:solidFill>
              </a:rPr>
              <a:t>Δημοσιεύτηκαν 3 νέες Προσκλήσεις που ενεργοποιούν </a:t>
            </a:r>
            <a:r>
              <a:rPr lang="el-GR" dirty="0">
                <a:solidFill>
                  <a:srgbClr val="0070C0"/>
                </a:solidFill>
              </a:rPr>
              <a:t>έργα του τομέα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28.585.607</a:t>
            </a:r>
            <a:r>
              <a:rPr lang="el-GR" dirty="0">
                <a:solidFill>
                  <a:srgbClr val="0070C0"/>
                </a:solidFill>
              </a:rPr>
              <a:t>€ (ΕΚΤ: </a:t>
            </a:r>
            <a:r>
              <a:rPr lang="el-GR" dirty="0" smtClean="0">
                <a:solidFill>
                  <a:srgbClr val="0070C0"/>
                </a:solidFill>
              </a:rPr>
              <a:t>17.605.607</a:t>
            </a:r>
            <a:r>
              <a:rPr lang="el-GR" dirty="0">
                <a:solidFill>
                  <a:srgbClr val="0070C0"/>
                </a:solidFill>
              </a:rPr>
              <a:t>€, ΕΤΠΑ: 10.980.000€)</a:t>
            </a:r>
          </a:p>
          <a:p>
            <a:pPr algn="just">
              <a:buFont typeface="Wingdings" panose="05000000000000000000" pitchFamily="2" charset="2"/>
              <a:buChar char="Ø"/>
            </a:pPr>
            <a:r>
              <a:rPr lang="el-GR" dirty="0" smtClean="0">
                <a:solidFill>
                  <a:srgbClr val="0070C0"/>
                </a:solidFill>
              </a:rPr>
              <a:t>Εκδόθηκε 1 Απόφαση </a:t>
            </a:r>
            <a:r>
              <a:rPr lang="el-GR" dirty="0">
                <a:solidFill>
                  <a:srgbClr val="0070C0"/>
                </a:solidFill>
              </a:rPr>
              <a:t>Ένταξης </a:t>
            </a:r>
            <a:r>
              <a:rPr lang="el-GR" dirty="0" err="1" smtClean="0">
                <a:solidFill>
                  <a:srgbClr val="0070C0"/>
                </a:solidFill>
              </a:rPr>
              <a:t>πρ</a:t>
            </a:r>
            <a:r>
              <a:rPr lang="el-GR" dirty="0" smtClean="0">
                <a:solidFill>
                  <a:srgbClr val="0070C0"/>
                </a:solidFill>
              </a:rPr>
              <a:t>/</a:t>
            </a:r>
            <a:r>
              <a:rPr lang="el-GR" dirty="0" err="1" smtClean="0">
                <a:solidFill>
                  <a:srgbClr val="0070C0"/>
                </a:solidFill>
              </a:rPr>
              <a:t>σμού</a:t>
            </a:r>
            <a:r>
              <a:rPr lang="el-GR" dirty="0" smtClean="0">
                <a:solidFill>
                  <a:srgbClr val="0070C0"/>
                </a:solidFill>
              </a:rPr>
              <a:t> 10.980.000€ (ΕΤΠΑ)</a:t>
            </a:r>
          </a:p>
          <a:p>
            <a:pPr algn="just">
              <a:buFont typeface="Wingdings" panose="05000000000000000000" pitchFamily="2" charset="2"/>
              <a:buChar char="Ø"/>
            </a:pPr>
            <a:r>
              <a:rPr lang="el-GR" dirty="0" smtClean="0">
                <a:solidFill>
                  <a:srgbClr val="0070C0"/>
                </a:solidFill>
              </a:rPr>
              <a:t>Υπεγράφησαν Νομικές Δεσμεύσεις ύψους 5.820.994€ (ΕΤΠΑ)</a:t>
            </a:r>
          </a:p>
          <a:p>
            <a:pPr algn="just">
              <a:buFont typeface="Wingdings" panose="05000000000000000000" pitchFamily="2" charset="2"/>
              <a:buChar char="Ø"/>
            </a:pPr>
            <a:r>
              <a:rPr lang="el-GR" dirty="0" smtClean="0">
                <a:solidFill>
                  <a:srgbClr val="0070C0"/>
                </a:solidFill>
              </a:rPr>
              <a:t>Πιστοποιήθηκαν  Δαπάνες ύψους 1.658.983€ (ΕΤΠΑ)</a:t>
            </a:r>
            <a:endParaRPr lang="el-GR" dirty="0">
              <a:solidFill>
                <a:srgbClr val="0070C0"/>
              </a:solidFill>
            </a:endParaRPr>
          </a:p>
          <a:p>
            <a:pPr>
              <a:buFont typeface="Wingdings" panose="05000000000000000000" pitchFamily="2" charset="2"/>
              <a:buChar char="Ø"/>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3365650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88640"/>
            <a:ext cx="8229600" cy="1143000"/>
          </a:xfrm>
        </p:spPr>
        <p:txBody>
          <a:bodyPr>
            <a:noAutofit/>
          </a:bodyPr>
          <a:lstStyle/>
          <a:p>
            <a:r>
              <a:rPr lang="el-GR" sz="3200" b="1" dirty="0" smtClean="0">
                <a:solidFill>
                  <a:schemeClr val="accent1"/>
                </a:solidFill>
              </a:rPr>
              <a:t>Κάθετος </a:t>
            </a:r>
            <a:r>
              <a:rPr lang="el-GR" sz="3200" b="1" dirty="0">
                <a:solidFill>
                  <a:schemeClr val="accent1"/>
                </a:solidFill>
              </a:rPr>
              <a:t>τομέας πολιτικής: Εφαρμογή της </a:t>
            </a:r>
            <a:r>
              <a:rPr lang="el-GR" sz="3200" b="1" dirty="0" smtClean="0">
                <a:solidFill>
                  <a:schemeClr val="accent1"/>
                </a:solidFill>
              </a:rPr>
              <a:t>μεταρρύθμισης </a:t>
            </a:r>
            <a:r>
              <a:rPr lang="el-GR" sz="3200" b="1" dirty="0">
                <a:solidFill>
                  <a:schemeClr val="accent1"/>
                </a:solidFill>
              </a:rPr>
              <a:t>«Πρόγραμμα ΚΑΛΛΙΚΡΑΤΗΣ»</a:t>
            </a:r>
            <a:endParaRPr lang="el-GR" sz="3200" dirty="0"/>
          </a:p>
        </p:txBody>
      </p:sp>
      <p:sp>
        <p:nvSpPr>
          <p:cNvPr id="5" name="Θέση περιεχομένου 4"/>
          <p:cNvSpPr>
            <a:spLocks noGrp="1"/>
          </p:cNvSpPr>
          <p:nvPr>
            <p:ph idx="1"/>
          </p:nvPr>
        </p:nvSpPr>
        <p:spPr>
          <a:xfrm>
            <a:off x="251520" y="1556792"/>
            <a:ext cx="8435280" cy="4569371"/>
          </a:xfrm>
        </p:spPr>
        <p:txBody>
          <a:bodyPr>
            <a:normAutofit fontScale="77500" lnSpcReduction="20000"/>
          </a:bodyPr>
          <a:lstStyle/>
          <a:p>
            <a:pPr>
              <a:buFont typeface="Wingdings" panose="05000000000000000000" pitchFamily="2" charset="2"/>
              <a:buChar char="Ø"/>
            </a:pPr>
            <a:r>
              <a:rPr lang="el-GR" dirty="0" smtClean="0">
                <a:solidFill>
                  <a:srgbClr val="0070C0"/>
                </a:solidFill>
              </a:rPr>
              <a:t> </a:t>
            </a:r>
            <a:r>
              <a:rPr lang="el-GR" sz="3600" dirty="0">
                <a:solidFill>
                  <a:srgbClr val="0070C0"/>
                </a:solidFill>
              </a:rPr>
              <a:t>Χρηματοδότηση:</a:t>
            </a:r>
          </a:p>
          <a:p>
            <a:pPr lvl="1" algn="just">
              <a:buFont typeface="Wingdings" panose="05000000000000000000" pitchFamily="2" charset="2"/>
              <a:buChar char="ü"/>
            </a:pPr>
            <a:r>
              <a:rPr lang="el-GR" dirty="0">
                <a:solidFill>
                  <a:srgbClr val="0070C0"/>
                </a:solidFill>
              </a:rPr>
              <a:t> </a:t>
            </a:r>
            <a:r>
              <a:rPr lang="el-GR" sz="2900" dirty="0" smtClean="0">
                <a:solidFill>
                  <a:srgbClr val="0070C0"/>
                </a:solidFill>
              </a:rPr>
              <a:t>κωδικοποίηση του </a:t>
            </a:r>
            <a:r>
              <a:rPr lang="el-GR" sz="2900" dirty="0">
                <a:solidFill>
                  <a:srgbClr val="0070C0"/>
                </a:solidFill>
              </a:rPr>
              <a:t>κανονιστικού πλαισίου των Ο.Τ.Α. Α' και Β' </a:t>
            </a:r>
            <a:r>
              <a:rPr lang="el-GR" sz="2900" dirty="0" smtClean="0">
                <a:solidFill>
                  <a:srgbClr val="0070C0"/>
                </a:solidFill>
              </a:rPr>
              <a:t>βαθμού</a:t>
            </a:r>
          </a:p>
          <a:p>
            <a:pPr lvl="1" algn="just">
              <a:buFont typeface="Wingdings" panose="05000000000000000000" pitchFamily="2" charset="2"/>
              <a:buChar char="ü"/>
            </a:pPr>
            <a:r>
              <a:rPr lang="el-GR" sz="2900" dirty="0" smtClean="0">
                <a:solidFill>
                  <a:srgbClr val="0070C0"/>
                </a:solidFill>
              </a:rPr>
              <a:t>δημιουργία </a:t>
            </a:r>
            <a:r>
              <a:rPr lang="el-GR" sz="2900" dirty="0">
                <a:solidFill>
                  <a:srgbClr val="0070C0"/>
                </a:solidFill>
              </a:rPr>
              <a:t>Παρατηρητηρίου για την Περιφερειακή Διοίκηση και την Τοπική </a:t>
            </a:r>
            <a:r>
              <a:rPr lang="el-GR" sz="2900" dirty="0" smtClean="0">
                <a:solidFill>
                  <a:srgbClr val="0070C0"/>
                </a:solidFill>
              </a:rPr>
              <a:t>Αυτοδιοίκηση</a:t>
            </a:r>
          </a:p>
          <a:p>
            <a:pPr lvl="1" algn="just">
              <a:buFont typeface="Wingdings" panose="05000000000000000000" pitchFamily="2" charset="2"/>
              <a:buChar char="ü"/>
            </a:pPr>
            <a:r>
              <a:rPr lang="el-GR" sz="2900" dirty="0">
                <a:solidFill>
                  <a:srgbClr val="0070C0"/>
                </a:solidFill>
              </a:rPr>
              <a:t>Υποδομές Ηλεκτρονικής πολεοδομίας: Γεωγραφικά Συστήματα Πληροφοριών για τις νομαρχιακές αυτοδιοικήσεις της </a:t>
            </a:r>
            <a:r>
              <a:rPr lang="el-GR" sz="2900" dirty="0" smtClean="0">
                <a:solidFill>
                  <a:srgbClr val="0070C0"/>
                </a:solidFill>
              </a:rPr>
              <a:t>χώρας</a:t>
            </a:r>
            <a:endParaRPr lang="el-GR" sz="2900" dirty="0">
              <a:solidFill>
                <a:srgbClr val="0070C0"/>
              </a:solidFill>
            </a:endParaRPr>
          </a:p>
          <a:p>
            <a:pPr algn="just">
              <a:buFont typeface="Wingdings" panose="05000000000000000000" pitchFamily="2" charset="2"/>
              <a:buChar char="Ø"/>
            </a:pPr>
            <a:r>
              <a:rPr lang="el-GR" sz="3600" dirty="0" smtClean="0">
                <a:solidFill>
                  <a:srgbClr val="0070C0"/>
                </a:solidFill>
              </a:rPr>
              <a:t>Στόχοι:</a:t>
            </a:r>
          </a:p>
          <a:p>
            <a:pPr lvl="1" algn="just">
              <a:buFont typeface="Wingdings" panose="05000000000000000000" pitchFamily="2" charset="2"/>
              <a:buChar char="ü"/>
            </a:pPr>
            <a:r>
              <a:rPr lang="el-GR" sz="2900" i="1" dirty="0" smtClean="0">
                <a:solidFill>
                  <a:srgbClr val="0070C0"/>
                </a:solidFill>
              </a:rPr>
              <a:t>η αποτελεσματική </a:t>
            </a:r>
            <a:r>
              <a:rPr lang="el-GR" sz="2900" i="1" dirty="0">
                <a:solidFill>
                  <a:srgbClr val="0070C0"/>
                </a:solidFill>
              </a:rPr>
              <a:t>εφαρμογή του «Προγράμματος Καλλικράτης</a:t>
            </a:r>
            <a:r>
              <a:rPr lang="el-GR" sz="2900" i="1" dirty="0" smtClean="0">
                <a:solidFill>
                  <a:srgbClr val="0070C0"/>
                </a:solidFill>
              </a:rPr>
              <a:t>»</a:t>
            </a:r>
          </a:p>
          <a:p>
            <a:pPr lvl="1" algn="just">
              <a:buFont typeface="Wingdings" panose="05000000000000000000" pitchFamily="2" charset="2"/>
              <a:buChar char="ü"/>
            </a:pPr>
            <a:r>
              <a:rPr lang="el-GR" sz="2900" i="1" dirty="0" smtClean="0">
                <a:solidFill>
                  <a:srgbClr val="0070C0"/>
                </a:solidFill>
              </a:rPr>
              <a:t>η </a:t>
            </a:r>
            <a:r>
              <a:rPr lang="el-GR" sz="2900" i="1" dirty="0">
                <a:solidFill>
                  <a:srgbClr val="0070C0"/>
                </a:solidFill>
              </a:rPr>
              <a:t>διεύρυνση της αποκέντρωσης, </a:t>
            </a:r>
            <a:endParaRPr lang="el-GR" sz="2900" i="1" dirty="0" smtClean="0">
              <a:solidFill>
                <a:srgbClr val="0070C0"/>
              </a:solidFill>
            </a:endParaRPr>
          </a:p>
          <a:p>
            <a:pPr lvl="1" algn="just">
              <a:buFont typeface="Wingdings" panose="05000000000000000000" pitchFamily="2" charset="2"/>
              <a:buChar char="ü"/>
            </a:pPr>
            <a:r>
              <a:rPr lang="el-GR" sz="2900" i="1" dirty="0" smtClean="0">
                <a:solidFill>
                  <a:srgbClr val="0070C0"/>
                </a:solidFill>
              </a:rPr>
              <a:t>η </a:t>
            </a:r>
            <a:r>
              <a:rPr lang="el-GR" sz="2900" i="1" dirty="0">
                <a:solidFill>
                  <a:srgbClr val="0070C0"/>
                </a:solidFill>
              </a:rPr>
              <a:t>ενδυνάμωση της διοικητικής ικανότητας της τοπικής αυτοδιοίκησης και </a:t>
            </a:r>
            <a:r>
              <a:rPr lang="el-GR" sz="2900" i="1" dirty="0" smtClean="0">
                <a:solidFill>
                  <a:srgbClr val="0070C0"/>
                </a:solidFill>
              </a:rPr>
              <a:t>ο εκσυγχρονισμός </a:t>
            </a:r>
            <a:r>
              <a:rPr lang="el-GR" sz="2900" i="1" dirty="0">
                <a:solidFill>
                  <a:srgbClr val="0070C0"/>
                </a:solidFill>
              </a:rPr>
              <a:t>της λειτουργίας των ΟΤΑ. </a:t>
            </a:r>
          </a:p>
        </p:txBody>
      </p:sp>
    </p:spTree>
    <p:extLst>
      <p:ext uri="{BB962C8B-B14F-4D97-AF65-F5344CB8AC3E}">
        <p14:creationId xmlns:p14="http://schemas.microsoft.com/office/powerpoint/2010/main" val="2368154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a:solidFill>
                  <a:schemeClr val="accent1"/>
                </a:solidFill>
              </a:rPr>
              <a:t>Πορεία Υλοποίησης </a:t>
            </a:r>
            <a:r>
              <a:rPr lang="el-GR" sz="3200" b="1" dirty="0" smtClean="0">
                <a:solidFill>
                  <a:schemeClr val="accent1"/>
                </a:solidFill>
              </a:rPr>
              <a:t>Έτους 2016</a:t>
            </a:r>
            <a:br>
              <a:rPr lang="el-GR" sz="3200" b="1" dirty="0" smtClean="0">
                <a:solidFill>
                  <a:schemeClr val="accent1"/>
                </a:solidFill>
              </a:rPr>
            </a:br>
            <a:r>
              <a:rPr lang="el-GR" sz="3200" b="1" dirty="0" smtClean="0">
                <a:solidFill>
                  <a:schemeClr val="accent1"/>
                </a:solidFill>
              </a:rPr>
              <a:t>Κάθετος </a:t>
            </a:r>
            <a:r>
              <a:rPr lang="el-GR" sz="3200" b="1" dirty="0">
                <a:solidFill>
                  <a:schemeClr val="accent1"/>
                </a:solidFill>
              </a:rPr>
              <a:t>τομέας πολιτικής: Εφαρμογή της μεταρρύθμιση «Πρόγραμμα ΚΑΛΛΙΚΡΑΤΗΣ»</a:t>
            </a:r>
            <a:endParaRPr lang="el-GR" sz="3200" dirty="0"/>
          </a:p>
        </p:txBody>
      </p:sp>
      <p:sp>
        <p:nvSpPr>
          <p:cNvPr id="3" name="Θέση περιεχομένου 2"/>
          <p:cNvSpPr>
            <a:spLocks noGrp="1"/>
          </p:cNvSpPr>
          <p:nvPr>
            <p:ph idx="1"/>
          </p:nvPr>
        </p:nvSpPr>
        <p:spPr>
          <a:xfrm>
            <a:off x="457200" y="1772816"/>
            <a:ext cx="8507288" cy="4353347"/>
          </a:xfrm>
        </p:spPr>
        <p:txBody>
          <a:bodyPr>
            <a:normAutofit/>
          </a:bodyPr>
          <a:lstStyle/>
          <a:p>
            <a:pPr algn="just">
              <a:buFont typeface="Wingdings" panose="05000000000000000000" pitchFamily="2" charset="2"/>
              <a:buChar char="Ø"/>
            </a:pPr>
            <a:r>
              <a:rPr lang="el-GR" dirty="0">
                <a:solidFill>
                  <a:srgbClr val="0070C0"/>
                </a:solidFill>
              </a:rPr>
              <a:t>Εξειδικεύτηκαν δράσεις ύψους </a:t>
            </a:r>
            <a:r>
              <a:rPr lang="el-GR" dirty="0" smtClean="0">
                <a:solidFill>
                  <a:srgbClr val="0070C0"/>
                </a:solidFill>
              </a:rPr>
              <a:t>5.500.00€ (στο σύνολό τους ΕΤΠΑ)</a:t>
            </a:r>
            <a:endParaRPr lang="el-GR" dirty="0">
              <a:solidFill>
                <a:srgbClr val="0070C0"/>
              </a:solidFill>
            </a:endParaRPr>
          </a:p>
          <a:p>
            <a:pPr algn="just">
              <a:buFont typeface="Wingdings" panose="05000000000000000000" pitchFamily="2" charset="2"/>
              <a:buChar char="Ø"/>
            </a:pPr>
            <a:r>
              <a:rPr lang="el-GR" dirty="0">
                <a:solidFill>
                  <a:srgbClr val="0070C0"/>
                </a:solidFill>
              </a:rPr>
              <a:t>Δημοσιεύτηκαν </a:t>
            </a:r>
            <a:r>
              <a:rPr lang="el-GR" dirty="0" smtClean="0">
                <a:solidFill>
                  <a:srgbClr val="0070C0"/>
                </a:solidFill>
              </a:rPr>
              <a:t>2 </a:t>
            </a:r>
            <a:r>
              <a:rPr lang="el-GR" dirty="0">
                <a:solidFill>
                  <a:srgbClr val="0070C0"/>
                </a:solidFill>
              </a:rPr>
              <a:t>νέες Προσκλήσεις που ενεργοποιούν έργα του τομέα συνολικού </a:t>
            </a:r>
            <a:r>
              <a:rPr lang="el-GR" dirty="0" err="1">
                <a:solidFill>
                  <a:srgbClr val="0070C0"/>
                </a:solidFill>
              </a:rPr>
              <a:t>πρ</a:t>
            </a:r>
            <a:r>
              <a:rPr lang="el-GR" dirty="0">
                <a:solidFill>
                  <a:srgbClr val="0070C0"/>
                </a:solidFill>
              </a:rPr>
              <a:t>/</a:t>
            </a:r>
            <a:r>
              <a:rPr lang="el-GR" dirty="0" err="1">
                <a:solidFill>
                  <a:srgbClr val="0070C0"/>
                </a:solidFill>
              </a:rPr>
              <a:t>σμού</a:t>
            </a:r>
            <a:r>
              <a:rPr lang="el-GR" dirty="0">
                <a:solidFill>
                  <a:srgbClr val="0070C0"/>
                </a:solidFill>
              </a:rPr>
              <a:t> </a:t>
            </a:r>
            <a:r>
              <a:rPr lang="el-GR" dirty="0" smtClean="0">
                <a:solidFill>
                  <a:srgbClr val="0070C0"/>
                </a:solidFill>
              </a:rPr>
              <a:t>7.600.000€ </a:t>
            </a:r>
            <a:r>
              <a:rPr lang="el-GR" dirty="0">
                <a:solidFill>
                  <a:srgbClr val="0070C0"/>
                </a:solidFill>
              </a:rPr>
              <a:t>(ΕΚΤ: </a:t>
            </a:r>
            <a:r>
              <a:rPr lang="el-GR" dirty="0" smtClean="0">
                <a:solidFill>
                  <a:srgbClr val="0070C0"/>
                </a:solidFill>
              </a:rPr>
              <a:t>2.100.000€</a:t>
            </a:r>
            <a:r>
              <a:rPr lang="el-GR" dirty="0">
                <a:solidFill>
                  <a:srgbClr val="0070C0"/>
                </a:solidFill>
              </a:rPr>
              <a:t>, ΕΤΠΑ: </a:t>
            </a:r>
            <a:r>
              <a:rPr lang="el-GR" dirty="0" smtClean="0">
                <a:solidFill>
                  <a:srgbClr val="0070C0"/>
                </a:solidFill>
              </a:rPr>
              <a:t>5.500.000€</a:t>
            </a:r>
            <a:r>
              <a:rPr lang="el-GR" dirty="0">
                <a:solidFill>
                  <a:srgbClr val="0070C0"/>
                </a:solidFill>
              </a:rPr>
              <a:t>) </a:t>
            </a:r>
            <a:endParaRPr lang="el-GR" dirty="0" smtClean="0">
              <a:solidFill>
                <a:srgbClr val="0070C0"/>
              </a:solidFill>
            </a:endParaRPr>
          </a:p>
          <a:p>
            <a:pPr marL="0" indent="0">
              <a:buNone/>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713299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solidFill>
                  <a:schemeClr val="accent1"/>
                </a:solidFill>
              </a:rPr>
              <a:t>Ενεργοποίηση Δεικτών ΕΠ ΜΔΤ</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602236504"/>
              </p:ext>
            </p:extLst>
          </p:nvPr>
        </p:nvGraphicFramePr>
        <p:xfrm>
          <a:off x="0" y="1417042"/>
          <a:ext cx="9036496" cy="5324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2361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0"/>
            <a:ext cx="8229600" cy="1143000"/>
          </a:xfrm>
        </p:spPr>
        <p:txBody>
          <a:bodyPr>
            <a:normAutofit/>
          </a:bodyPr>
          <a:lstStyle/>
          <a:p>
            <a:r>
              <a:rPr lang="el-GR" b="1" dirty="0" smtClean="0">
                <a:solidFill>
                  <a:schemeClr val="accent1"/>
                </a:solidFill>
              </a:rPr>
              <a:t>Δείκτες Πλαισίου Επίδοσης</a:t>
            </a:r>
            <a:endParaRPr lang="el-GR" dirty="0"/>
          </a:p>
        </p:txBody>
      </p:sp>
      <p:pic>
        <p:nvPicPr>
          <p:cNvPr id="3077"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2658" y="1052736"/>
            <a:ext cx="7635725"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2797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57200" y="274638"/>
            <a:ext cx="8229600" cy="778098"/>
          </a:xfrm>
        </p:spPr>
        <p:txBody>
          <a:bodyPr/>
          <a:lstStyle/>
          <a:p>
            <a:r>
              <a:rPr lang="el-GR" b="1" dirty="0" smtClean="0">
                <a:solidFill>
                  <a:schemeClr val="accent1"/>
                </a:solidFill>
              </a:rPr>
              <a:t>Έργα σημαία ΕΠ ΜΔΤ </a:t>
            </a:r>
            <a:endParaRPr lang="el-GR" b="1" dirty="0">
              <a:solidFill>
                <a:schemeClr val="accent1"/>
              </a:solidFill>
            </a:endParaRPr>
          </a:p>
        </p:txBody>
      </p:sp>
      <p:grpSp>
        <p:nvGrpSpPr>
          <p:cNvPr id="2" name="Ομάδα 1"/>
          <p:cNvGrpSpPr/>
          <p:nvPr/>
        </p:nvGrpSpPr>
        <p:grpSpPr>
          <a:xfrm>
            <a:off x="0" y="1124744"/>
            <a:ext cx="9144000" cy="5472000"/>
            <a:chOff x="0" y="1124744"/>
            <a:chExt cx="9144000" cy="5472000"/>
          </a:xfrm>
        </p:grpSpPr>
        <p:sp>
          <p:nvSpPr>
            <p:cNvPr id="3" name="Ορθογώνιο 2"/>
            <p:cNvSpPr/>
            <p:nvPr/>
          </p:nvSpPr>
          <p:spPr>
            <a:xfrm>
              <a:off x="0" y="1124744"/>
              <a:ext cx="9144000" cy="5472000"/>
            </a:xfrm>
            <a:prstGeom prst="rect">
              <a:avLst/>
            </a:prstGeom>
            <a:noFill/>
          </p:spPr>
        </p:sp>
        <p:sp>
          <p:nvSpPr>
            <p:cNvPr id="5" name="Ορθογώνιο 4"/>
            <p:cNvSpPr/>
            <p:nvPr/>
          </p:nvSpPr>
          <p:spPr>
            <a:xfrm>
              <a:off x="323515" y="1964130"/>
              <a:ext cx="3673494" cy="524548"/>
            </a:xfrm>
            <a:prstGeom prst="rect">
              <a:avLst/>
            </a:prstGeom>
            <a:solidFill>
              <a:schemeClr val="tx2">
                <a:lumMod val="60000"/>
                <a:lumOff val="40000"/>
              </a:schemeClr>
            </a:solidFill>
          </p:spPr>
          <p:style>
            <a:lnRef idx="2">
              <a:schemeClr val="accent5">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7" name="Ορθογώνιο 6"/>
            <p:cNvSpPr/>
            <p:nvPr/>
          </p:nvSpPr>
          <p:spPr>
            <a:xfrm>
              <a:off x="340491" y="2154321"/>
              <a:ext cx="327549" cy="327549"/>
            </a:xfrm>
            <a:prstGeom prst="rect">
              <a:avLst/>
            </a:prstGeom>
            <a:ln>
              <a:solidFill>
                <a:schemeClr val="accent6">
                  <a:lumMod val="7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Ελεύθερη σχεδίαση 7"/>
            <p:cNvSpPr/>
            <p:nvPr/>
          </p:nvSpPr>
          <p:spPr>
            <a:xfrm>
              <a:off x="1867" y="1124744"/>
              <a:ext cx="4458665" cy="722478"/>
            </a:xfrm>
            <a:custGeom>
              <a:avLst/>
              <a:gdLst>
                <a:gd name="connsiteX0" fmla="*/ 0 w 4458665"/>
                <a:gd name="connsiteY0" fmla="*/ 0 h 722478"/>
                <a:gd name="connsiteX1" fmla="*/ 4458665 w 4458665"/>
                <a:gd name="connsiteY1" fmla="*/ 0 h 722478"/>
                <a:gd name="connsiteX2" fmla="*/ 4458665 w 4458665"/>
                <a:gd name="connsiteY2" fmla="*/ 722478 h 722478"/>
                <a:gd name="connsiteX3" fmla="*/ 0 w 4458665"/>
                <a:gd name="connsiteY3" fmla="*/ 722478 h 722478"/>
                <a:gd name="connsiteX4" fmla="*/ 0 w 4458665"/>
                <a:gd name="connsiteY4" fmla="*/ 0 h 722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8665" h="722478">
                  <a:moveTo>
                    <a:pt x="0" y="0"/>
                  </a:moveTo>
                  <a:lnTo>
                    <a:pt x="4458665" y="0"/>
                  </a:lnTo>
                  <a:lnTo>
                    <a:pt x="4458665" y="722478"/>
                  </a:lnTo>
                  <a:lnTo>
                    <a:pt x="0" y="7224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l-GR" sz="2500" b="1" kern="1200" dirty="0" smtClean="0">
                  <a:solidFill>
                    <a:schemeClr val="accent1"/>
                  </a:solidFill>
                </a:rPr>
                <a:t>Συστημικές</a:t>
              </a:r>
              <a:r>
                <a:rPr lang="el-GR" sz="2500" b="1" kern="1200" baseline="0" dirty="0" smtClean="0">
                  <a:solidFill>
                    <a:schemeClr val="accent1"/>
                  </a:solidFill>
                </a:rPr>
                <a:t> Παρεμβάσεις</a:t>
              </a:r>
              <a:endParaRPr lang="el-GR" sz="2500" b="1" kern="1200" dirty="0">
                <a:solidFill>
                  <a:schemeClr val="accent1"/>
                </a:solidFill>
              </a:endParaRPr>
            </a:p>
          </p:txBody>
        </p:sp>
        <p:sp>
          <p:nvSpPr>
            <p:cNvPr id="9" name="Ορθογώνιο 8"/>
            <p:cNvSpPr/>
            <p:nvPr/>
          </p:nvSpPr>
          <p:spPr>
            <a:xfrm>
              <a:off x="340489" y="2917829"/>
              <a:ext cx="327541" cy="327541"/>
            </a:xfrm>
            <a:prstGeom prst="rect">
              <a:avLst/>
            </a:prstGeom>
            <a:ln>
              <a:solidFill>
                <a:schemeClr val="accent6">
                  <a:lumMod val="75000"/>
                </a:schemeClr>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Ελεύθερη σχεδίαση 9"/>
            <p:cNvSpPr/>
            <p:nvPr/>
          </p:nvSpPr>
          <p:spPr>
            <a:xfrm>
              <a:off x="987582" y="2704202"/>
              <a:ext cx="3029890" cy="763500"/>
            </a:xfrm>
            <a:custGeom>
              <a:avLst/>
              <a:gdLst>
                <a:gd name="connsiteX0" fmla="*/ 0 w 3029890"/>
                <a:gd name="connsiteY0" fmla="*/ 0 h 763500"/>
                <a:gd name="connsiteX1" fmla="*/ 3029890 w 3029890"/>
                <a:gd name="connsiteY1" fmla="*/ 0 h 763500"/>
                <a:gd name="connsiteX2" fmla="*/ 3029890 w 3029890"/>
                <a:gd name="connsiteY2" fmla="*/ 763500 h 763500"/>
                <a:gd name="connsiteX3" fmla="*/ 0 w 3029890"/>
                <a:gd name="connsiteY3" fmla="*/ 763500 h 763500"/>
                <a:gd name="connsiteX4" fmla="*/ 0 w 3029890"/>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890" h="763500">
                  <a:moveTo>
                    <a:pt x="0" y="0"/>
                  </a:moveTo>
                  <a:lnTo>
                    <a:pt x="3029890" y="0"/>
                  </a:lnTo>
                  <a:lnTo>
                    <a:pt x="3029890"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Εθνική</a:t>
              </a:r>
              <a:r>
                <a:rPr lang="en-US" sz="1800" b="1" kern="1200" dirty="0" smtClean="0">
                  <a:solidFill>
                    <a:schemeClr val="accent1"/>
                  </a:solidFill>
                </a:rPr>
                <a:t> </a:t>
              </a:r>
              <a:r>
                <a:rPr lang="el-GR" sz="1800" b="1" kern="1200" dirty="0" smtClean="0">
                  <a:solidFill>
                    <a:schemeClr val="accent1"/>
                  </a:solidFill>
                </a:rPr>
                <a:t>Πύλη Κωδικοποίησης </a:t>
              </a:r>
              <a:r>
                <a:rPr lang="el-GR" sz="1800" b="1" kern="1200" dirty="0" smtClean="0">
                  <a:solidFill>
                    <a:schemeClr val="accent1"/>
                  </a:solidFill>
                </a:rPr>
                <a:t>Νομοθεσίας (ΕΚΤ)</a:t>
              </a:r>
              <a:endParaRPr lang="el-GR" sz="1800" b="1" kern="1200" dirty="0">
                <a:solidFill>
                  <a:schemeClr val="accent1"/>
                </a:solidFill>
              </a:endParaRPr>
            </a:p>
          </p:txBody>
        </p:sp>
        <p:sp>
          <p:nvSpPr>
            <p:cNvPr id="11" name="Ορθογώνιο 10"/>
            <p:cNvSpPr/>
            <p:nvPr/>
          </p:nvSpPr>
          <p:spPr>
            <a:xfrm>
              <a:off x="340489" y="3681329"/>
              <a:ext cx="327541" cy="327541"/>
            </a:xfrm>
            <a:prstGeom prst="rect">
              <a:avLst/>
            </a:prstGeom>
            <a:ln>
              <a:solidFill>
                <a:schemeClr val="accent6">
                  <a:lumMod val="75000"/>
                </a:schemeClr>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Ελεύθερη σχεδίαση 11"/>
            <p:cNvSpPr/>
            <p:nvPr/>
          </p:nvSpPr>
          <p:spPr>
            <a:xfrm>
              <a:off x="987582" y="3467702"/>
              <a:ext cx="3029890" cy="763500"/>
            </a:xfrm>
            <a:custGeom>
              <a:avLst/>
              <a:gdLst>
                <a:gd name="connsiteX0" fmla="*/ 0 w 3029890"/>
                <a:gd name="connsiteY0" fmla="*/ 0 h 763500"/>
                <a:gd name="connsiteX1" fmla="*/ 3029890 w 3029890"/>
                <a:gd name="connsiteY1" fmla="*/ 0 h 763500"/>
                <a:gd name="connsiteX2" fmla="*/ 3029890 w 3029890"/>
                <a:gd name="connsiteY2" fmla="*/ 763500 h 763500"/>
                <a:gd name="connsiteX3" fmla="*/ 0 w 3029890"/>
                <a:gd name="connsiteY3" fmla="*/ 763500 h 763500"/>
                <a:gd name="connsiteX4" fmla="*/ 0 w 3029890"/>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890" h="763500">
                  <a:moveTo>
                    <a:pt x="0" y="0"/>
                  </a:moveTo>
                  <a:lnTo>
                    <a:pt x="3029890" y="0"/>
                  </a:lnTo>
                  <a:lnTo>
                    <a:pt x="3029890"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defTabSz="800100">
                <a:lnSpc>
                  <a:spcPct val="90000"/>
                </a:lnSpc>
                <a:spcBef>
                  <a:spcPct val="0"/>
                </a:spcBef>
                <a:spcAft>
                  <a:spcPct val="35000"/>
                </a:spcAft>
              </a:pPr>
              <a:r>
                <a:rPr lang="el-GR" b="1" dirty="0" err="1">
                  <a:solidFill>
                    <a:schemeClr val="accent1"/>
                  </a:solidFill>
                </a:rPr>
                <a:t>Διαλειτουργικότητα</a:t>
              </a:r>
              <a:r>
                <a:rPr lang="el-GR" b="1" dirty="0">
                  <a:solidFill>
                    <a:schemeClr val="accent1"/>
                  </a:solidFill>
                </a:rPr>
                <a:t> στο Δημόσιο </a:t>
              </a:r>
              <a:r>
                <a:rPr lang="el-GR" b="1" dirty="0" smtClean="0">
                  <a:solidFill>
                    <a:schemeClr val="accent1"/>
                  </a:solidFill>
                </a:rPr>
                <a:t>Τομέα (ΕΤΠΑ)</a:t>
              </a:r>
              <a:endParaRPr lang="el-GR" sz="1800" b="1" kern="1200" dirty="0">
                <a:solidFill>
                  <a:schemeClr val="accent1"/>
                </a:solidFill>
              </a:endParaRPr>
            </a:p>
          </p:txBody>
        </p:sp>
        <p:sp>
          <p:nvSpPr>
            <p:cNvPr id="13" name="Ορθογώνιο 12"/>
            <p:cNvSpPr/>
            <p:nvPr/>
          </p:nvSpPr>
          <p:spPr>
            <a:xfrm>
              <a:off x="350752" y="4444830"/>
              <a:ext cx="327541" cy="327541"/>
            </a:xfrm>
            <a:prstGeom prst="rect">
              <a:avLst/>
            </a:prstGeom>
            <a:ln>
              <a:solidFill>
                <a:schemeClr val="accent6">
                  <a:lumMod val="75000"/>
                </a:schemeClr>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Ελεύθερη σχεδίαση 13"/>
            <p:cNvSpPr/>
            <p:nvPr/>
          </p:nvSpPr>
          <p:spPr>
            <a:xfrm>
              <a:off x="998073" y="4245090"/>
              <a:ext cx="3009365" cy="763500"/>
            </a:xfrm>
            <a:custGeom>
              <a:avLst/>
              <a:gdLst>
                <a:gd name="connsiteX0" fmla="*/ 0 w 3009365"/>
                <a:gd name="connsiteY0" fmla="*/ 0 h 763500"/>
                <a:gd name="connsiteX1" fmla="*/ 3009365 w 3009365"/>
                <a:gd name="connsiteY1" fmla="*/ 0 h 763500"/>
                <a:gd name="connsiteX2" fmla="*/ 3009365 w 3009365"/>
                <a:gd name="connsiteY2" fmla="*/ 763500 h 763500"/>
                <a:gd name="connsiteX3" fmla="*/ 0 w 3009365"/>
                <a:gd name="connsiteY3" fmla="*/ 763500 h 763500"/>
                <a:gd name="connsiteX4" fmla="*/ 0 w 3009365"/>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9365" h="763500">
                  <a:moveTo>
                    <a:pt x="0" y="0"/>
                  </a:moveTo>
                  <a:lnTo>
                    <a:pt x="3009365" y="0"/>
                  </a:lnTo>
                  <a:lnTo>
                    <a:pt x="3009365"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Ενιαίο Σύστημα Διαχείρισης Ανθρώπινου Δυναμικού </a:t>
              </a:r>
              <a:r>
                <a:rPr lang="el-GR" sz="1800" b="1" kern="1200" dirty="0" smtClean="0">
                  <a:solidFill>
                    <a:schemeClr val="accent1"/>
                  </a:solidFill>
                </a:rPr>
                <a:t>(ΕΚΤ)</a:t>
              </a:r>
              <a:endParaRPr lang="el-GR" sz="1800" b="1" kern="1200" dirty="0">
                <a:solidFill>
                  <a:schemeClr val="accent1"/>
                </a:solidFill>
              </a:endParaRPr>
            </a:p>
          </p:txBody>
        </p:sp>
        <p:sp>
          <p:nvSpPr>
            <p:cNvPr id="15" name="Ορθογώνιο 14"/>
            <p:cNvSpPr/>
            <p:nvPr/>
          </p:nvSpPr>
          <p:spPr>
            <a:xfrm>
              <a:off x="340489" y="5208330"/>
              <a:ext cx="327541" cy="327541"/>
            </a:xfrm>
            <a:prstGeom prst="rect">
              <a:avLst/>
            </a:prstGeom>
            <a:ln>
              <a:solidFill>
                <a:schemeClr val="accent6">
                  <a:lumMod val="75000"/>
                </a:schemeClr>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Ελεύθερη σχεδίαση 15"/>
            <p:cNvSpPr/>
            <p:nvPr/>
          </p:nvSpPr>
          <p:spPr>
            <a:xfrm>
              <a:off x="987582" y="4994703"/>
              <a:ext cx="3029890" cy="763500"/>
            </a:xfrm>
            <a:custGeom>
              <a:avLst/>
              <a:gdLst>
                <a:gd name="connsiteX0" fmla="*/ 0 w 3029890"/>
                <a:gd name="connsiteY0" fmla="*/ 0 h 763500"/>
                <a:gd name="connsiteX1" fmla="*/ 3029890 w 3029890"/>
                <a:gd name="connsiteY1" fmla="*/ 0 h 763500"/>
                <a:gd name="connsiteX2" fmla="*/ 3029890 w 3029890"/>
                <a:gd name="connsiteY2" fmla="*/ 763500 h 763500"/>
                <a:gd name="connsiteX3" fmla="*/ 0 w 3029890"/>
                <a:gd name="connsiteY3" fmla="*/ 763500 h 763500"/>
                <a:gd name="connsiteX4" fmla="*/ 0 w 3029890"/>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890" h="763500">
                  <a:moveTo>
                    <a:pt x="0" y="0"/>
                  </a:moveTo>
                  <a:lnTo>
                    <a:pt x="3029890" y="0"/>
                  </a:lnTo>
                  <a:lnTo>
                    <a:pt x="3029890"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Ενιαίο Σύστημα Εξυπηρέτησης </a:t>
              </a:r>
              <a:r>
                <a:rPr lang="el-GR" sz="1800" b="1" kern="1200" dirty="0" smtClean="0">
                  <a:solidFill>
                    <a:schemeClr val="accent1"/>
                  </a:solidFill>
                </a:rPr>
                <a:t>Πολιτών (ΕΤΠΑ)</a:t>
              </a:r>
              <a:endParaRPr lang="el-GR" sz="1800" b="1" kern="1200" dirty="0">
                <a:solidFill>
                  <a:schemeClr val="accent1"/>
                </a:solidFill>
              </a:endParaRPr>
            </a:p>
          </p:txBody>
        </p:sp>
        <p:sp>
          <p:nvSpPr>
            <p:cNvPr id="17" name="Ορθογώνιο 16"/>
            <p:cNvSpPr/>
            <p:nvPr/>
          </p:nvSpPr>
          <p:spPr>
            <a:xfrm>
              <a:off x="4644007" y="1988842"/>
              <a:ext cx="3959384" cy="524548"/>
            </a:xfrm>
            <a:prstGeom prst="rect">
              <a:avLst/>
            </a:prstGeom>
          </p:spPr>
          <p:style>
            <a:lnRef idx="2">
              <a:schemeClr val="accent5">
                <a:hueOff val="-9933876"/>
                <a:satOff val="39811"/>
                <a:lumOff val="8628"/>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18" name="Ορθογώνιο 17"/>
            <p:cNvSpPr/>
            <p:nvPr/>
          </p:nvSpPr>
          <p:spPr>
            <a:xfrm>
              <a:off x="4683466" y="2154137"/>
              <a:ext cx="327549" cy="327549"/>
            </a:xfrm>
            <a:prstGeom prst="rect">
              <a:avLst/>
            </a:prstGeom>
            <a:ln>
              <a:solidFill>
                <a:srgbClr val="00B0F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Ελεύθερη σχεδίαση 18"/>
            <p:cNvSpPr/>
            <p:nvPr/>
          </p:nvSpPr>
          <p:spPr>
            <a:xfrm>
              <a:off x="4683466" y="1124744"/>
              <a:ext cx="4458665" cy="722478"/>
            </a:xfrm>
            <a:custGeom>
              <a:avLst/>
              <a:gdLst>
                <a:gd name="connsiteX0" fmla="*/ 0 w 4458665"/>
                <a:gd name="connsiteY0" fmla="*/ 0 h 722478"/>
                <a:gd name="connsiteX1" fmla="*/ 4458665 w 4458665"/>
                <a:gd name="connsiteY1" fmla="*/ 0 h 722478"/>
                <a:gd name="connsiteX2" fmla="*/ 4458665 w 4458665"/>
                <a:gd name="connsiteY2" fmla="*/ 722478 h 722478"/>
                <a:gd name="connsiteX3" fmla="*/ 0 w 4458665"/>
                <a:gd name="connsiteY3" fmla="*/ 722478 h 722478"/>
                <a:gd name="connsiteX4" fmla="*/ 0 w 4458665"/>
                <a:gd name="connsiteY4" fmla="*/ 0 h 722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8665" h="722478">
                  <a:moveTo>
                    <a:pt x="0" y="0"/>
                  </a:moveTo>
                  <a:lnTo>
                    <a:pt x="4458665" y="0"/>
                  </a:lnTo>
                  <a:lnTo>
                    <a:pt x="4458665" y="722478"/>
                  </a:lnTo>
                  <a:lnTo>
                    <a:pt x="0" y="7224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l-GR" sz="2500" b="1" kern="1200" dirty="0" smtClean="0">
                  <a:solidFill>
                    <a:schemeClr val="accent1"/>
                  </a:solidFill>
                </a:rPr>
                <a:t>Έργα Κάθετων Τομέων Πολιτικής</a:t>
              </a:r>
              <a:endParaRPr lang="el-GR" sz="2500" b="1" kern="1200" dirty="0">
                <a:solidFill>
                  <a:schemeClr val="accent1"/>
                </a:solidFill>
              </a:endParaRPr>
            </a:p>
          </p:txBody>
        </p:sp>
        <p:sp>
          <p:nvSpPr>
            <p:cNvPr id="20" name="Ορθογώνιο 19"/>
            <p:cNvSpPr/>
            <p:nvPr/>
          </p:nvSpPr>
          <p:spPr>
            <a:xfrm>
              <a:off x="4683466" y="2917646"/>
              <a:ext cx="327541" cy="327541"/>
            </a:xfrm>
            <a:prstGeom prst="rect">
              <a:avLst/>
            </a:prstGeom>
            <a:ln>
              <a:solidFill>
                <a:srgbClr val="00B0F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Ελεύθερη σχεδίαση 20"/>
            <p:cNvSpPr/>
            <p:nvPr/>
          </p:nvSpPr>
          <p:spPr>
            <a:xfrm>
              <a:off x="5219985" y="2693742"/>
              <a:ext cx="3355561" cy="763500"/>
            </a:xfrm>
            <a:custGeom>
              <a:avLst/>
              <a:gdLst>
                <a:gd name="connsiteX0" fmla="*/ 0 w 3355561"/>
                <a:gd name="connsiteY0" fmla="*/ 0 h 763500"/>
                <a:gd name="connsiteX1" fmla="*/ 3355561 w 3355561"/>
                <a:gd name="connsiteY1" fmla="*/ 0 h 763500"/>
                <a:gd name="connsiteX2" fmla="*/ 3355561 w 3355561"/>
                <a:gd name="connsiteY2" fmla="*/ 763500 h 763500"/>
                <a:gd name="connsiteX3" fmla="*/ 0 w 3355561"/>
                <a:gd name="connsiteY3" fmla="*/ 763500 h 763500"/>
                <a:gd name="connsiteX4" fmla="*/ 0 w 3355561"/>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5561" h="763500">
                  <a:moveTo>
                    <a:pt x="0" y="0"/>
                  </a:moveTo>
                  <a:lnTo>
                    <a:pt x="3355561" y="0"/>
                  </a:lnTo>
                  <a:lnTo>
                    <a:pt x="3355561"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Αναδιοργάνωση και Διοικητική Μεταρρύθμιση OTA Α’ και Β’ </a:t>
              </a:r>
              <a:r>
                <a:rPr lang="el-GR" sz="1800" b="1" kern="1200" dirty="0" smtClean="0">
                  <a:solidFill>
                    <a:schemeClr val="accent1"/>
                  </a:solidFill>
                </a:rPr>
                <a:t>Βαθμού (ΕΚΤ)</a:t>
              </a:r>
              <a:endParaRPr lang="el-GR" sz="1800" b="1" kern="1200" dirty="0">
                <a:solidFill>
                  <a:schemeClr val="accent1"/>
                </a:solidFill>
              </a:endParaRPr>
            </a:p>
          </p:txBody>
        </p:sp>
        <p:sp>
          <p:nvSpPr>
            <p:cNvPr id="22" name="Ορθογώνιο 21"/>
            <p:cNvSpPr/>
            <p:nvPr/>
          </p:nvSpPr>
          <p:spPr>
            <a:xfrm>
              <a:off x="4683466" y="3681146"/>
              <a:ext cx="327541" cy="327541"/>
            </a:xfrm>
            <a:prstGeom prst="rect">
              <a:avLst/>
            </a:prstGeom>
            <a:ln>
              <a:solidFill>
                <a:srgbClr val="00B0F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3" name="Ελεύθερη σχεδίαση 22"/>
            <p:cNvSpPr/>
            <p:nvPr/>
          </p:nvSpPr>
          <p:spPr>
            <a:xfrm>
              <a:off x="5216170" y="3463312"/>
              <a:ext cx="3355561" cy="763500"/>
            </a:xfrm>
            <a:custGeom>
              <a:avLst/>
              <a:gdLst>
                <a:gd name="connsiteX0" fmla="*/ 0 w 3355561"/>
                <a:gd name="connsiteY0" fmla="*/ 0 h 763500"/>
                <a:gd name="connsiteX1" fmla="*/ 3355561 w 3355561"/>
                <a:gd name="connsiteY1" fmla="*/ 0 h 763500"/>
                <a:gd name="connsiteX2" fmla="*/ 3355561 w 3355561"/>
                <a:gd name="connsiteY2" fmla="*/ 763500 h 763500"/>
                <a:gd name="connsiteX3" fmla="*/ 0 w 3355561"/>
                <a:gd name="connsiteY3" fmla="*/ 763500 h 763500"/>
                <a:gd name="connsiteX4" fmla="*/ 0 w 3355561"/>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5561" h="763500">
                  <a:moveTo>
                    <a:pt x="0" y="0"/>
                  </a:moveTo>
                  <a:lnTo>
                    <a:pt x="3355561" y="0"/>
                  </a:lnTo>
                  <a:lnTo>
                    <a:pt x="3355561"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defTabSz="800100">
                <a:lnSpc>
                  <a:spcPct val="90000"/>
                </a:lnSpc>
                <a:spcBef>
                  <a:spcPct val="0"/>
                </a:spcBef>
                <a:spcAft>
                  <a:spcPct val="35000"/>
                </a:spcAft>
              </a:pPr>
              <a:r>
                <a:rPr lang="en-US" b="1" dirty="0">
                  <a:solidFill>
                    <a:schemeClr val="accent1"/>
                  </a:solidFill>
                </a:rPr>
                <a:t>ERP </a:t>
              </a:r>
              <a:r>
                <a:rPr lang="el-GR" b="1" dirty="0">
                  <a:solidFill>
                    <a:schemeClr val="accent1"/>
                  </a:solidFill>
                </a:rPr>
                <a:t>στο Δημόσιο </a:t>
              </a:r>
              <a:r>
                <a:rPr lang="el-GR" b="1" dirty="0" smtClean="0">
                  <a:solidFill>
                    <a:schemeClr val="accent1"/>
                  </a:solidFill>
                </a:rPr>
                <a:t>Τομέα (ΕΤΠΑ)</a:t>
              </a:r>
              <a:endParaRPr lang="el-GR" sz="1800" b="1" kern="1200" dirty="0">
                <a:solidFill>
                  <a:schemeClr val="accent1"/>
                </a:solidFill>
              </a:endParaRPr>
            </a:p>
          </p:txBody>
        </p:sp>
        <p:sp>
          <p:nvSpPr>
            <p:cNvPr id="24" name="Ορθογώνιο 23"/>
            <p:cNvSpPr/>
            <p:nvPr/>
          </p:nvSpPr>
          <p:spPr>
            <a:xfrm>
              <a:off x="4683466" y="4444646"/>
              <a:ext cx="327541" cy="327541"/>
            </a:xfrm>
            <a:prstGeom prst="rect">
              <a:avLst/>
            </a:prstGeom>
            <a:ln>
              <a:solidFill>
                <a:srgbClr val="00B0F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5" name="Ελεύθερη σχεδίαση 24"/>
            <p:cNvSpPr/>
            <p:nvPr/>
          </p:nvSpPr>
          <p:spPr>
            <a:xfrm>
              <a:off x="5219985" y="4220742"/>
              <a:ext cx="3355561" cy="763500"/>
            </a:xfrm>
            <a:custGeom>
              <a:avLst/>
              <a:gdLst>
                <a:gd name="connsiteX0" fmla="*/ 0 w 3355561"/>
                <a:gd name="connsiteY0" fmla="*/ 0 h 763500"/>
                <a:gd name="connsiteX1" fmla="*/ 3355561 w 3355561"/>
                <a:gd name="connsiteY1" fmla="*/ 0 h 763500"/>
                <a:gd name="connsiteX2" fmla="*/ 3355561 w 3355561"/>
                <a:gd name="connsiteY2" fmla="*/ 763500 h 763500"/>
                <a:gd name="connsiteX3" fmla="*/ 0 w 3355561"/>
                <a:gd name="connsiteY3" fmla="*/ 763500 h 763500"/>
                <a:gd name="connsiteX4" fmla="*/ 0 w 3355561"/>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5561" h="763500">
                  <a:moveTo>
                    <a:pt x="0" y="0"/>
                  </a:moveTo>
                  <a:lnTo>
                    <a:pt x="3355561" y="0"/>
                  </a:lnTo>
                  <a:lnTo>
                    <a:pt x="3355561"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defTabSz="800100">
                <a:lnSpc>
                  <a:spcPct val="90000"/>
                </a:lnSpc>
                <a:spcBef>
                  <a:spcPct val="0"/>
                </a:spcBef>
                <a:spcAft>
                  <a:spcPct val="35000"/>
                </a:spcAft>
              </a:pPr>
              <a:r>
                <a:rPr lang="el-GR" sz="1400" b="1" dirty="0">
                  <a:solidFill>
                    <a:schemeClr val="accent1"/>
                  </a:solidFill>
                </a:rPr>
                <a:t>Μείωση του χρόνου Απονομής Σύνταξης από το ΙΚΑ-ΕΤΑΜ με τη χρήση ηλεκτρονικών υπηρεσιών </a:t>
              </a:r>
              <a:r>
                <a:rPr lang="el-GR" sz="1400" b="1" dirty="0" smtClean="0">
                  <a:solidFill>
                    <a:schemeClr val="accent1"/>
                  </a:solidFill>
                </a:rPr>
                <a:t> (ΕΚΤ)</a:t>
              </a:r>
              <a:endParaRPr lang="el-GR" sz="1400" b="1" kern="1200" dirty="0">
                <a:solidFill>
                  <a:schemeClr val="accent1"/>
                </a:solidFill>
              </a:endParaRPr>
            </a:p>
          </p:txBody>
        </p:sp>
        <p:sp>
          <p:nvSpPr>
            <p:cNvPr id="26" name="Ορθογώνιο 25"/>
            <p:cNvSpPr/>
            <p:nvPr/>
          </p:nvSpPr>
          <p:spPr>
            <a:xfrm>
              <a:off x="4683466" y="5208147"/>
              <a:ext cx="327541" cy="327541"/>
            </a:xfrm>
            <a:prstGeom prst="rect">
              <a:avLst/>
            </a:prstGeom>
            <a:ln>
              <a:solidFill>
                <a:srgbClr val="00B0F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Ελεύθερη σχεδίαση 26"/>
            <p:cNvSpPr/>
            <p:nvPr/>
          </p:nvSpPr>
          <p:spPr>
            <a:xfrm>
              <a:off x="5217580" y="4979707"/>
              <a:ext cx="3355561" cy="763500"/>
            </a:xfrm>
            <a:custGeom>
              <a:avLst/>
              <a:gdLst>
                <a:gd name="connsiteX0" fmla="*/ 0 w 3355561"/>
                <a:gd name="connsiteY0" fmla="*/ 0 h 763500"/>
                <a:gd name="connsiteX1" fmla="*/ 3355561 w 3355561"/>
                <a:gd name="connsiteY1" fmla="*/ 0 h 763500"/>
                <a:gd name="connsiteX2" fmla="*/ 3355561 w 3355561"/>
                <a:gd name="connsiteY2" fmla="*/ 763500 h 763500"/>
                <a:gd name="connsiteX3" fmla="*/ 0 w 3355561"/>
                <a:gd name="connsiteY3" fmla="*/ 763500 h 763500"/>
                <a:gd name="connsiteX4" fmla="*/ 0 w 3355561"/>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5561" h="763500">
                  <a:moveTo>
                    <a:pt x="0" y="0"/>
                  </a:moveTo>
                  <a:lnTo>
                    <a:pt x="3355561" y="0"/>
                  </a:lnTo>
                  <a:lnTo>
                    <a:pt x="3355561"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Βελτιστοποίηση της Ροής Ποινικής, Πολιτικής και Διοικητικής </a:t>
              </a:r>
              <a:r>
                <a:rPr lang="el-GR" sz="1800" b="1" kern="1200" dirty="0" smtClean="0">
                  <a:solidFill>
                    <a:schemeClr val="accent1"/>
                  </a:solidFill>
                </a:rPr>
                <a:t>Διαδικασίας (ΕΚΤ)</a:t>
              </a:r>
              <a:endParaRPr lang="el-GR" sz="1800" b="1" kern="1200" dirty="0">
                <a:solidFill>
                  <a:schemeClr val="accent1"/>
                </a:solidFill>
              </a:endParaRPr>
            </a:p>
          </p:txBody>
        </p:sp>
        <p:sp>
          <p:nvSpPr>
            <p:cNvPr id="28" name="Ορθογώνιο 27">
              <a:hlinkClick r:id="" action="ppaction://noaction" highlightClick="1"/>
            </p:cNvPr>
            <p:cNvSpPr/>
            <p:nvPr/>
          </p:nvSpPr>
          <p:spPr>
            <a:xfrm>
              <a:off x="4683466" y="5971647"/>
              <a:ext cx="327541" cy="327541"/>
            </a:xfrm>
            <a:prstGeom prst="rect">
              <a:avLst/>
            </a:prstGeom>
            <a:solidFill>
              <a:schemeClr val="bg1"/>
            </a:solidFill>
            <a:ln>
              <a:solidFill>
                <a:srgbClr val="00B0F0"/>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29" name="Ελεύθερη σχεδίαση 28"/>
            <p:cNvSpPr/>
            <p:nvPr/>
          </p:nvSpPr>
          <p:spPr>
            <a:xfrm>
              <a:off x="5219985" y="5747743"/>
              <a:ext cx="3355561" cy="763500"/>
            </a:xfrm>
            <a:custGeom>
              <a:avLst/>
              <a:gdLst>
                <a:gd name="connsiteX0" fmla="*/ 0 w 3355561"/>
                <a:gd name="connsiteY0" fmla="*/ 0 h 763500"/>
                <a:gd name="connsiteX1" fmla="*/ 3355561 w 3355561"/>
                <a:gd name="connsiteY1" fmla="*/ 0 h 763500"/>
                <a:gd name="connsiteX2" fmla="*/ 3355561 w 3355561"/>
                <a:gd name="connsiteY2" fmla="*/ 763500 h 763500"/>
                <a:gd name="connsiteX3" fmla="*/ 0 w 3355561"/>
                <a:gd name="connsiteY3" fmla="*/ 763500 h 763500"/>
                <a:gd name="connsiteX4" fmla="*/ 0 w 3355561"/>
                <a:gd name="connsiteY4" fmla="*/ 0 h 7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5561" h="763500">
                  <a:moveTo>
                    <a:pt x="0" y="0"/>
                  </a:moveTo>
                  <a:lnTo>
                    <a:pt x="3355561" y="0"/>
                  </a:lnTo>
                  <a:lnTo>
                    <a:pt x="3355561" y="763500"/>
                  </a:lnTo>
                  <a:lnTo>
                    <a:pt x="0" y="763500"/>
                  </a:lnTo>
                  <a:lnTo>
                    <a:pt x="0" y="0"/>
                  </a:lnTo>
                  <a:close/>
                </a:path>
              </a:pathLst>
            </a:custGeom>
          </p:spPr>
          <p:style>
            <a:lnRef idx="2">
              <a:schemeClr val="accent6"/>
            </a:lnRef>
            <a:fillRef idx="1">
              <a:schemeClr val="lt1"/>
            </a:fillRef>
            <a:effectRef idx="0">
              <a:schemeClr val="accent6"/>
            </a:effectRef>
            <a:fontRef idx="minor">
              <a:schemeClr val="tx1">
                <a:hueOff val="0"/>
                <a:satOff val="0"/>
                <a:lumOff val="0"/>
                <a:alphaOff val="0"/>
              </a:schemeClr>
            </a:fontRef>
          </p:style>
          <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l-GR" sz="1800" b="1" kern="1200" dirty="0" smtClean="0">
                  <a:solidFill>
                    <a:schemeClr val="accent1"/>
                  </a:solidFill>
                </a:rPr>
                <a:t>Πληροφοριακό Σύστημα Λειτουργίας Πρωτοβάθμιας Φροντίδας  Υγείας </a:t>
              </a:r>
              <a:r>
                <a:rPr lang="el-GR" sz="1800" b="1" kern="1200" dirty="0" smtClean="0">
                  <a:solidFill>
                    <a:schemeClr val="accent1"/>
                  </a:solidFill>
                </a:rPr>
                <a:t>(ΕΚΤ)</a:t>
              </a:r>
              <a:endParaRPr lang="el-GR" sz="1800" b="1" kern="1200" dirty="0">
                <a:solidFill>
                  <a:schemeClr val="accent1"/>
                </a:solidFill>
              </a:endParaRPr>
            </a:p>
          </p:txBody>
        </p:sp>
      </p:grpSp>
    </p:spTree>
    <p:extLst>
      <p:ext uri="{BB962C8B-B14F-4D97-AF65-F5344CB8AC3E}">
        <p14:creationId xmlns:p14="http://schemas.microsoft.com/office/powerpoint/2010/main" val="307976713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79512" y="274638"/>
            <a:ext cx="8856984" cy="778098"/>
          </a:xfrm>
        </p:spPr>
        <p:txBody>
          <a:bodyPr>
            <a:normAutofit/>
          </a:bodyPr>
          <a:lstStyle/>
          <a:p>
            <a:r>
              <a:rPr lang="el-GR" sz="3600" b="1" dirty="0" smtClean="0">
                <a:solidFill>
                  <a:schemeClr val="accent1"/>
                </a:solidFill>
              </a:rPr>
              <a:t>Υλοποίηση Έργων σημαία έως 31.12.2016</a:t>
            </a:r>
            <a:endParaRPr lang="el-GR" sz="3600" b="1" dirty="0">
              <a:solidFill>
                <a:schemeClr val="accent1"/>
              </a:solidFill>
            </a:endParaRPr>
          </a:p>
        </p:txBody>
      </p:sp>
      <p:sp>
        <p:nvSpPr>
          <p:cNvPr id="3" name="Ορθογώνιο 2"/>
          <p:cNvSpPr/>
          <p:nvPr/>
        </p:nvSpPr>
        <p:spPr>
          <a:xfrm>
            <a:off x="0" y="1124744"/>
            <a:ext cx="9144000" cy="5472000"/>
          </a:xfrm>
          <a:prstGeom prst="rect">
            <a:avLst/>
          </a:prstGeom>
          <a:noFill/>
        </p:spPr>
      </p:sp>
      <p:sp>
        <p:nvSpPr>
          <p:cNvPr id="30" name="Θέση περιεχομένου 2"/>
          <p:cNvSpPr>
            <a:spLocks noGrp="1"/>
          </p:cNvSpPr>
          <p:nvPr>
            <p:ph idx="1"/>
          </p:nvPr>
        </p:nvSpPr>
        <p:spPr>
          <a:xfrm>
            <a:off x="467544" y="1052736"/>
            <a:ext cx="8496944" cy="5472608"/>
          </a:xfrm>
        </p:spPr>
        <p:txBody>
          <a:bodyPr>
            <a:normAutofit fontScale="55000" lnSpcReduction="20000"/>
          </a:bodyPr>
          <a:lstStyle/>
          <a:p>
            <a:pPr lvl="0" algn="just">
              <a:buFont typeface="Wingdings" panose="05000000000000000000" pitchFamily="2" charset="2"/>
              <a:buChar char="Ø"/>
            </a:pPr>
            <a:r>
              <a:rPr lang="el-GR" b="1" u="sng" dirty="0" smtClean="0">
                <a:solidFill>
                  <a:srgbClr val="0070C0"/>
                </a:solidFill>
              </a:rPr>
              <a:t>Εξειδίκευση: </a:t>
            </a:r>
            <a:r>
              <a:rPr lang="el-GR" dirty="0" smtClean="0">
                <a:solidFill>
                  <a:srgbClr val="0070C0"/>
                </a:solidFill>
              </a:rPr>
              <a:t>Έχει εξειδικευτεί το σύνολο των έργων- Σημαία (συνολικός </a:t>
            </a:r>
            <a:r>
              <a:rPr lang="el-GR" dirty="0" err="1" smtClean="0">
                <a:solidFill>
                  <a:srgbClr val="0070C0"/>
                </a:solidFill>
              </a:rPr>
              <a:t>πρ</a:t>
            </a:r>
            <a:r>
              <a:rPr lang="el-GR" dirty="0" smtClean="0">
                <a:solidFill>
                  <a:srgbClr val="0070C0"/>
                </a:solidFill>
              </a:rPr>
              <a:t>/</a:t>
            </a:r>
            <a:r>
              <a:rPr lang="el-GR" dirty="0" err="1" smtClean="0">
                <a:solidFill>
                  <a:srgbClr val="0070C0"/>
                </a:solidFill>
              </a:rPr>
              <a:t>σμός</a:t>
            </a:r>
            <a:r>
              <a:rPr lang="el-GR" dirty="0" smtClean="0">
                <a:solidFill>
                  <a:srgbClr val="0070C0"/>
                </a:solidFill>
              </a:rPr>
              <a:t> 65.535.972€ - ΕΚΤ</a:t>
            </a:r>
            <a:r>
              <a:rPr lang="el-GR" dirty="0">
                <a:solidFill>
                  <a:srgbClr val="0070C0"/>
                </a:solidFill>
              </a:rPr>
              <a:t>: </a:t>
            </a:r>
            <a:r>
              <a:rPr lang="el-GR" dirty="0" smtClean="0">
                <a:solidFill>
                  <a:srgbClr val="0070C0"/>
                </a:solidFill>
              </a:rPr>
              <a:t>22.919.082€, </a:t>
            </a:r>
            <a:r>
              <a:rPr lang="el-GR" dirty="0">
                <a:solidFill>
                  <a:srgbClr val="0070C0"/>
                </a:solidFill>
              </a:rPr>
              <a:t>ΕΤΠΑ: </a:t>
            </a:r>
            <a:r>
              <a:rPr lang="el-GR" dirty="0" smtClean="0">
                <a:solidFill>
                  <a:srgbClr val="0070C0"/>
                </a:solidFill>
              </a:rPr>
              <a:t>42.616.890 €</a:t>
            </a:r>
            <a:r>
              <a:rPr lang="el-GR" dirty="0" smtClean="0">
                <a:solidFill>
                  <a:srgbClr val="0070C0"/>
                </a:solidFill>
              </a:rPr>
              <a:t>-)</a:t>
            </a:r>
          </a:p>
          <a:p>
            <a:pPr marL="0" lvl="0" indent="0" algn="just">
              <a:buNone/>
            </a:pPr>
            <a:endParaRPr lang="el-GR" dirty="0" smtClean="0">
              <a:solidFill>
                <a:srgbClr val="0070C0"/>
              </a:solidFill>
            </a:endParaRPr>
          </a:p>
          <a:p>
            <a:pPr algn="just">
              <a:buFont typeface="Wingdings" panose="05000000000000000000" pitchFamily="2" charset="2"/>
              <a:buChar char="Ø"/>
            </a:pPr>
            <a:r>
              <a:rPr lang="el-GR" b="1" u="sng" dirty="0" smtClean="0">
                <a:solidFill>
                  <a:srgbClr val="0070C0"/>
                </a:solidFill>
              </a:rPr>
              <a:t>Προσκλήσεις:</a:t>
            </a:r>
            <a:r>
              <a:rPr lang="el-GR" dirty="0" smtClean="0">
                <a:solidFill>
                  <a:srgbClr val="0070C0"/>
                </a:solidFill>
              </a:rPr>
              <a:t> </a:t>
            </a:r>
            <a:endParaRPr lang="el-GR" dirty="0" smtClean="0">
              <a:solidFill>
                <a:srgbClr val="0070C0"/>
              </a:solidFill>
            </a:endParaRPr>
          </a:p>
          <a:p>
            <a:pPr lvl="1" algn="just">
              <a:buFont typeface="Wingdings" panose="05000000000000000000" pitchFamily="2" charset="2"/>
              <a:buChar char="ü"/>
            </a:pPr>
            <a:r>
              <a:rPr lang="el-GR" dirty="0" smtClean="0">
                <a:solidFill>
                  <a:srgbClr val="0070C0"/>
                </a:solidFill>
              </a:rPr>
              <a:t>Για 5 </a:t>
            </a:r>
            <a:r>
              <a:rPr lang="el-GR" dirty="0" smtClean="0">
                <a:solidFill>
                  <a:srgbClr val="0070C0"/>
                </a:solidFill>
              </a:rPr>
              <a:t>έργα- σημαία </a:t>
            </a:r>
            <a:r>
              <a:rPr lang="el-GR" dirty="0" smtClean="0">
                <a:solidFill>
                  <a:srgbClr val="0070C0"/>
                </a:solidFill>
              </a:rPr>
              <a:t>που χρηματοδοτούνται από το </a:t>
            </a:r>
            <a:r>
              <a:rPr lang="el-GR" dirty="0" smtClean="0">
                <a:solidFill>
                  <a:srgbClr val="0070C0"/>
                </a:solidFill>
              </a:rPr>
              <a:t>ΕΚΤ </a:t>
            </a:r>
            <a:r>
              <a:rPr lang="el-GR" dirty="0" smtClean="0">
                <a:solidFill>
                  <a:srgbClr val="0070C0"/>
                </a:solidFill>
              </a:rPr>
              <a:t>έχει </a:t>
            </a:r>
            <a:r>
              <a:rPr lang="el-GR" dirty="0">
                <a:solidFill>
                  <a:srgbClr val="0070C0"/>
                </a:solidFill>
              </a:rPr>
              <a:t>εκδοθεί </a:t>
            </a:r>
            <a:r>
              <a:rPr lang="el-GR" dirty="0" smtClean="0">
                <a:solidFill>
                  <a:srgbClr val="0070C0"/>
                </a:solidFill>
              </a:rPr>
              <a:t>σχετική </a:t>
            </a:r>
            <a:r>
              <a:rPr lang="el-GR" dirty="0" smtClean="0">
                <a:solidFill>
                  <a:srgbClr val="0070C0"/>
                </a:solidFill>
              </a:rPr>
              <a:t>Πρόσκληση.  Εκκρεμεί η έκδοση Πρόσκλησης για το έργο –σημαία </a:t>
            </a:r>
            <a:r>
              <a:rPr lang="el-GR" dirty="0" smtClean="0">
                <a:solidFill>
                  <a:srgbClr val="0070C0"/>
                </a:solidFill>
              </a:rPr>
              <a:t>«Αναδιοργάνωση </a:t>
            </a:r>
            <a:r>
              <a:rPr lang="el-GR" dirty="0">
                <a:solidFill>
                  <a:srgbClr val="0070C0"/>
                </a:solidFill>
              </a:rPr>
              <a:t>και Διοικητική Μεταρρύθμιση OTA Α’ και Β’ </a:t>
            </a:r>
            <a:r>
              <a:rPr lang="el-GR" dirty="0" smtClean="0">
                <a:solidFill>
                  <a:srgbClr val="0070C0"/>
                </a:solidFill>
              </a:rPr>
              <a:t>Βαθμού</a:t>
            </a:r>
            <a:r>
              <a:rPr lang="el-GR" dirty="0" smtClean="0">
                <a:solidFill>
                  <a:srgbClr val="0070C0"/>
                </a:solidFill>
              </a:rPr>
              <a:t>»</a:t>
            </a:r>
          </a:p>
          <a:p>
            <a:pPr lvl="1" algn="just">
              <a:buFont typeface="Wingdings" panose="05000000000000000000" pitchFamily="2" charset="2"/>
              <a:buChar char="ü"/>
            </a:pPr>
            <a:r>
              <a:rPr lang="el-GR" dirty="0" smtClean="0">
                <a:solidFill>
                  <a:srgbClr val="0070C0"/>
                </a:solidFill>
              </a:rPr>
              <a:t>Για τα 3 έργα – σημαία </a:t>
            </a:r>
            <a:r>
              <a:rPr lang="el-GR" dirty="0">
                <a:solidFill>
                  <a:srgbClr val="0070C0"/>
                </a:solidFill>
              </a:rPr>
              <a:t>που χρηματοδοτούνται από </a:t>
            </a:r>
            <a:r>
              <a:rPr lang="el-GR" dirty="0" smtClean="0">
                <a:solidFill>
                  <a:srgbClr val="0070C0"/>
                </a:solidFill>
              </a:rPr>
              <a:t>το ΕΤΠΑ, προϋπόθεση έκδοσης Πρόσκλησης είναι  η άρση </a:t>
            </a:r>
            <a:r>
              <a:rPr lang="el-GR" dirty="0">
                <a:solidFill>
                  <a:srgbClr val="0070C0"/>
                </a:solidFill>
              </a:rPr>
              <a:t>της αυτοδέσμευσης για το ΕΤΠΑ και </a:t>
            </a:r>
            <a:r>
              <a:rPr lang="el-GR" dirty="0" smtClean="0">
                <a:solidFill>
                  <a:srgbClr val="0070C0"/>
                </a:solidFill>
              </a:rPr>
              <a:t>η συνάφεια των έργων με </a:t>
            </a:r>
            <a:r>
              <a:rPr lang="el-GR" dirty="0">
                <a:solidFill>
                  <a:srgbClr val="0070C0"/>
                </a:solidFill>
              </a:rPr>
              <a:t>τη στρατηγική για τη Ψηφιακή Πολιτική</a:t>
            </a:r>
          </a:p>
          <a:p>
            <a:pPr marL="457200" lvl="1" indent="0" algn="just">
              <a:buNone/>
            </a:pPr>
            <a:endParaRPr lang="el-GR" dirty="0" smtClean="0">
              <a:solidFill>
                <a:srgbClr val="0070C0"/>
              </a:solidFill>
            </a:endParaRPr>
          </a:p>
          <a:p>
            <a:pPr algn="just">
              <a:buFont typeface="Wingdings" panose="05000000000000000000" pitchFamily="2" charset="2"/>
              <a:buChar char="Ø"/>
            </a:pPr>
            <a:r>
              <a:rPr lang="el-GR" b="1" u="sng" dirty="0" smtClean="0">
                <a:solidFill>
                  <a:srgbClr val="0070C0"/>
                </a:solidFill>
              </a:rPr>
              <a:t>Εντάξεις:</a:t>
            </a:r>
            <a:r>
              <a:rPr lang="el-GR" dirty="0" smtClean="0">
                <a:solidFill>
                  <a:srgbClr val="0070C0"/>
                </a:solidFill>
              </a:rPr>
              <a:t> Ένα (1) έργο </a:t>
            </a:r>
            <a:r>
              <a:rPr lang="el-GR" dirty="0">
                <a:solidFill>
                  <a:srgbClr val="0070C0"/>
                </a:solidFill>
              </a:rPr>
              <a:t>«Βελτιστοποίηση της Ροής Ποινικής, Πολιτικής και Διοικητικής </a:t>
            </a:r>
            <a:r>
              <a:rPr lang="el-GR" dirty="0" smtClean="0">
                <a:solidFill>
                  <a:srgbClr val="0070C0"/>
                </a:solidFill>
              </a:rPr>
              <a:t>Διαδικασίας» έχει ενταχθεί, έχει νομικές δεσμεύσεις και υλοποιείται</a:t>
            </a:r>
            <a:r>
              <a:rPr lang="el-GR" dirty="0" smtClean="0">
                <a:solidFill>
                  <a:srgbClr val="0070C0"/>
                </a:solidFill>
              </a:rPr>
              <a:t>.</a:t>
            </a:r>
          </a:p>
          <a:p>
            <a:pPr marL="0" indent="0" algn="just">
              <a:buNone/>
            </a:pPr>
            <a:endParaRPr lang="el-GR" dirty="0" smtClean="0">
              <a:solidFill>
                <a:srgbClr val="0070C0"/>
              </a:solidFill>
            </a:endParaRPr>
          </a:p>
          <a:p>
            <a:pPr algn="just">
              <a:buFont typeface="Wingdings" panose="05000000000000000000" pitchFamily="2" charset="2"/>
              <a:buChar char="Ø"/>
            </a:pPr>
            <a:r>
              <a:rPr lang="el-GR" b="1" u="sng" dirty="0" smtClean="0">
                <a:solidFill>
                  <a:srgbClr val="0070C0"/>
                </a:solidFill>
              </a:rPr>
              <a:t>Αξιολόγηση Τεχνικών Δελτίων</a:t>
            </a:r>
            <a:r>
              <a:rPr lang="el-GR" dirty="0" smtClean="0">
                <a:solidFill>
                  <a:srgbClr val="0070C0"/>
                </a:solidFill>
              </a:rPr>
              <a:t>: Έχουν κατατεθεί Τεχνικά Δελτία για δύο (2) έργα σημαία: </a:t>
            </a:r>
          </a:p>
          <a:p>
            <a:pPr marL="914400" lvl="1" indent="-514350" algn="just">
              <a:buFont typeface="+mj-lt"/>
              <a:buAutoNum type="arabicPeriod"/>
            </a:pPr>
            <a:r>
              <a:rPr lang="el-GR" dirty="0" smtClean="0">
                <a:solidFill>
                  <a:srgbClr val="0070C0"/>
                </a:solidFill>
              </a:rPr>
              <a:t>«</a:t>
            </a:r>
            <a:r>
              <a:rPr lang="el-GR" dirty="0" smtClean="0">
                <a:solidFill>
                  <a:srgbClr val="0070C0"/>
                </a:solidFill>
              </a:rPr>
              <a:t>Ενιαίο </a:t>
            </a:r>
            <a:r>
              <a:rPr lang="el-GR" dirty="0">
                <a:solidFill>
                  <a:srgbClr val="0070C0"/>
                </a:solidFill>
              </a:rPr>
              <a:t>Σύστημα Διαχείρισης Ανθρώπινου </a:t>
            </a:r>
            <a:r>
              <a:rPr lang="el-GR" dirty="0" smtClean="0">
                <a:solidFill>
                  <a:srgbClr val="0070C0"/>
                </a:solidFill>
              </a:rPr>
              <a:t>Δυναμικού» (σε αναστολή αξιολόγησης - έργο ηλεκτρονικής διακυβέρνησης)</a:t>
            </a:r>
          </a:p>
          <a:p>
            <a:pPr marL="914400" lvl="1" indent="-514350" algn="just">
              <a:buFont typeface="+mj-lt"/>
              <a:buAutoNum type="arabicPeriod"/>
            </a:pPr>
            <a:r>
              <a:rPr lang="el-GR" dirty="0" smtClean="0">
                <a:solidFill>
                  <a:srgbClr val="0070C0"/>
                </a:solidFill>
              </a:rPr>
              <a:t>«</a:t>
            </a:r>
            <a:r>
              <a:rPr lang="el-GR" dirty="0" smtClean="0">
                <a:solidFill>
                  <a:srgbClr val="0070C0"/>
                </a:solidFill>
              </a:rPr>
              <a:t>Εθνική </a:t>
            </a:r>
            <a:r>
              <a:rPr lang="el-GR" dirty="0">
                <a:solidFill>
                  <a:srgbClr val="0070C0"/>
                </a:solidFill>
              </a:rPr>
              <a:t>Πύλη Κωδικοποίησης Νομοθεσίας</a:t>
            </a:r>
            <a:r>
              <a:rPr lang="el-GR" dirty="0" smtClean="0">
                <a:solidFill>
                  <a:srgbClr val="0070C0"/>
                </a:solidFill>
              </a:rPr>
              <a:t>» (σε αναστολή λόγω ανασχεδιασμού από το Υπ. Διοικητικής Ανασυγκρότησης)</a:t>
            </a:r>
          </a:p>
          <a:p>
            <a:pPr algn="just">
              <a:buFont typeface="Wingdings" panose="05000000000000000000" pitchFamily="2" charset="2"/>
              <a:buChar char="Ø"/>
            </a:pPr>
            <a:endParaRPr lang="el-GR" dirty="0">
              <a:solidFill>
                <a:srgbClr val="0070C0"/>
              </a:solidFill>
            </a:endParaRPr>
          </a:p>
          <a:p>
            <a:pPr marL="0" indent="0" algn="just">
              <a:buNone/>
            </a:pPr>
            <a:endParaRPr lang="el-GR" dirty="0" smtClean="0">
              <a:solidFill>
                <a:srgbClr val="0070C0"/>
              </a:solidFill>
            </a:endParaRPr>
          </a:p>
          <a:p>
            <a:pPr algn="just">
              <a:buFont typeface="Wingdings" panose="05000000000000000000" pitchFamily="2" charset="2"/>
              <a:buChar char="Ø"/>
            </a:pPr>
            <a:endParaRPr lang="el-GR" dirty="0" smtClean="0">
              <a:solidFill>
                <a:srgbClr val="0070C0"/>
              </a:solidFill>
            </a:endParaRPr>
          </a:p>
          <a:p>
            <a:pPr>
              <a:buFont typeface="Wingdings" panose="05000000000000000000" pitchFamily="2" charset="2"/>
              <a:buChar char="Ø"/>
            </a:pPr>
            <a:endParaRPr lang="el-GR" dirty="0">
              <a:solidFill>
                <a:srgbClr val="0070C0"/>
              </a:solidFill>
            </a:endParaRPr>
          </a:p>
          <a:p>
            <a:pPr lvl="0"/>
            <a:endParaRPr lang="el-GR" dirty="0">
              <a:solidFill>
                <a:srgbClr val="002060"/>
              </a:solidFill>
            </a:endParaRPr>
          </a:p>
          <a:p>
            <a:endParaRPr lang="el-GR" dirty="0"/>
          </a:p>
        </p:txBody>
      </p:sp>
    </p:spTree>
    <p:extLst>
      <p:ext uri="{BB962C8B-B14F-4D97-AF65-F5344CB8AC3E}">
        <p14:creationId xmlns:p14="http://schemas.microsoft.com/office/powerpoint/2010/main" val="233407309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31 - Γωνιακή σύνδεση"/>
          <p:cNvCxnSpPr/>
          <p:nvPr/>
        </p:nvCxnSpPr>
        <p:spPr>
          <a:xfrm rot="10800000">
            <a:off x="1469363" y="2086204"/>
            <a:ext cx="1559100" cy="90632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31 - Γωνιακή σύνδεση"/>
          <p:cNvCxnSpPr/>
          <p:nvPr/>
        </p:nvCxnSpPr>
        <p:spPr>
          <a:xfrm rot="10800000">
            <a:off x="1475656" y="3933056"/>
            <a:ext cx="1559100" cy="90632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13 - Γωνιακή σύνδεση"/>
          <p:cNvCxnSpPr/>
          <p:nvPr/>
        </p:nvCxnSpPr>
        <p:spPr>
          <a:xfrm flipV="1">
            <a:off x="5062239" y="2132856"/>
            <a:ext cx="1755826" cy="834314"/>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17 - Γωνιακή σύνδεση"/>
          <p:cNvCxnSpPr/>
          <p:nvPr/>
        </p:nvCxnSpPr>
        <p:spPr>
          <a:xfrm>
            <a:off x="5940152" y="4340173"/>
            <a:ext cx="1440000" cy="64807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2" name="Τίτλος 1"/>
          <p:cNvSpPr>
            <a:spLocks noGrp="1"/>
          </p:cNvSpPr>
          <p:nvPr>
            <p:ph type="title"/>
          </p:nvPr>
        </p:nvSpPr>
        <p:spPr/>
        <p:txBody>
          <a:bodyPr>
            <a:noAutofit/>
          </a:bodyPr>
          <a:lstStyle/>
          <a:p>
            <a:r>
              <a:rPr lang="el-GR" sz="3600" b="1" dirty="0" smtClean="0">
                <a:solidFill>
                  <a:schemeClr val="accent1"/>
                </a:solidFill>
              </a:rPr>
              <a:t>Εξειδίκευση Κάθετων Τομέων Πολιτικής του </a:t>
            </a:r>
            <a:r>
              <a:rPr lang="el-GR" sz="3600" b="1" dirty="0" smtClean="0">
                <a:solidFill>
                  <a:schemeClr val="accent1"/>
                </a:solidFill>
              </a:rPr>
              <a:t>ΕΠ ΜΔΤ </a:t>
            </a:r>
            <a:endParaRPr lang="el-GR" sz="3600" b="1" dirty="0">
              <a:solidFill>
                <a:schemeClr val="accent1"/>
              </a:solidFill>
            </a:endParaRPr>
          </a:p>
        </p:txBody>
      </p:sp>
      <p:sp>
        <p:nvSpPr>
          <p:cNvPr id="8" name="7 - Θέση κειμένου"/>
          <p:cNvSpPr>
            <a:spLocks noGrp="1"/>
          </p:cNvSpPr>
          <p:nvPr>
            <p:ph type="body" sz="quarter" idx="3"/>
          </p:nvPr>
        </p:nvSpPr>
        <p:spPr>
          <a:xfrm>
            <a:off x="5910133" y="1491471"/>
            <a:ext cx="2880000" cy="639762"/>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ctr"/>
            <a:r>
              <a:rPr lang="el-GR" dirty="0" smtClean="0">
                <a:solidFill>
                  <a:schemeClr val="accent1"/>
                </a:solidFill>
              </a:rPr>
              <a:t>6 δράσεις προϋπολογισμού 41,8Μ€ </a:t>
            </a:r>
            <a:endParaRPr lang="el-GR" dirty="0">
              <a:solidFill>
                <a:schemeClr val="accent1"/>
              </a:solidFill>
            </a:endParaRPr>
          </a:p>
        </p:txBody>
      </p:sp>
      <p:graphicFrame>
        <p:nvGraphicFramePr>
          <p:cNvPr id="10" name="9 - Θέση περιεχομένου"/>
          <p:cNvGraphicFramePr>
            <a:graphicFrameLocks noGrp="1"/>
          </p:cNvGraphicFramePr>
          <p:nvPr>
            <p:ph sz="quarter" idx="4"/>
            <p:extLst>
              <p:ext uri="{D42A27DB-BD31-4B8C-83A1-F6EECF244321}">
                <p14:modId xmlns:p14="http://schemas.microsoft.com/office/powerpoint/2010/main" val="1180728007"/>
              </p:ext>
            </p:extLst>
          </p:nvPr>
        </p:nvGraphicFramePr>
        <p:xfrm>
          <a:off x="1979712" y="1080120"/>
          <a:ext cx="4829199" cy="4869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7 - Θέση κειμένου"/>
          <p:cNvSpPr>
            <a:spLocks noGrp="1"/>
          </p:cNvSpPr>
          <p:nvPr>
            <p:ph type="body" sz="quarter" idx="3"/>
          </p:nvPr>
        </p:nvSpPr>
        <p:spPr>
          <a:xfrm>
            <a:off x="6156176" y="4998388"/>
            <a:ext cx="2880000" cy="639762"/>
          </a:xfrm>
          <a:ln/>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ctr"/>
            <a:r>
              <a:rPr lang="el-GR" dirty="0" smtClean="0">
                <a:solidFill>
                  <a:schemeClr val="accent1"/>
                </a:solidFill>
              </a:rPr>
              <a:t>6 δράσεις προϋπολογισμού 53,5Μ€ </a:t>
            </a:r>
            <a:endParaRPr lang="el-GR" dirty="0">
              <a:solidFill>
                <a:schemeClr val="accent1"/>
              </a:solidFill>
            </a:endParaRPr>
          </a:p>
        </p:txBody>
      </p:sp>
      <p:sp>
        <p:nvSpPr>
          <p:cNvPr id="26" name="7 - Θέση κειμένου"/>
          <p:cNvSpPr>
            <a:spLocks noGrp="1"/>
          </p:cNvSpPr>
          <p:nvPr>
            <p:ph type="body" sz="quarter" idx="3"/>
          </p:nvPr>
        </p:nvSpPr>
        <p:spPr>
          <a:xfrm>
            <a:off x="-12675" y="1484784"/>
            <a:ext cx="2880320" cy="639762"/>
          </a:xfrm>
          <a:ln/>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ctr"/>
            <a:r>
              <a:rPr lang="el-GR" dirty="0" smtClean="0">
                <a:solidFill>
                  <a:schemeClr val="accent1"/>
                </a:solidFill>
              </a:rPr>
              <a:t>8 δράσεις προϋπολογισμού 40,2Μ€ </a:t>
            </a:r>
            <a:endParaRPr lang="el-GR" dirty="0">
              <a:solidFill>
                <a:schemeClr val="accent1"/>
              </a:solidFill>
            </a:endParaRPr>
          </a:p>
        </p:txBody>
      </p:sp>
      <p:sp>
        <p:nvSpPr>
          <p:cNvPr id="42" name="7 - Θέση κειμένου"/>
          <p:cNvSpPr>
            <a:spLocks noGrp="1"/>
          </p:cNvSpPr>
          <p:nvPr>
            <p:ph type="body" sz="quarter" idx="3"/>
          </p:nvPr>
        </p:nvSpPr>
        <p:spPr>
          <a:xfrm>
            <a:off x="1" y="3205418"/>
            <a:ext cx="2255204" cy="727638"/>
          </a:xfrm>
          <a:ln/>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ctr"/>
            <a:r>
              <a:rPr lang="el-GR" dirty="0" smtClean="0">
                <a:solidFill>
                  <a:schemeClr val="accent1"/>
                </a:solidFill>
              </a:rPr>
              <a:t>4 δράσεις προϋπολογισμού 19,7Μ€ </a:t>
            </a:r>
          </a:p>
        </p:txBody>
      </p:sp>
      <p:sp>
        <p:nvSpPr>
          <p:cNvPr id="21" name="7 - Θέση κειμένου"/>
          <p:cNvSpPr>
            <a:spLocks noGrp="1"/>
          </p:cNvSpPr>
          <p:nvPr>
            <p:ph type="body" sz="quarter" idx="3"/>
          </p:nvPr>
        </p:nvSpPr>
        <p:spPr>
          <a:xfrm>
            <a:off x="3025020" y="5949280"/>
            <a:ext cx="2880000" cy="639762"/>
          </a:xfrm>
          <a:ln/>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ctr"/>
            <a:r>
              <a:rPr lang="el-GR" dirty="0" smtClean="0">
                <a:solidFill>
                  <a:schemeClr val="accent1"/>
                </a:solidFill>
              </a:rPr>
              <a:t>7 δράσεις προϋπολογισμού 63,6Μ€ </a:t>
            </a:r>
            <a:endParaRPr lang="el-GR" dirty="0">
              <a:solidFill>
                <a:schemeClr val="accent1"/>
              </a:solidFill>
            </a:endParaRPr>
          </a:p>
        </p:txBody>
      </p:sp>
      <p:cxnSp>
        <p:nvCxnSpPr>
          <p:cNvPr id="16" name="Ευθύγραμμο βέλος σύνδεσης 15"/>
          <p:cNvCxnSpPr/>
          <p:nvPr/>
        </p:nvCxnSpPr>
        <p:spPr>
          <a:xfrm>
            <a:off x="4283968" y="5661248"/>
            <a:ext cx="0" cy="216024"/>
          </a:xfrm>
          <a:prstGeom prst="straightConnector1">
            <a:avLst/>
          </a:prstGeom>
          <a:ln w="25400" cmpd="sng">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4132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38138"/>
          </a:xfrm>
        </p:spPr>
        <p:txBody>
          <a:bodyPr>
            <a:normAutofit/>
          </a:bodyPr>
          <a:lstStyle/>
          <a:p>
            <a:r>
              <a:rPr lang="el-GR" b="1" dirty="0" smtClean="0">
                <a:solidFill>
                  <a:schemeClr val="accent1"/>
                </a:solidFill>
              </a:rPr>
              <a:t>Εκ των προτέρων </a:t>
            </a:r>
            <a:r>
              <a:rPr lang="el-GR" b="1" dirty="0" err="1">
                <a:solidFill>
                  <a:schemeClr val="accent1"/>
                </a:solidFill>
              </a:rPr>
              <a:t>Α</a:t>
            </a:r>
            <a:r>
              <a:rPr lang="el-GR" b="1" dirty="0" err="1" smtClean="0">
                <a:solidFill>
                  <a:schemeClr val="accent1"/>
                </a:solidFill>
              </a:rPr>
              <a:t>ιρεσιμότητες</a:t>
            </a:r>
            <a:endParaRPr lang="el-GR" b="1" dirty="0">
              <a:solidFill>
                <a:schemeClr val="accent1"/>
              </a:solidFill>
            </a:endParaRPr>
          </a:p>
        </p:txBody>
      </p:sp>
      <p:graphicFrame>
        <p:nvGraphicFramePr>
          <p:cNvPr id="13" name="12 - Πίνακας"/>
          <p:cNvGraphicFramePr>
            <a:graphicFrameLocks noGrp="1"/>
          </p:cNvGraphicFramePr>
          <p:nvPr>
            <p:extLst>
              <p:ext uri="{D42A27DB-BD31-4B8C-83A1-F6EECF244321}">
                <p14:modId xmlns:p14="http://schemas.microsoft.com/office/powerpoint/2010/main" val="3003930696"/>
              </p:ext>
            </p:extLst>
          </p:nvPr>
        </p:nvGraphicFramePr>
        <p:xfrm>
          <a:off x="107504" y="1700808"/>
          <a:ext cx="8928992" cy="5040561"/>
        </p:xfrm>
        <a:graphic>
          <a:graphicData uri="http://schemas.openxmlformats.org/drawingml/2006/table">
            <a:tbl>
              <a:tblPr>
                <a:tableStyleId>{E8B1032C-EA38-4F05-BA0D-38AFFFC7BED3}</a:tableStyleId>
              </a:tblPr>
              <a:tblGrid>
                <a:gridCol w="520062"/>
                <a:gridCol w="6104674"/>
                <a:gridCol w="2304256"/>
              </a:tblGrid>
              <a:tr h="749012">
                <a:tc>
                  <a:txBody>
                    <a:bodyPr/>
                    <a:lstStyle/>
                    <a:p>
                      <a:pPr marL="0" marR="66675" lvl="0" indent="-457200" algn="ctr" defTabSz="800100" rtl="0" eaLnBrk="1" latinLnBrk="0" hangingPunct="1">
                        <a:lnSpc>
                          <a:spcPct val="90000"/>
                        </a:lnSpc>
                        <a:spcBef>
                          <a:spcPct val="0"/>
                        </a:spcBef>
                        <a:spcAft>
                          <a:spcPct val="35000"/>
                        </a:spcAft>
                      </a:pPr>
                      <a:r>
                        <a:rPr lang="el-GR" sz="1800" b="1" kern="1200" dirty="0" smtClean="0">
                          <a:solidFill>
                            <a:schemeClr val="accent1"/>
                          </a:solidFill>
                          <a:latin typeface="+mn-lt"/>
                          <a:ea typeface="+mn-ea"/>
                          <a:cs typeface="+mn-cs"/>
                        </a:rPr>
                        <a:t>ΘΣ</a:t>
                      </a:r>
                      <a:endParaRPr lang="el-GR" sz="1800" b="1" kern="1200" dirty="0">
                        <a:solidFill>
                          <a:schemeClr val="accent1"/>
                        </a:solidFill>
                        <a:latin typeface="+mn-lt"/>
                        <a:ea typeface="+mn-ea"/>
                        <a:cs typeface="+mn-cs"/>
                      </a:endParaRPr>
                    </a:p>
                  </a:txBody>
                  <a:tcPr marL="0" marR="0" marT="0" marB="0" anchor="ctr">
                    <a:solidFill>
                      <a:schemeClr val="bg1"/>
                    </a:solidFill>
                  </a:tcPr>
                </a:tc>
                <a:tc>
                  <a:txBody>
                    <a:bodyPr/>
                    <a:lstStyle/>
                    <a:p>
                      <a:pPr marL="0" marR="66675" lvl="0" indent="-457200" algn="ctr" defTabSz="800100" rtl="0" eaLnBrk="1" latinLnBrk="0" hangingPunct="1">
                        <a:lnSpc>
                          <a:spcPct val="90000"/>
                        </a:lnSpc>
                        <a:spcBef>
                          <a:spcPct val="0"/>
                        </a:spcBef>
                        <a:spcAft>
                          <a:spcPct val="35000"/>
                        </a:spcAft>
                      </a:pPr>
                      <a:r>
                        <a:rPr lang="el-GR" sz="1800" b="1" kern="1200" dirty="0" smtClean="0">
                          <a:solidFill>
                            <a:schemeClr val="accent1"/>
                          </a:solidFill>
                          <a:latin typeface="+mn-lt"/>
                          <a:ea typeface="+mn-ea"/>
                          <a:cs typeface="+mn-cs"/>
                        </a:rPr>
                        <a:t>Εκ των προτέρων Αιρεσιμότητα</a:t>
                      </a:r>
                      <a:endParaRPr lang="el-GR" sz="1800" b="1" kern="1200" dirty="0">
                        <a:solidFill>
                          <a:schemeClr val="accent1"/>
                        </a:solidFill>
                        <a:latin typeface="+mn-lt"/>
                        <a:ea typeface="+mn-ea"/>
                        <a:cs typeface="+mn-cs"/>
                      </a:endParaRPr>
                    </a:p>
                  </a:txBody>
                  <a:tcPr marL="0" marR="0" marT="0" marB="0" anchor="ctr">
                    <a:solidFill>
                      <a:schemeClr val="bg1"/>
                    </a:solidFill>
                  </a:tcPr>
                </a:tc>
                <a:tc>
                  <a:txBody>
                    <a:bodyPr/>
                    <a:lstStyle/>
                    <a:p>
                      <a:pPr marL="0" algn="ctr" defTabSz="914400" rtl="0" eaLnBrk="1" fontAlgn="ctr" latinLnBrk="0" hangingPunct="1"/>
                      <a:r>
                        <a:rPr lang="el-GR" sz="1800" b="1" u="none" strike="noStrike" kern="1200" dirty="0" smtClean="0">
                          <a:solidFill>
                            <a:schemeClr val="accent1"/>
                          </a:solidFill>
                          <a:latin typeface="+mn-lt"/>
                          <a:ea typeface="+mn-ea"/>
                          <a:cs typeface="+mn-cs"/>
                        </a:rPr>
                        <a:t>Συμμόρφωση</a:t>
                      </a:r>
                      <a:endParaRPr lang="el-GR" sz="1800" b="1" u="none" strike="noStrike" kern="1200" dirty="0">
                        <a:solidFill>
                          <a:schemeClr val="accent1"/>
                        </a:solidFill>
                        <a:latin typeface="+mn-lt"/>
                        <a:ea typeface="+mn-ea"/>
                        <a:cs typeface="+mn-cs"/>
                      </a:endParaRPr>
                    </a:p>
                  </a:txBody>
                  <a:tcPr marL="0" marR="0" marT="0" marB="0" anchor="ctr">
                    <a:solidFill>
                      <a:schemeClr val="bg1"/>
                    </a:solidFill>
                  </a:tcPr>
                </a:tc>
              </a:tr>
              <a:tr h="1919202">
                <a:tc>
                  <a:txBody>
                    <a:bodyPr/>
                    <a:lstStyle/>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2</a:t>
                      </a:r>
                      <a:endParaRPr lang="el-GR" sz="1400" b="1" kern="1200" dirty="0">
                        <a:solidFill>
                          <a:schemeClr val="accent1"/>
                        </a:solidFill>
                        <a:latin typeface="+mn-lt"/>
                        <a:ea typeface="+mn-ea"/>
                        <a:cs typeface="+mn-cs"/>
                      </a:endParaRPr>
                    </a:p>
                  </a:txBody>
                  <a:tcPr marL="0" marR="0" marT="0" marB="0" anchor="ctr">
                    <a:solidFill>
                      <a:schemeClr val="bg1"/>
                    </a:solidFill>
                  </a:tcPr>
                </a:tc>
                <a:tc>
                  <a:txBody>
                    <a:bodyPr/>
                    <a:lstStyle/>
                    <a:p>
                      <a:pPr marL="0" lvl="0" indent="-457200" algn="just"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T.02.1 - Ψηφιακή ανάπτυξη: Ένα στρατηγικό πλαίσιο πολιτικής για την ψηφιακή ανάπτυξη με στόχο την ενθάρρυνση οικονομικά προσιτών, καλής ποιότητας και </a:t>
                      </a:r>
                      <a:r>
                        <a:rPr lang="el-GR" sz="1400" b="1" kern="1200" dirty="0" err="1" smtClean="0">
                          <a:solidFill>
                            <a:schemeClr val="accent1"/>
                          </a:solidFill>
                          <a:latin typeface="+mn-lt"/>
                          <a:ea typeface="+mn-ea"/>
                          <a:cs typeface="+mn-cs"/>
                        </a:rPr>
                        <a:t>διαλειτουργικών</a:t>
                      </a:r>
                      <a:r>
                        <a:rPr lang="el-GR" sz="1400" b="1" kern="1200" dirty="0" smtClean="0">
                          <a:solidFill>
                            <a:schemeClr val="accent1"/>
                          </a:solidFill>
                          <a:latin typeface="+mn-lt"/>
                          <a:ea typeface="+mn-ea"/>
                          <a:cs typeface="+mn-cs"/>
                        </a:rPr>
                        <a:t>, μέσω της χρήσης των ΤΠΕ, ιδιωτικών και δημόσιων υπηρεσιών και την αύξηση του βαθμού χρήσης τους από τους πολίτες, μεταξύ άλλων από ευάλωτες ομάδες, επιχειρήσεις και δημόσιες διοικήσεις, το οποίο περιλαμβάνει και διασυνοριακές πρωτοβουλίες.</a:t>
                      </a:r>
                      <a:endParaRPr lang="el-GR" sz="1400" b="1" kern="1200" dirty="0">
                        <a:solidFill>
                          <a:schemeClr val="accent1"/>
                        </a:solidFill>
                        <a:latin typeface="+mn-lt"/>
                        <a:ea typeface="+mn-ea"/>
                        <a:cs typeface="+mn-cs"/>
                      </a:endParaRPr>
                    </a:p>
                  </a:txBody>
                  <a:tcPr marL="0" marR="0" marT="0" marB="0" anchor="ctr">
                    <a:solidFill>
                      <a:schemeClr val="bg1"/>
                    </a:solidFill>
                  </a:tcPr>
                </a:tc>
                <a:tc>
                  <a:txBody>
                    <a:bodyPr/>
                    <a:lstStyle/>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ΠΛΗΡΗΣ</a:t>
                      </a:r>
                    </a:p>
                    <a:p>
                      <a:pPr marL="0" lvl="0" indent="-457200" algn="ctr" defTabSz="800100" rtl="0" eaLnBrk="1" latinLnBrk="0" hangingPunct="1">
                        <a:lnSpc>
                          <a:spcPct val="90000"/>
                        </a:lnSpc>
                        <a:spcBef>
                          <a:spcPct val="0"/>
                        </a:spcBef>
                        <a:spcAft>
                          <a:spcPct val="35000"/>
                        </a:spcAft>
                      </a:pPr>
                      <a:endParaRPr lang="el-GR" sz="1400" b="1" kern="1200" dirty="0" smtClean="0">
                        <a:solidFill>
                          <a:schemeClr val="accent1"/>
                        </a:solidFill>
                        <a:latin typeface="+mn-lt"/>
                        <a:ea typeface="+mn-ea"/>
                        <a:cs typeface="+mn-cs"/>
                      </a:endParaRPr>
                    </a:p>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Σύμφωνα με το </a:t>
                      </a:r>
                      <a:r>
                        <a:rPr lang="el-GR" sz="1400" b="1" kern="1200" dirty="0" err="1" smtClean="0">
                          <a:solidFill>
                            <a:schemeClr val="accent1"/>
                          </a:solidFill>
                          <a:latin typeface="+mn-lt"/>
                          <a:ea typeface="+mn-ea"/>
                          <a:cs typeface="+mn-cs"/>
                        </a:rPr>
                        <a:t>υπ.αριθμ</a:t>
                      </a:r>
                      <a:r>
                        <a:rPr lang="el-GR" sz="1400" b="1" kern="1200" dirty="0" smtClean="0">
                          <a:solidFill>
                            <a:schemeClr val="accent1"/>
                          </a:solidFill>
                          <a:latin typeface="+mn-lt"/>
                          <a:ea typeface="+mn-ea"/>
                          <a:cs typeface="+mn-cs"/>
                        </a:rPr>
                        <a:t>. </a:t>
                      </a:r>
                      <a:r>
                        <a:rPr lang="el-GR" sz="1400" b="1" kern="1200" dirty="0" err="1" smtClean="0">
                          <a:solidFill>
                            <a:schemeClr val="accent1"/>
                          </a:solidFill>
                          <a:latin typeface="+mn-lt"/>
                          <a:ea typeface="+mn-ea"/>
                          <a:cs typeface="+mn-cs"/>
                        </a:rPr>
                        <a:t>πρωτ</a:t>
                      </a:r>
                      <a:r>
                        <a:rPr lang="el-GR" sz="1400" b="1" kern="1200" dirty="0" smtClean="0">
                          <a:solidFill>
                            <a:schemeClr val="accent1"/>
                          </a:solidFill>
                          <a:latin typeface="+mn-lt"/>
                          <a:ea typeface="+mn-ea"/>
                          <a:cs typeface="+mn-cs"/>
                        </a:rPr>
                        <a:t>. </a:t>
                      </a:r>
                      <a:r>
                        <a:rPr lang="en-US" sz="1400" b="1" kern="1200" dirty="0" smtClean="0">
                          <a:solidFill>
                            <a:schemeClr val="accent1"/>
                          </a:solidFill>
                          <a:latin typeface="+mn-lt"/>
                          <a:ea typeface="+mn-ea"/>
                          <a:cs typeface="+mn-cs"/>
                        </a:rPr>
                        <a:t>Ares(2017)1566327</a:t>
                      </a:r>
                      <a:r>
                        <a:rPr lang="el-GR" sz="1400" b="1" kern="1200" dirty="0" smtClean="0">
                          <a:solidFill>
                            <a:schemeClr val="accent1"/>
                          </a:solidFill>
                          <a:latin typeface="+mn-lt"/>
                          <a:ea typeface="+mn-ea"/>
                          <a:cs typeface="+mn-cs"/>
                        </a:rPr>
                        <a:t>έγγραφο</a:t>
                      </a:r>
                      <a:r>
                        <a:rPr lang="el-GR" sz="1400" b="1" kern="1200" baseline="0" dirty="0" smtClean="0">
                          <a:solidFill>
                            <a:schemeClr val="accent1"/>
                          </a:solidFill>
                          <a:latin typeface="+mn-lt"/>
                          <a:ea typeface="+mn-ea"/>
                          <a:cs typeface="+mn-cs"/>
                        </a:rPr>
                        <a:t> της Ε.Ε.</a:t>
                      </a:r>
                      <a:endParaRPr lang="el-GR" sz="1400" b="1" kern="1200" dirty="0" smtClean="0">
                        <a:solidFill>
                          <a:schemeClr val="accent1"/>
                        </a:solidFill>
                        <a:latin typeface="+mn-lt"/>
                        <a:ea typeface="+mn-ea"/>
                        <a:cs typeface="+mn-cs"/>
                      </a:endParaRPr>
                    </a:p>
                  </a:txBody>
                  <a:tcPr marL="0" marR="0" marT="0" marB="0" anchor="ctr">
                    <a:solidFill>
                      <a:schemeClr val="bg1"/>
                    </a:solidFill>
                  </a:tcPr>
                </a:tc>
              </a:tr>
              <a:tr h="2372347">
                <a:tc>
                  <a:txBody>
                    <a:bodyPr/>
                    <a:lstStyle/>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11</a:t>
                      </a:r>
                      <a:endParaRPr lang="el-GR" sz="1400" b="1" kern="1200" dirty="0">
                        <a:solidFill>
                          <a:schemeClr val="accent1"/>
                        </a:solidFill>
                        <a:latin typeface="+mn-lt"/>
                        <a:ea typeface="+mn-ea"/>
                        <a:cs typeface="+mn-cs"/>
                      </a:endParaRPr>
                    </a:p>
                  </a:txBody>
                  <a:tcPr marL="0" marR="0" marT="0" marB="0" anchor="ctr">
                    <a:solidFill>
                      <a:schemeClr val="bg1"/>
                    </a:solidFill>
                  </a:tcPr>
                </a:tc>
                <a:tc>
                  <a:txBody>
                    <a:bodyPr/>
                    <a:lstStyle/>
                    <a:p>
                      <a:pPr marL="0" lvl="0" indent="-457200" algn="just"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T.11.1 - Η ύπαρξη στρατηγικού πλαισίου πολιτικής για την ενίσχυση της διοικητικής αποτελεσματικότητας των κρατών μελών, συμπεριλαμβανομένης της μεταρρύθμισης της δημόσιας διοίκησης.</a:t>
                      </a:r>
                      <a:endParaRPr lang="el-GR" sz="1400" b="1" kern="1200" dirty="0">
                        <a:solidFill>
                          <a:schemeClr val="accent1"/>
                        </a:solidFill>
                        <a:latin typeface="+mn-lt"/>
                        <a:ea typeface="+mn-ea"/>
                        <a:cs typeface="+mn-cs"/>
                      </a:endParaRPr>
                    </a:p>
                  </a:txBody>
                  <a:tcPr marL="0" marR="0" marT="0" marB="0" anchor="ctr">
                    <a:solidFill>
                      <a:schemeClr val="bg1"/>
                    </a:solidFill>
                  </a:tcPr>
                </a:tc>
                <a:tc>
                  <a:txBody>
                    <a:bodyPr/>
                    <a:lstStyle/>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 ΠΛΗΡΗΣ</a:t>
                      </a:r>
                    </a:p>
                    <a:p>
                      <a:pPr marL="0" lvl="0" indent="-457200" algn="ctr" defTabSz="800100" rtl="0" eaLnBrk="1" latinLnBrk="0" hangingPunct="1">
                        <a:lnSpc>
                          <a:spcPct val="90000"/>
                        </a:lnSpc>
                        <a:spcBef>
                          <a:spcPct val="0"/>
                        </a:spcBef>
                        <a:spcAft>
                          <a:spcPct val="35000"/>
                        </a:spcAft>
                      </a:pPr>
                      <a:endParaRPr lang="el-GR" sz="1400" b="1" kern="1200" dirty="0" smtClean="0">
                        <a:solidFill>
                          <a:schemeClr val="accent1"/>
                        </a:solidFill>
                        <a:latin typeface="+mn-lt"/>
                        <a:ea typeface="+mn-ea"/>
                        <a:cs typeface="+mn-cs"/>
                      </a:endParaRPr>
                    </a:p>
                    <a:p>
                      <a:pPr marL="0" lvl="0" indent="-457200" algn="ctr" defTabSz="800100" rtl="0" eaLnBrk="1" latinLnBrk="0" hangingPunct="1">
                        <a:lnSpc>
                          <a:spcPct val="90000"/>
                        </a:lnSpc>
                        <a:spcBef>
                          <a:spcPct val="0"/>
                        </a:spcBef>
                        <a:spcAft>
                          <a:spcPct val="35000"/>
                        </a:spcAft>
                      </a:pPr>
                      <a:r>
                        <a:rPr lang="el-GR" sz="1400" b="1" kern="1200" dirty="0" smtClean="0">
                          <a:solidFill>
                            <a:schemeClr val="accent1"/>
                          </a:solidFill>
                          <a:latin typeface="+mn-lt"/>
                          <a:ea typeface="+mn-ea"/>
                          <a:cs typeface="+mn-cs"/>
                        </a:rPr>
                        <a:t>Σύμφωνα με το </a:t>
                      </a:r>
                      <a:r>
                        <a:rPr lang="el-GR" sz="1400" b="1" kern="1200" dirty="0" err="1" smtClean="0">
                          <a:solidFill>
                            <a:schemeClr val="accent1"/>
                          </a:solidFill>
                          <a:latin typeface="+mn-lt"/>
                          <a:ea typeface="+mn-ea"/>
                          <a:cs typeface="+mn-cs"/>
                        </a:rPr>
                        <a:t>υπ.αριθμ</a:t>
                      </a:r>
                      <a:r>
                        <a:rPr lang="el-GR" sz="1400" b="1" kern="1200" dirty="0" smtClean="0">
                          <a:solidFill>
                            <a:schemeClr val="accent1"/>
                          </a:solidFill>
                          <a:latin typeface="+mn-lt"/>
                          <a:ea typeface="+mn-ea"/>
                          <a:cs typeface="+mn-cs"/>
                        </a:rPr>
                        <a:t>. </a:t>
                      </a:r>
                      <a:r>
                        <a:rPr lang="el-GR" sz="1400" b="1" kern="1200" dirty="0" err="1" smtClean="0">
                          <a:solidFill>
                            <a:schemeClr val="accent1"/>
                          </a:solidFill>
                          <a:latin typeface="+mn-lt"/>
                          <a:ea typeface="+mn-ea"/>
                          <a:cs typeface="+mn-cs"/>
                        </a:rPr>
                        <a:t>πρωτ</a:t>
                      </a:r>
                      <a:r>
                        <a:rPr lang="el-GR" sz="1400" b="1" kern="1200" dirty="0" smtClean="0">
                          <a:solidFill>
                            <a:schemeClr val="accent1"/>
                          </a:solidFill>
                          <a:latin typeface="+mn-lt"/>
                          <a:ea typeface="+mn-ea"/>
                          <a:cs typeface="+mn-cs"/>
                        </a:rPr>
                        <a:t>. </a:t>
                      </a:r>
                      <a:r>
                        <a:rPr lang="en-US" sz="1400" b="1" kern="1200" dirty="0" smtClean="0">
                          <a:solidFill>
                            <a:schemeClr val="accent1"/>
                          </a:solidFill>
                          <a:latin typeface="+mn-lt"/>
                          <a:ea typeface="+mn-ea"/>
                          <a:cs typeface="+mn-cs"/>
                        </a:rPr>
                        <a:t>Ares(2016)5722442 </a:t>
                      </a:r>
                      <a:r>
                        <a:rPr lang="el-GR" sz="1400" b="1" kern="1200" dirty="0" smtClean="0">
                          <a:solidFill>
                            <a:schemeClr val="accent1"/>
                          </a:solidFill>
                          <a:latin typeface="+mn-lt"/>
                          <a:ea typeface="+mn-ea"/>
                          <a:cs typeface="+mn-cs"/>
                        </a:rPr>
                        <a:t>/</a:t>
                      </a:r>
                      <a:r>
                        <a:rPr lang="en-US" sz="1400" b="1" kern="1200" dirty="0" smtClean="0">
                          <a:solidFill>
                            <a:schemeClr val="accent1"/>
                          </a:solidFill>
                          <a:latin typeface="+mn-lt"/>
                          <a:ea typeface="+mn-ea"/>
                          <a:cs typeface="+mn-cs"/>
                        </a:rPr>
                        <a:t> 03</a:t>
                      </a:r>
                      <a:r>
                        <a:rPr lang="el-GR" sz="1400" b="1" kern="1200" dirty="0" smtClean="0">
                          <a:solidFill>
                            <a:schemeClr val="accent1"/>
                          </a:solidFill>
                          <a:latin typeface="+mn-lt"/>
                          <a:ea typeface="+mn-ea"/>
                          <a:cs typeface="+mn-cs"/>
                        </a:rPr>
                        <a:t>.</a:t>
                      </a:r>
                      <a:r>
                        <a:rPr lang="en-US" sz="1400" b="1" kern="1200" dirty="0" smtClean="0">
                          <a:solidFill>
                            <a:schemeClr val="accent1"/>
                          </a:solidFill>
                          <a:latin typeface="+mn-lt"/>
                          <a:ea typeface="+mn-ea"/>
                          <a:cs typeface="+mn-cs"/>
                        </a:rPr>
                        <a:t>10</a:t>
                      </a:r>
                      <a:r>
                        <a:rPr lang="el-GR" sz="1400" b="1" kern="1200" dirty="0" smtClean="0">
                          <a:solidFill>
                            <a:schemeClr val="accent1"/>
                          </a:solidFill>
                          <a:latin typeface="+mn-lt"/>
                          <a:ea typeface="+mn-ea"/>
                          <a:cs typeface="+mn-cs"/>
                        </a:rPr>
                        <a:t>.</a:t>
                      </a:r>
                      <a:r>
                        <a:rPr lang="en-US" sz="1400" b="1" kern="1200" dirty="0" smtClean="0">
                          <a:solidFill>
                            <a:schemeClr val="accent1"/>
                          </a:solidFill>
                          <a:latin typeface="+mn-lt"/>
                          <a:ea typeface="+mn-ea"/>
                          <a:cs typeface="+mn-cs"/>
                        </a:rPr>
                        <a:t>2016</a:t>
                      </a:r>
                      <a:r>
                        <a:rPr lang="el-GR" sz="1400" b="1" kern="1200" dirty="0" smtClean="0">
                          <a:solidFill>
                            <a:schemeClr val="accent1"/>
                          </a:solidFill>
                          <a:latin typeface="+mn-lt"/>
                          <a:ea typeface="+mn-ea"/>
                          <a:cs typeface="+mn-cs"/>
                        </a:rPr>
                        <a:t> έγγραφο</a:t>
                      </a:r>
                      <a:r>
                        <a:rPr lang="el-GR" sz="1400" b="1" kern="1200" baseline="0" dirty="0" smtClean="0">
                          <a:solidFill>
                            <a:schemeClr val="accent1"/>
                          </a:solidFill>
                          <a:latin typeface="+mn-lt"/>
                          <a:ea typeface="+mn-ea"/>
                          <a:cs typeface="+mn-cs"/>
                        </a:rPr>
                        <a:t> της Ε.Ε.</a:t>
                      </a:r>
                      <a:endParaRPr lang="el-GR" sz="1400" b="1" kern="1200" dirty="0" smtClean="0">
                        <a:solidFill>
                          <a:schemeClr val="accent1"/>
                        </a:solidFill>
                        <a:latin typeface="+mn-lt"/>
                        <a:ea typeface="+mn-ea"/>
                        <a:cs typeface="+mn-cs"/>
                      </a:endParaRPr>
                    </a:p>
                    <a:p>
                      <a:pPr marL="0" algn="ctr" defTabSz="914400" rtl="0" eaLnBrk="1" fontAlgn="ctr" latinLnBrk="0" hangingPunct="1"/>
                      <a:endParaRPr lang="el-GR" sz="1400" b="1" u="none" strike="noStrike" kern="1200" dirty="0">
                        <a:solidFill>
                          <a:schemeClr val="accent1"/>
                        </a:solidFill>
                        <a:latin typeface="+mn-lt"/>
                        <a:ea typeface="+mn-ea"/>
                        <a:cs typeface="+mn-cs"/>
                      </a:endParaRPr>
                    </a:p>
                  </a:txBody>
                  <a:tcPr marL="0" marR="0" marT="0" marB="0" anchor="ctr">
                    <a:solidFill>
                      <a:schemeClr val="bg1"/>
                    </a:solidFill>
                  </a:tcPr>
                </a:tc>
              </a:tr>
            </a:tbl>
          </a:graphicData>
        </a:graphic>
      </p:graphicFrame>
    </p:spTree>
    <p:extLst>
      <p:ext uri="{BB962C8B-B14F-4D97-AF65-F5344CB8AC3E}">
        <p14:creationId xmlns:p14="http://schemas.microsoft.com/office/powerpoint/2010/main" val="81284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chemeClr val="accent1"/>
                </a:solidFill>
              </a:rPr>
              <a:t>Συνολική Πορεία </a:t>
            </a:r>
            <a:r>
              <a:rPr lang="el-GR" sz="4000" b="1" dirty="0">
                <a:solidFill>
                  <a:schemeClr val="accent1"/>
                </a:solidFill>
              </a:rPr>
              <a:t>Υλοποίησης Ε.Π. </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638" y="1785938"/>
            <a:ext cx="7145686" cy="4091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112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a:t>
            </a:r>
            <a:r>
              <a:rPr lang="el-GR" b="1" dirty="0" smtClean="0">
                <a:solidFill>
                  <a:schemeClr val="accent1"/>
                </a:solidFill>
              </a:rPr>
              <a:t>Ε.Π. ανά Ταμείο</a:t>
            </a: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99" y="1700807"/>
            <a:ext cx="7267525" cy="4639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2003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Θεματικού  Άξονα Ι (ΕΚΤ</a:t>
            </a:r>
            <a:r>
              <a:rPr lang="el-GR" b="1" dirty="0" smtClean="0">
                <a:solidFill>
                  <a:schemeClr val="accent1"/>
                </a:solidFill>
              </a:rPr>
              <a:t>) έτους 2016</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solidFill>
                  <a:srgbClr val="0070C0"/>
                </a:solidFill>
              </a:rPr>
              <a:t>Εξειδικεύτηκαν </a:t>
            </a:r>
            <a:r>
              <a:rPr lang="el-GR" sz="2400" dirty="0">
                <a:solidFill>
                  <a:srgbClr val="0070C0"/>
                </a:solidFill>
              </a:rPr>
              <a:t>δράσεις ύψους </a:t>
            </a:r>
            <a:r>
              <a:rPr lang="el-GR" sz="2400" dirty="0" smtClean="0">
                <a:solidFill>
                  <a:srgbClr val="0070C0"/>
                </a:solidFill>
              </a:rPr>
              <a:t>67.936.124€ </a:t>
            </a:r>
          </a:p>
          <a:p>
            <a:pPr algn="just"/>
            <a:r>
              <a:rPr lang="el-GR" sz="2400" dirty="0">
                <a:solidFill>
                  <a:srgbClr val="0070C0"/>
                </a:solidFill>
              </a:rPr>
              <a:t>Εκδόθηκαν 6 νέες </a:t>
            </a:r>
            <a:r>
              <a:rPr lang="el-GR" sz="2400" dirty="0" smtClean="0">
                <a:solidFill>
                  <a:srgbClr val="0070C0"/>
                </a:solidFill>
              </a:rPr>
              <a:t>Προσκλήσεις και τροποποιήθηκαν 3 υπάρχουσες προσκλήσεις. Ο συνολικός </a:t>
            </a:r>
            <a:r>
              <a:rPr lang="el-GR" sz="2400" dirty="0" err="1" smtClean="0">
                <a:solidFill>
                  <a:srgbClr val="0070C0"/>
                </a:solidFill>
              </a:rPr>
              <a:t>πρ</a:t>
            </a:r>
            <a:r>
              <a:rPr lang="el-GR" sz="2400" dirty="0" smtClean="0">
                <a:solidFill>
                  <a:srgbClr val="0070C0"/>
                </a:solidFill>
              </a:rPr>
              <a:t>/</a:t>
            </a:r>
            <a:r>
              <a:rPr lang="el-GR" sz="2400" dirty="0" err="1" smtClean="0">
                <a:solidFill>
                  <a:srgbClr val="0070C0"/>
                </a:solidFill>
              </a:rPr>
              <a:t>σμός</a:t>
            </a:r>
            <a:r>
              <a:rPr lang="el-GR" sz="2400" dirty="0" smtClean="0">
                <a:solidFill>
                  <a:srgbClr val="0070C0"/>
                </a:solidFill>
              </a:rPr>
              <a:t> του ΘΑ Ι που ενεργοποιήθηκε </a:t>
            </a:r>
            <a:r>
              <a:rPr lang="el-GR" sz="2400" dirty="0">
                <a:solidFill>
                  <a:srgbClr val="0070C0"/>
                </a:solidFill>
              </a:rPr>
              <a:t>με την έκδοση Προσκλήσεων </a:t>
            </a:r>
            <a:r>
              <a:rPr lang="el-GR" sz="2400" dirty="0" smtClean="0">
                <a:solidFill>
                  <a:srgbClr val="0070C0"/>
                </a:solidFill>
              </a:rPr>
              <a:t>το έτος 2016 ανέρχεται </a:t>
            </a:r>
            <a:r>
              <a:rPr lang="el-GR" sz="2400" dirty="0">
                <a:solidFill>
                  <a:srgbClr val="0070C0"/>
                </a:solidFill>
              </a:rPr>
              <a:t>σε 49.883.647€ </a:t>
            </a:r>
            <a:endParaRPr lang="el-GR" sz="2400" dirty="0" smtClean="0">
              <a:solidFill>
                <a:srgbClr val="0070C0"/>
              </a:solidFill>
            </a:endParaRPr>
          </a:p>
          <a:p>
            <a:pPr algn="just"/>
            <a:r>
              <a:rPr lang="el-GR" sz="2400" dirty="0">
                <a:solidFill>
                  <a:srgbClr val="0070C0"/>
                </a:solidFill>
              </a:rPr>
              <a:t>Εκδόθηκαν 19 Αποφάσεις Ένταξης συνολικού </a:t>
            </a:r>
            <a:r>
              <a:rPr lang="el-GR" sz="2400" dirty="0" err="1">
                <a:solidFill>
                  <a:srgbClr val="0070C0"/>
                </a:solidFill>
              </a:rPr>
              <a:t>πρ</a:t>
            </a:r>
            <a:r>
              <a:rPr lang="el-GR" sz="2400" dirty="0">
                <a:solidFill>
                  <a:srgbClr val="0070C0"/>
                </a:solidFill>
              </a:rPr>
              <a:t>/</a:t>
            </a:r>
            <a:r>
              <a:rPr lang="el-GR" sz="2400" dirty="0" err="1">
                <a:solidFill>
                  <a:srgbClr val="0070C0"/>
                </a:solidFill>
              </a:rPr>
              <a:t>σμού</a:t>
            </a:r>
            <a:r>
              <a:rPr lang="el-GR" sz="2400" dirty="0">
                <a:solidFill>
                  <a:srgbClr val="0070C0"/>
                </a:solidFill>
              </a:rPr>
              <a:t> 18.995.618€ </a:t>
            </a:r>
            <a:endParaRPr lang="el-GR" sz="2400" dirty="0" smtClean="0">
              <a:solidFill>
                <a:srgbClr val="0070C0"/>
              </a:solidFill>
            </a:endParaRPr>
          </a:p>
          <a:p>
            <a:pPr algn="just"/>
            <a:r>
              <a:rPr lang="el-GR" sz="2400" dirty="0" smtClean="0">
                <a:solidFill>
                  <a:srgbClr val="0070C0"/>
                </a:solidFill>
              </a:rPr>
              <a:t>Υπεγράφησαν νομικές </a:t>
            </a:r>
            <a:r>
              <a:rPr lang="el-GR" sz="2400" dirty="0">
                <a:solidFill>
                  <a:srgbClr val="0070C0"/>
                </a:solidFill>
              </a:rPr>
              <a:t>δεσμεύσεις ύψους 9.469.974 € </a:t>
            </a:r>
            <a:endParaRPr lang="el-GR" sz="2400" dirty="0" smtClean="0">
              <a:solidFill>
                <a:srgbClr val="0070C0"/>
              </a:solidFill>
            </a:endParaRPr>
          </a:p>
          <a:p>
            <a:pPr algn="just"/>
            <a:r>
              <a:rPr lang="el-GR" sz="2400" dirty="0" smtClean="0">
                <a:solidFill>
                  <a:srgbClr val="0070C0"/>
                </a:solidFill>
              </a:rPr>
              <a:t>Πιστοποιήθηκαν δαπάνες </a:t>
            </a:r>
            <a:r>
              <a:rPr lang="el-GR" sz="2400" dirty="0">
                <a:solidFill>
                  <a:srgbClr val="0070C0"/>
                </a:solidFill>
              </a:rPr>
              <a:t>ύψους 2.737.897€ </a:t>
            </a:r>
          </a:p>
        </p:txBody>
      </p:sp>
    </p:spTree>
    <p:extLst>
      <p:ext uri="{BB962C8B-B14F-4D97-AF65-F5344CB8AC3E}">
        <p14:creationId xmlns:p14="http://schemas.microsoft.com/office/powerpoint/2010/main" val="112703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579296" cy="1143000"/>
          </a:xfrm>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a:t>
            </a:r>
            <a:r>
              <a:rPr lang="el-GR" b="1" dirty="0" smtClean="0">
                <a:solidFill>
                  <a:schemeClr val="accent1"/>
                </a:solidFill>
              </a:rPr>
              <a:t>Θεματικού  Άξονα Ι (ΕΚΤ)</a:t>
            </a:r>
            <a:endParaRPr lang="el-G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3121"/>
            <a:ext cx="7963669" cy="4398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9219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accent1"/>
                </a:solidFill>
              </a:rPr>
              <a:t>Πορεία Υλοποίησης Θεματικού  Άξονα </a:t>
            </a:r>
            <a:r>
              <a:rPr lang="el-GR" b="1" dirty="0" smtClean="0">
                <a:solidFill>
                  <a:schemeClr val="accent1"/>
                </a:solidFill>
              </a:rPr>
              <a:t>ΙΙ </a:t>
            </a:r>
            <a:r>
              <a:rPr lang="el-GR" b="1" dirty="0">
                <a:solidFill>
                  <a:schemeClr val="accent1"/>
                </a:solidFill>
              </a:rPr>
              <a:t>(</a:t>
            </a:r>
            <a:r>
              <a:rPr lang="el-GR" b="1" dirty="0" smtClean="0">
                <a:solidFill>
                  <a:schemeClr val="accent1"/>
                </a:solidFill>
              </a:rPr>
              <a:t>ΕΤΠΑ) έτους 2016</a:t>
            </a:r>
            <a:endParaRPr lang="el-GR" dirty="0"/>
          </a:p>
        </p:txBody>
      </p:sp>
      <p:sp>
        <p:nvSpPr>
          <p:cNvPr id="3" name="Θέση περιεχομένου 2"/>
          <p:cNvSpPr>
            <a:spLocks noGrp="1"/>
          </p:cNvSpPr>
          <p:nvPr>
            <p:ph idx="1"/>
          </p:nvPr>
        </p:nvSpPr>
        <p:spPr/>
        <p:txBody>
          <a:bodyPr>
            <a:normAutofit/>
          </a:bodyPr>
          <a:lstStyle/>
          <a:p>
            <a:pPr algn="just"/>
            <a:r>
              <a:rPr lang="el-GR" sz="2400" dirty="0" smtClean="0">
                <a:solidFill>
                  <a:srgbClr val="0070C0"/>
                </a:solidFill>
              </a:rPr>
              <a:t>Εξειδικεύτηκαν </a:t>
            </a:r>
            <a:r>
              <a:rPr lang="el-GR" sz="2400" dirty="0">
                <a:solidFill>
                  <a:srgbClr val="0070C0"/>
                </a:solidFill>
              </a:rPr>
              <a:t>δράσεις ύψους 74.408.240€ </a:t>
            </a:r>
            <a:endParaRPr lang="el-GR" sz="2400" dirty="0" smtClean="0">
              <a:solidFill>
                <a:srgbClr val="0070C0"/>
              </a:solidFill>
            </a:endParaRPr>
          </a:p>
          <a:p>
            <a:pPr algn="just"/>
            <a:r>
              <a:rPr lang="el-GR" sz="2400" dirty="0">
                <a:solidFill>
                  <a:srgbClr val="0070C0"/>
                </a:solidFill>
              </a:rPr>
              <a:t>Εκδόθηκαν </a:t>
            </a:r>
            <a:r>
              <a:rPr lang="el-GR" sz="2400" dirty="0" smtClean="0">
                <a:solidFill>
                  <a:srgbClr val="0070C0"/>
                </a:solidFill>
              </a:rPr>
              <a:t>2 </a:t>
            </a:r>
            <a:r>
              <a:rPr lang="el-GR" sz="2400" dirty="0">
                <a:solidFill>
                  <a:srgbClr val="0070C0"/>
                </a:solidFill>
              </a:rPr>
              <a:t>νέες </a:t>
            </a:r>
            <a:r>
              <a:rPr lang="el-GR" sz="2400" dirty="0" smtClean="0">
                <a:solidFill>
                  <a:srgbClr val="0070C0"/>
                </a:solidFill>
              </a:rPr>
              <a:t>Προσκλήσεις συνολικού </a:t>
            </a:r>
            <a:r>
              <a:rPr lang="el-GR" sz="2400" dirty="0" err="1" smtClean="0">
                <a:solidFill>
                  <a:srgbClr val="0070C0"/>
                </a:solidFill>
              </a:rPr>
              <a:t>πρ</a:t>
            </a:r>
            <a:r>
              <a:rPr lang="el-GR" sz="2400" dirty="0" smtClean="0">
                <a:solidFill>
                  <a:srgbClr val="0070C0"/>
                </a:solidFill>
              </a:rPr>
              <a:t>/</a:t>
            </a:r>
            <a:r>
              <a:rPr lang="el-GR" sz="2400" dirty="0" err="1" smtClean="0">
                <a:solidFill>
                  <a:srgbClr val="0070C0"/>
                </a:solidFill>
              </a:rPr>
              <a:t>σμού</a:t>
            </a:r>
            <a:r>
              <a:rPr lang="el-GR" sz="2400" dirty="0" smtClean="0">
                <a:solidFill>
                  <a:srgbClr val="0070C0"/>
                </a:solidFill>
              </a:rPr>
              <a:t> 67.851.504€ </a:t>
            </a:r>
          </a:p>
          <a:p>
            <a:pPr algn="just"/>
            <a:r>
              <a:rPr lang="el-GR" sz="2400" dirty="0">
                <a:solidFill>
                  <a:srgbClr val="0070C0"/>
                </a:solidFill>
              </a:rPr>
              <a:t>Εκδόθηκαν </a:t>
            </a:r>
            <a:r>
              <a:rPr lang="el-GR" sz="2400" dirty="0" smtClean="0">
                <a:solidFill>
                  <a:srgbClr val="0070C0"/>
                </a:solidFill>
              </a:rPr>
              <a:t>8 </a:t>
            </a:r>
            <a:r>
              <a:rPr lang="el-GR" sz="2400" dirty="0">
                <a:solidFill>
                  <a:srgbClr val="0070C0"/>
                </a:solidFill>
              </a:rPr>
              <a:t>Αποφάσεις Ένταξης συνολικού </a:t>
            </a:r>
            <a:r>
              <a:rPr lang="el-GR" sz="2400" dirty="0" err="1">
                <a:solidFill>
                  <a:srgbClr val="0070C0"/>
                </a:solidFill>
              </a:rPr>
              <a:t>πρ</a:t>
            </a:r>
            <a:r>
              <a:rPr lang="el-GR" sz="2400" dirty="0">
                <a:solidFill>
                  <a:srgbClr val="0070C0"/>
                </a:solidFill>
              </a:rPr>
              <a:t>/</a:t>
            </a:r>
            <a:r>
              <a:rPr lang="el-GR" sz="2400" dirty="0" err="1">
                <a:solidFill>
                  <a:srgbClr val="0070C0"/>
                </a:solidFill>
              </a:rPr>
              <a:t>σμού</a:t>
            </a:r>
            <a:r>
              <a:rPr lang="el-GR" sz="2400" dirty="0">
                <a:solidFill>
                  <a:srgbClr val="0070C0"/>
                </a:solidFill>
              </a:rPr>
              <a:t> 59.123.380€ </a:t>
            </a:r>
            <a:endParaRPr lang="el-GR" sz="2400" dirty="0" smtClean="0">
              <a:solidFill>
                <a:srgbClr val="0070C0"/>
              </a:solidFill>
            </a:endParaRPr>
          </a:p>
          <a:p>
            <a:pPr algn="just"/>
            <a:r>
              <a:rPr lang="el-GR" sz="2400" dirty="0" smtClean="0">
                <a:solidFill>
                  <a:srgbClr val="0070C0"/>
                </a:solidFill>
              </a:rPr>
              <a:t>Υπεγράφησαν νομικές </a:t>
            </a:r>
            <a:r>
              <a:rPr lang="el-GR" sz="2400" dirty="0">
                <a:solidFill>
                  <a:srgbClr val="0070C0"/>
                </a:solidFill>
              </a:rPr>
              <a:t>δεσμεύσεις ύψους 48.296.597€ </a:t>
            </a:r>
            <a:endParaRPr lang="el-GR" sz="2400" dirty="0" smtClean="0">
              <a:solidFill>
                <a:srgbClr val="0070C0"/>
              </a:solidFill>
            </a:endParaRPr>
          </a:p>
          <a:p>
            <a:pPr algn="just"/>
            <a:r>
              <a:rPr lang="el-GR" sz="2400" dirty="0" smtClean="0">
                <a:solidFill>
                  <a:srgbClr val="0070C0"/>
                </a:solidFill>
              </a:rPr>
              <a:t>Πιστοποιήθηκαν δαπάνες </a:t>
            </a:r>
            <a:r>
              <a:rPr lang="el-GR" sz="2400" dirty="0">
                <a:solidFill>
                  <a:srgbClr val="0070C0"/>
                </a:solidFill>
              </a:rPr>
              <a:t>ύψους 21.253.014€ </a:t>
            </a:r>
          </a:p>
        </p:txBody>
      </p:sp>
    </p:spTree>
    <p:extLst>
      <p:ext uri="{BB962C8B-B14F-4D97-AF65-F5344CB8AC3E}">
        <p14:creationId xmlns:p14="http://schemas.microsoft.com/office/powerpoint/2010/main" val="1974554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579296" cy="1143000"/>
          </a:xfrm>
        </p:spPr>
        <p:txBody>
          <a:bodyPr>
            <a:normAutofit fontScale="90000"/>
          </a:bodyPr>
          <a:lstStyle/>
          <a:p>
            <a:r>
              <a:rPr lang="el-GR" b="1" dirty="0" smtClean="0">
                <a:solidFill>
                  <a:schemeClr val="accent1"/>
                </a:solidFill>
              </a:rPr>
              <a:t>Συνολική Πορεία </a:t>
            </a:r>
            <a:r>
              <a:rPr lang="el-GR" b="1" dirty="0">
                <a:solidFill>
                  <a:schemeClr val="accent1"/>
                </a:solidFill>
              </a:rPr>
              <a:t>Υλοποίησης </a:t>
            </a:r>
            <a:r>
              <a:rPr lang="el-GR" b="1" dirty="0" smtClean="0">
                <a:solidFill>
                  <a:schemeClr val="accent1"/>
                </a:solidFill>
              </a:rPr>
              <a:t>Θεματικού Άξονα ΙΙ (ΕΤΠΑ)</a:t>
            </a:r>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933" y="1772816"/>
            <a:ext cx="7200033" cy="4482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87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Έγγραφο" ma:contentTypeID="0x010100ECDDDAFF6CA6494BB9A76D6EF082445F" ma:contentTypeVersion="1" ma:contentTypeDescription="Δημιουργία νέου εγγράφου" ma:contentTypeScope="" ma:versionID="c4f59b79303d18c968b6dd5a4da34f49">
  <xsd:schema xmlns:xsd="http://www.w3.org/2001/XMLSchema" xmlns:xs="http://www.w3.org/2001/XMLSchema" xmlns:p="http://schemas.microsoft.com/office/2006/metadata/properties" xmlns:ns1="http://schemas.microsoft.com/sharepoint/v3" targetNamespace="http://schemas.microsoft.com/office/2006/metadata/properties" ma:root="true" ma:fieldsID="411b4437d7e41913fd45395c41a89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Ημερομηνία έναρξης χρονοδιαγράμματος" ma:description="" ma:hidden="true" ma:internalName="PublishingStartDate">
      <xsd:simpleType>
        <xsd:restriction base="dms:Unknown"/>
      </xsd:simpleType>
    </xsd:element>
    <xsd:element name="PublishingExpirationDate" ma:index="9" nillable="true" ma:displayName="Ημερομηνία λήξης χρονοδιαγράμματος"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B35D72-D123-49E8-84E0-40EE8737DA5E}"/>
</file>

<file path=customXml/itemProps2.xml><?xml version="1.0" encoding="utf-8"?>
<ds:datastoreItem xmlns:ds="http://schemas.openxmlformats.org/officeDocument/2006/customXml" ds:itemID="{60A04D9D-CBED-49F8-86F1-86112BF9B9C4}"/>
</file>

<file path=customXml/itemProps3.xml><?xml version="1.0" encoding="utf-8"?>
<ds:datastoreItem xmlns:ds="http://schemas.openxmlformats.org/officeDocument/2006/customXml" ds:itemID="{72595652-F50E-4FD7-9AC1-67F80503307B}"/>
</file>

<file path=docProps/app.xml><?xml version="1.0" encoding="utf-8"?>
<Properties xmlns="http://schemas.openxmlformats.org/officeDocument/2006/extended-properties" xmlns:vt="http://schemas.openxmlformats.org/officeDocument/2006/docPropsVTypes">
  <TotalTime>4443</TotalTime>
  <Words>1890</Words>
  <Application>Microsoft Office PowerPoint</Application>
  <PresentationFormat>Προβολή στην οθόνη (4:3)</PresentationFormat>
  <Paragraphs>210</Paragraphs>
  <Slides>30</Slides>
  <Notes>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30</vt:i4>
      </vt:variant>
    </vt:vector>
  </HeadingPairs>
  <TitlesOfParts>
    <vt:vector size="32" baseType="lpstr">
      <vt:lpstr>Θέμα του Office</vt:lpstr>
      <vt:lpstr>Εικόνα Bitmap</vt:lpstr>
      <vt:lpstr>Παρουσίαση του PowerPoint</vt:lpstr>
      <vt:lpstr>Συνολική Εξειδίκευση ΕΠ ΜΔΤ</vt:lpstr>
      <vt:lpstr>Εξειδίκευση Κάθετων Τομέων Πολιτικής του ΕΠ ΜΔΤ </vt:lpstr>
      <vt:lpstr>Συνολική Πορεία Υλοποίησης Ε.Π. </vt:lpstr>
      <vt:lpstr>Συνολική Πορεία Υλοποίησης Ε.Π. ανά Ταμείο</vt:lpstr>
      <vt:lpstr>Πορεία Υλοποίησης Θεματικού  Άξονα Ι (ΕΚΤ) έτους 2016</vt:lpstr>
      <vt:lpstr>Συνολική Πορεία Υλοποίησης Θεματικού  Άξονα Ι (ΕΚΤ)</vt:lpstr>
      <vt:lpstr>Πορεία Υλοποίησης Θεματικού  Άξονα ΙΙ (ΕΤΠΑ) έτους 2016</vt:lpstr>
      <vt:lpstr>Συνολική Πορεία Υλοποίησης Θεματικού Άξονα ΙΙ (ΕΤΠΑ)</vt:lpstr>
      <vt:lpstr>Πορεία Υλοποίησης Θεματικού  Άξονα ΙΙΙ (ΕΚΤ) έτους 2016</vt:lpstr>
      <vt:lpstr>Συνολική Πορεία Υλοποίησης Θεματικού Άξονα ΙΙΙ (ΕΚΤ)</vt:lpstr>
      <vt:lpstr>Πορεία Υλοποίησης Θεματικού  Άξονα ΤΒ ΕΚΤ έτους 2016</vt:lpstr>
      <vt:lpstr>Συνολική Πορεία Υλοποίησης Θεματικού Άξονα ΤΒ ΕΚΤ</vt:lpstr>
      <vt:lpstr>Πορεία Υλοποίησης Θεματικού  Άξονα ΤΒ ΕΤΠΑ έτους 2016</vt:lpstr>
      <vt:lpstr>Συνολική Πορεία Υλοποίησης Θεματικού Άξονα ΤΒ ΕΤΠΑ</vt:lpstr>
      <vt:lpstr>Κάθετος τομέας πολιτικής: Δικαιοσύνη</vt:lpstr>
      <vt:lpstr>Πορεία Υλοποίησης Έτους 2016 Κάθετος τομέας πολιτικής: Δικαιοσύνη</vt:lpstr>
      <vt:lpstr>Κάθετος τομέας πολιτικής: Δημοσιονομική – Φορολογική διαχείριση</vt:lpstr>
      <vt:lpstr>Πορεία Υλοποίησης Έτους 2016  Κάθετος τομέας πολιτικής: Δημοσιονομική – Φορολογική διαχείριση</vt:lpstr>
      <vt:lpstr>Κάθετος τομέας πολιτικής: Κοινωνική Ασφάλιση</vt:lpstr>
      <vt:lpstr>Πορεία Υλοποίησης Έτους 2016 Κάθετος τομέας πολιτικής: Κοινωνική Ασφάλιση</vt:lpstr>
      <vt:lpstr>Κάθετος τομέας πολιτικής: Υγεία</vt:lpstr>
      <vt:lpstr>Πορεία Υλοποίησης Έτους 2016 Κάθετος τομέας πολιτικής: Υγεία</vt:lpstr>
      <vt:lpstr>Κάθετος τομέας πολιτικής: Εφαρμογή της μεταρρύθμισης «Πρόγραμμα ΚΑΛΛΙΚΡΑΤΗΣ»</vt:lpstr>
      <vt:lpstr>Πορεία Υλοποίησης Έτους 2016 Κάθετος τομέας πολιτικής: Εφαρμογή της μεταρρύθμιση «Πρόγραμμα ΚΑΛΛΙΚΡΑΤΗΣ»</vt:lpstr>
      <vt:lpstr>Ενεργοποίηση Δεικτών ΕΠ ΜΔΤ</vt:lpstr>
      <vt:lpstr>Δείκτες Πλαισίου Επίδοσης</vt:lpstr>
      <vt:lpstr>Έργα σημαία ΕΠ ΜΔΤ </vt:lpstr>
      <vt:lpstr>Υλοποίηση Έργων σημαία έως 31.12.2016</vt:lpstr>
      <vt:lpstr>Εκ των προτέρων Αιρεσιμότητες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ΓΤ</dc:creator>
  <cp:lastModifiedBy>ΑΓΓΕΛΟΠΟΥΛΟΥ ΠΗΝΕΛΟΠΗ</cp:lastModifiedBy>
  <cp:revision>302</cp:revision>
  <cp:lastPrinted>2017-06-15T11:17:15Z</cp:lastPrinted>
  <dcterms:created xsi:type="dcterms:W3CDTF">2015-06-24T12:38:35Z</dcterms:created>
  <dcterms:modified xsi:type="dcterms:W3CDTF">2017-06-15T11:21:48Z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0x010100ECDDDAFF6CA6494BB9A76D6EF082445F</vt:lpwstr>
  </property>
</Properties>
</file>