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vml" ContentType="application/vnd.openxmlformats-officedocument.vmlDrawing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4"/>
  </p:sldMasterIdLst>
  <p:notesMasterIdLst>
    <p:notesMasterId r:id="rId14"/>
  </p:notesMasterIdLst>
  <p:handoutMasterIdLst>
    <p:handoutMasterId r:id="rId15"/>
  </p:handoutMasterIdLst>
  <p:sldIdLst>
    <p:sldId id="312" r:id="rId5"/>
    <p:sldId id="404" r:id="rId6"/>
    <p:sldId id="403" r:id="rId7"/>
    <p:sldId id="406" r:id="rId8"/>
    <p:sldId id="389" r:id="rId9"/>
    <p:sldId id="407" r:id="rId10"/>
    <p:sldId id="408" r:id="rId11"/>
    <p:sldId id="409" r:id="rId12"/>
    <p:sldId id="366" r:id="rId13"/>
  </p:sldIdLst>
  <p:sldSz cx="9144000" cy="6858000" type="screen4x3"/>
  <p:notesSz cx="6797675" cy="9928225"/>
  <p:defaultTextStyle>
    <a:defPPr>
      <a:defRPr lang="el-GR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FF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Μεσαίο στυλ 2 - Έμφαση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8B1032C-EA38-4F05-BA0D-38AFFFC7BED3}" styleName="Φωτεινό στυλ 3 - Έμφαση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5940675A-B579-460E-94D1-54222C63F5DA}" styleName="Χωρίς στυλ, πλέγμα πίνακα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Χωρίς στυλ, χωρίς πλέγμα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3C2FFA5D-87B4-456A-9821-1D502468CF0F}" styleName="Στυλ με θέμα 1 - Έμφαση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284E427A-3D55-4303-BF80-6455036E1DE7}" styleName="Στυλ με θέμα 1 - Έμφαση 2">
    <a:tblBg>
      <a:fillRef idx="2">
        <a:schemeClr val="accent2"/>
      </a:fillRef>
      <a:effectRef idx="1">
        <a:schemeClr val="accent2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Ref idx="1">
              <a:schemeClr val="accent2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</a:tcBdr>
        <a:fill>
          <a:solidFill>
            <a:schemeClr val="accent2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2"/>
            </a:lnRef>
          </a:left>
          <a:right>
            <a:lnRef idx="2">
              <a:schemeClr val="accent2"/>
            </a:lnRef>
          </a:right>
          <a:top>
            <a:lnRef idx="1">
              <a:schemeClr val="accent2"/>
            </a:lnRef>
          </a:top>
          <a:bottom>
            <a:lnRef idx="1">
              <a:schemeClr val="accent2"/>
            </a:lnRef>
          </a:bottom>
          <a:insideH>
            <a:lnRef idx="1">
              <a:schemeClr val="accent2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2">
              <a:schemeClr val="accent2"/>
            </a:lnRef>
          </a:top>
          <a:bottom>
            <a:lnRef idx="2">
              <a:schemeClr val="accent2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2"/>
            </a:lnRef>
          </a:left>
          <a:right>
            <a:lnRef idx="1">
              <a:schemeClr val="accent2"/>
            </a:lnRef>
          </a:right>
          <a:top>
            <a:lnRef idx="1">
              <a:schemeClr val="accent2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2"/>
          </a:solidFill>
        </a:fill>
      </a:tcStyle>
    </a:firstRow>
  </a:tblStyle>
  <a:tblStyle styleId="{69C7853C-536D-4A76-A0AE-DD22124D55A5}" styleName="Στυλ με θέμα 1 - Έμφαση 3">
    <a:tblBg>
      <a:fillRef idx="2">
        <a:schemeClr val="accent3"/>
      </a:fillRef>
      <a:effectRef idx="1">
        <a:schemeClr val="accent3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Ref idx="1">
              <a:schemeClr val="accent3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</a:tcBdr>
        <a:fill>
          <a:solidFill>
            <a:schemeClr val="accent3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3"/>
            </a:lnRef>
          </a:left>
          <a:right>
            <a:lnRef idx="2">
              <a:schemeClr val="accent3"/>
            </a:lnRef>
          </a:right>
          <a:top>
            <a:lnRef idx="1">
              <a:schemeClr val="accent3"/>
            </a:lnRef>
          </a:top>
          <a:bottom>
            <a:lnRef idx="1">
              <a:schemeClr val="accent3"/>
            </a:lnRef>
          </a:bottom>
          <a:insideH>
            <a:lnRef idx="1">
              <a:schemeClr val="accent3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2">
              <a:schemeClr val="accent3"/>
            </a:lnRef>
          </a:top>
          <a:bottom>
            <a:lnRef idx="2">
              <a:schemeClr val="accent3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3"/>
            </a:lnRef>
          </a:left>
          <a:right>
            <a:lnRef idx="1">
              <a:schemeClr val="accent3"/>
            </a:lnRef>
          </a:right>
          <a:top>
            <a:lnRef idx="1">
              <a:schemeClr val="accent3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/>
          </a:solidFill>
        </a:fill>
      </a:tcStyle>
    </a:firstRow>
  </a:tblStyle>
  <a:tblStyle styleId="{912C8C85-51F0-491E-9774-3900AFEF0FD7}" styleName="Φωτεινό στυλ 2 - Έμφαση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8FB837D-C827-4EFA-A057-4D05807E0F7C}" styleName="Στυλ με θέμα 1 - Έμφαση 6">
    <a:tblBg>
      <a:fillRef idx="2">
        <a:schemeClr val="accent6"/>
      </a:fillRef>
      <a:effectRef idx="1">
        <a:schemeClr val="accent6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Ref idx="1">
              <a:schemeClr val="accent6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  <a:fill>
          <a:solidFill>
            <a:schemeClr val="accent6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6"/>
            </a:lnRef>
          </a:left>
          <a:right>
            <a:lnRef idx="2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Ref idx="1">
              <a:schemeClr val="accent6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2">
              <a:schemeClr val="accent6"/>
            </a:lnRef>
          </a:top>
          <a:bottom>
            <a:lnRef idx="2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9666" autoAdjust="0"/>
    <p:restoredTop sz="98934" autoAdjust="0"/>
  </p:normalViewPr>
  <p:slideViewPr>
    <p:cSldViewPr>
      <p:cViewPr varScale="1">
        <p:scale>
          <a:sx n="88" d="100"/>
          <a:sy n="88" d="100"/>
        </p:scale>
        <p:origin x="-1555" y="-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62" d="100"/>
          <a:sy n="62" d="100"/>
        </p:scale>
        <p:origin x="-3288" y="-82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theme" Target="theme/theme1.xml"/><Relationship Id="rId3" Type="http://schemas.openxmlformats.org/officeDocument/2006/relationships/customXml" Target="../customXml/item3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viewProps" Target="viewProps.xml"/><Relationship Id="rId2" Type="http://schemas.openxmlformats.org/officeDocument/2006/relationships/customXml" Target="../customXml/item2.xml"/><Relationship Id="rId16" Type="http://schemas.openxmlformats.org/officeDocument/2006/relationships/presProps" Target="pres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6.xml"/><Relationship Id="rId19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notesMaster" Target="notesMasters/notesMaster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png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0038ED8E-CC1E-4C76-8480-F4EBFF6DEAF7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4" name="Θέση υποσέλιδου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Θέση αριθμού διαφάνειας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13550915-E100-46B4-A742-A046E599EC2E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68045293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Θέση κεφαλίδας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3" name="Θέση ημερομηνίας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58923B72-601C-4259-9FFE-DFDEBA9377BD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4" name="Θέση εικόνας διαφάνειας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l-GR" noProof="0"/>
          </a:p>
        </p:txBody>
      </p:sp>
      <p:sp>
        <p:nvSpPr>
          <p:cNvPr id="5" name="Θέση σημειώσεων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l-GR" noProof="0"/>
              <a:t>Στυλ υποδείγματος κειμένου</a:t>
            </a:r>
          </a:p>
          <a:p>
            <a:pPr lvl="1"/>
            <a:r>
              <a:rPr lang="el-GR" noProof="0"/>
              <a:t>Δεύτερου επιπέδου</a:t>
            </a:r>
          </a:p>
          <a:p>
            <a:pPr lvl="2"/>
            <a:r>
              <a:rPr lang="el-GR" noProof="0"/>
              <a:t>Τρίτου επιπέδου</a:t>
            </a:r>
          </a:p>
          <a:p>
            <a:pPr lvl="3"/>
            <a:r>
              <a:rPr lang="el-GR" noProof="0"/>
              <a:t>Τέταρτου επιπέδου</a:t>
            </a:r>
          </a:p>
          <a:p>
            <a:pPr lvl="4"/>
            <a:r>
              <a:rPr lang="el-GR" noProof="0"/>
              <a:t>Πέμπτου επιπέδου</a:t>
            </a:r>
          </a:p>
        </p:txBody>
      </p:sp>
      <p:sp>
        <p:nvSpPr>
          <p:cNvPr id="6" name="Θέση υποσέλιδου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Θέση αριθμού διαφάνειας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A8614C7A-9B2A-4AC2-9D5C-962FEA1C064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  <p:extLst>
      <p:ext uri="{BB962C8B-B14F-4D97-AF65-F5344CB8AC3E}">
        <p14:creationId xmlns:p14="http://schemas.microsoft.com/office/powerpoint/2010/main" val="353884403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Διαφάνεια τίτλου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Υπότιτλος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l-GR"/>
              <a:t>Κάντε κλικ για να επεξεργαστείτε τον υπότιτλο του υποδείγματος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2EC71A0-6272-4047-814D-E8FE07AA755A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458949C-DAF8-49AC-90B0-F4CB78B22C63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Τίτλος και Αντι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4A04D3-63BA-4CBE-A0E1-B10F5202B5DF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DD030EE-BB91-4BE2-BC66-A37711DF6174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Σύγκρισ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ειμένου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4" name="3 - Θέση περιεχομένου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5" name="4 - Θέση κειμένου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6" name="5 - Θέση περιεχομένου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7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2AD5671-E121-49B1-840C-25EBD9A617E8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8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9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06465-1265-472F-8123-9AD98B083CF1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Μόνο τίτλο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B0603B-2A36-4C0D-831D-3273D5363573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4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5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26771F-AC32-4E40-87EE-FCC2AA07AB8A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Κενή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273B04-2CEA-4E31-8F72-3DD5BD486B4A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3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4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67379A4-65B2-4FFC-96D3-C6D7FC6C52C6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Περιεχόμενο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περιεχομένου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47DA4CE-BEA1-4BFD-9C06-F2899295B5C0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D0C5AC8-D9F3-4098-BB4C-CD432973D3D5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Εικόνα με λεζάντ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εικόνας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l-GR" noProof="0"/>
          </a:p>
        </p:txBody>
      </p:sp>
      <p:sp>
        <p:nvSpPr>
          <p:cNvPr id="4" name="3 - Θέση κειμένου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l-GR"/>
              <a:t>Kλικ για επεξεργασία των στυλ του υποδείγματος</a:t>
            </a:r>
          </a:p>
        </p:txBody>
      </p:sp>
      <p:sp>
        <p:nvSpPr>
          <p:cNvPr id="5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40AB3A5-E64D-4E6E-8371-396F2E6D5057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6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7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A4DE80B-A7A6-4ED4-930E-216DE46E79F0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Τίτλος και Κατακόρυφο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Τίτλος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5D7619C-9774-4A0F-89D8-6FD25D11074A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A65B15-0E01-4439-AA12-CE879AD7D2C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Κατακόρυφος τίτλος και Κείμενο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- Κατακόρυφος τίτλος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l-GR"/>
              <a:t>Kλικ για επεξεργασία του τίτλου</a:t>
            </a:r>
          </a:p>
        </p:txBody>
      </p:sp>
      <p:sp>
        <p:nvSpPr>
          <p:cNvPr id="3" name="2 - Θέση κατακόρυφου κειμένου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50BCFB1-89F7-44E5-BE7C-EB6412FC179F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98A5C21-5F6F-4394-9BE5-BA1661011CCD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jpe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1" cstate="print">
            <a:lum/>
          </a:blip>
          <a:srcRect/>
          <a:stretch>
            <a:fillRect l="-4000" r="-4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1 - Θέση τίτλου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του τίτλου</a:t>
            </a:r>
          </a:p>
        </p:txBody>
      </p:sp>
      <p:sp>
        <p:nvSpPr>
          <p:cNvPr id="14339" name="2 - Θέση κειμένου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l-GR"/>
              <a:t>Kλικ για επεξεργασία των στυλ του υποδείγματος</a:t>
            </a:r>
          </a:p>
          <a:p>
            <a:pPr lvl="1"/>
            <a:r>
              <a:rPr lang="el-GR"/>
              <a:t>Δεύτερου επιπέδου</a:t>
            </a:r>
          </a:p>
          <a:p>
            <a:pPr lvl="2"/>
            <a:r>
              <a:rPr lang="el-GR"/>
              <a:t>Τρίτου επιπέδου</a:t>
            </a:r>
          </a:p>
          <a:p>
            <a:pPr lvl="3"/>
            <a:r>
              <a:rPr lang="el-GR"/>
              <a:t>Τέταρτου επιπέδου</a:t>
            </a:r>
          </a:p>
          <a:p>
            <a:pPr lvl="4"/>
            <a:r>
              <a:rPr lang="el-GR"/>
              <a:t>Πέμπτου επιπέδου</a:t>
            </a:r>
          </a:p>
        </p:txBody>
      </p:sp>
      <p:sp>
        <p:nvSpPr>
          <p:cNvPr id="4" name="3 - Θέση ημερομηνίας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C867AAE5-468C-44D3-BFC0-47BB7A68DBEB}" type="datetimeFigureOut">
              <a:rPr lang="el-GR"/>
              <a:pPr>
                <a:defRPr/>
              </a:pPr>
              <a:t>5/10/2020</a:t>
            </a:fld>
            <a:endParaRPr lang="el-GR"/>
          </a:p>
        </p:txBody>
      </p:sp>
      <p:sp>
        <p:nvSpPr>
          <p:cNvPr id="5" name="4 - Θέση υποσέλιδου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l-GR"/>
          </a:p>
        </p:txBody>
      </p:sp>
      <p:sp>
        <p:nvSpPr>
          <p:cNvPr id="6" name="5 - Θέση αριθμού διαφάνειας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3DC66FD4-A9EE-4078-B9D3-761B723C2F6F}" type="slidenum">
              <a:rPr lang="el-GR"/>
              <a:pPr>
                <a:defRPr/>
              </a:pPr>
              <a:t>‹#›</a:t>
            </a:fld>
            <a:endParaRPr lang="el-G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7" r:id="rId1"/>
    <p:sldLayoutId id="2147483656" r:id="rId2"/>
    <p:sldLayoutId id="2147483655" r:id="rId3"/>
    <p:sldLayoutId id="2147483654" r:id="rId4"/>
    <p:sldLayoutId id="2147483653" r:id="rId5"/>
    <p:sldLayoutId id="2147483652" r:id="rId6"/>
    <p:sldLayoutId id="2147483651" r:id="rId7"/>
    <p:sldLayoutId id="2147483650" r:id="rId8"/>
    <p:sldLayoutId id="2147483649" r:id="rId9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l-G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3.png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microsoft.com/office/2007/relationships/hdphoto" Target="../media/hdphoto2.wdp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3.wdp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2"/>
          <p:cNvSpPr txBox="1">
            <a:spLocks noChangeArrowheads="1"/>
          </p:cNvSpPr>
          <p:nvPr/>
        </p:nvSpPr>
        <p:spPr>
          <a:xfrm>
            <a:off x="900113" y="2133600"/>
            <a:ext cx="7772400" cy="1439863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Συνοπτική Έκθεση για την Ενημέρωση πολιτών </a:t>
            </a:r>
          </a:p>
          <a:p>
            <a:pPr algn="ctr"/>
            <a:endParaRPr lang="el-GR" sz="3200" b="1" dirty="0">
              <a:solidFill>
                <a:schemeClr val="accent2"/>
              </a:solidFill>
              <a:effectLst>
                <a:outerShdw blurRad="38100" dist="38100" dir="2700000" algn="tl">
                  <a:srgbClr val="C0C0C0"/>
                </a:outerShdw>
              </a:effectLst>
            </a:endParaRPr>
          </a:p>
          <a:p>
            <a:pPr algn="ctr"/>
            <a:r>
              <a:rPr 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Ε.Π. «Μεταρρύθμιση Δημόσιου Τομέα»</a:t>
            </a:r>
          </a:p>
          <a:p>
            <a:pPr algn="ctr"/>
            <a:r>
              <a:rPr 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Ετήσια Έκθεση Υλοποίησης έτους 201</a:t>
            </a:r>
            <a:r>
              <a:rPr lang="en-US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9</a:t>
            </a:r>
            <a:r>
              <a:rPr lang="el-GR" sz="3200" b="1" dirty="0">
                <a:solidFill>
                  <a:schemeClr val="accent2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  </a:t>
            </a:r>
          </a:p>
        </p:txBody>
      </p:sp>
      <p:graphicFrame>
        <p:nvGraphicFramePr>
          <p:cNvPr id="3" name="Πίνακας 2"/>
          <p:cNvGraphicFramePr>
            <a:graphicFrameLocks noGrp="1"/>
          </p:cNvGraphicFramePr>
          <p:nvPr/>
        </p:nvGraphicFramePr>
        <p:xfrm>
          <a:off x="323850" y="115888"/>
          <a:ext cx="3384376" cy="1872208"/>
        </p:xfrm>
        <a:graphic>
          <a:graphicData uri="http://schemas.openxmlformats.org/drawingml/2006/table">
            <a:tbl>
              <a:tblPr>
                <a:effectLst/>
                <a:tableStyleId>{5C22544A-7EE6-4342-B048-85BDC9FD1C3A}</a:tableStyleId>
              </a:tblPr>
              <a:tblGrid>
                <a:gridCol w="3384376">
                  <a:extLst>
                    <a:ext uri="{9D8B030D-6E8A-4147-A177-3AD203B41FA5}">
                      <a16:colId xmlns:a16="http://schemas.microsoft.com/office/drawing/2014/main" xmlns="" val="20000"/>
                    </a:ext>
                  </a:extLst>
                </a:gridCol>
              </a:tblGrid>
              <a:tr h="1872208">
                <a:tc>
                  <a:txBody>
                    <a:bodyPr/>
                    <a:lstStyle/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endParaRPr lang="en-US" sz="10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endParaRPr lang="el-GR" sz="1100" dirty="0">
                        <a:effectLst/>
                      </a:endParaRPr>
                    </a:p>
                    <a:p>
                      <a:pPr algn="l">
                        <a:lnSpc>
                          <a:spcPts val="1600"/>
                        </a:lnSpc>
                        <a:spcBef>
                          <a:spcPts val="60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endParaRPr lang="el-GR" sz="1100" dirty="0"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r>
                        <a:rPr lang="el-GR" sz="1100" b="1" dirty="0">
                          <a:solidFill>
                            <a:schemeClr val="tx2"/>
                          </a:solidFill>
                          <a:effectLst/>
                        </a:rPr>
                        <a:t>ΥΠΟΥΡΓΕΙΟ  ΟΙΚΟΝΟΜΙΑΣ</a:t>
                      </a:r>
                      <a:r>
                        <a:rPr lang="en-US" sz="1100" b="1" dirty="0">
                          <a:solidFill>
                            <a:schemeClr val="tx2"/>
                          </a:solidFill>
                          <a:effectLst/>
                        </a:rPr>
                        <a:t> &amp; A</a:t>
                      </a:r>
                      <a:r>
                        <a:rPr lang="el-GR" sz="1100" b="1" dirty="0">
                          <a:solidFill>
                            <a:schemeClr val="tx2"/>
                          </a:solidFill>
                          <a:effectLst/>
                        </a:rPr>
                        <a:t>ΝΑΠΤΥΞΗΣ  </a:t>
                      </a:r>
                      <a:endParaRPr lang="el-GR" sz="1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r>
                        <a:rPr lang="el-GR" sz="1100" b="1" dirty="0">
                          <a:solidFill>
                            <a:schemeClr val="tx2"/>
                          </a:solidFill>
                          <a:effectLst/>
                        </a:rPr>
                        <a:t>Ειδική Γραμματεία Διαχείρισης Τομεακών Ε.Π. </a:t>
                      </a:r>
                      <a:endParaRPr lang="el-GR" sz="1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r>
                        <a:rPr lang="el-GR" sz="1100" b="1" dirty="0">
                          <a:solidFill>
                            <a:schemeClr val="tx2"/>
                          </a:solidFill>
                          <a:effectLst/>
                        </a:rPr>
                        <a:t>του Ευρωπαϊκού Κοινωνικού Ταμείου</a:t>
                      </a:r>
                      <a:endParaRPr lang="el-GR" sz="1000" b="1" dirty="0">
                        <a:solidFill>
                          <a:schemeClr val="tx2"/>
                        </a:solidFill>
                        <a:effectLst/>
                      </a:endParaRPr>
                    </a:p>
                    <a:p>
                      <a:pPr algn="l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tabLst>
                          <a:tab pos="-35560" algn="l"/>
                        </a:tabLst>
                      </a:pPr>
                      <a:r>
                        <a:rPr lang="el-GR" sz="1100" b="1" dirty="0">
                          <a:solidFill>
                            <a:srgbClr val="C00000"/>
                          </a:solidFill>
                          <a:effectLst/>
                        </a:rPr>
                        <a:t>ΕΥΔ</a:t>
                      </a:r>
                      <a:r>
                        <a:rPr lang="el-GR" sz="1100" b="1" baseline="0" dirty="0">
                          <a:solidFill>
                            <a:srgbClr val="C00000"/>
                          </a:solidFill>
                          <a:effectLst/>
                        </a:rPr>
                        <a:t> </a:t>
                      </a:r>
                      <a:r>
                        <a:rPr lang="el-GR" sz="1100" b="1" dirty="0">
                          <a:solidFill>
                            <a:srgbClr val="C00000"/>
                          </a:solidFill>
                          <a:effectLst/>
                        </a:rPr>
                        <a:t>Ε.Π. «ΜΕΤΑΡΡΥΘΜΙΣΗ ΔΗΜΟΣΙΟΥ ΤΟΜΕΑ»</a:t>
                      </a:r>
                      <a:endParaRPr lang="el-GR" sz="1000" b="1" dirty="0">
                        <a:solidFill>
                          <a:srgbClr val="C00000"/>
                        </a:solidFill>
                        <a:effectLst/>
                        <a:latin typeface="Verdana"/>
                        <a:ea typeface="Times New Roman"/>
                        <a:cs typeface="Times New Roman"/>
                      </a:endParaRPr>
                    </a:p>
                  </a:txBody>
                  <a:tcPr marL="114300" marR="114300" marT="0" marB="0"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xmlns="" val="10000"/>
                  </a:ext>
                </a:extLst>
              </a:tr>
            </a:tbl>
          </a:graphicData>
        </a:graphic>
      </p:graphicFrame>
      <p:graphicFrame>
        <p:nvGraphicFramePr>
          <p:cNvPr id="1293" name="Object 269"/>
          <p:cNvGraphicFramePr>
            <a:graphicFrameLocks noChangeAspect="1"/>
          </p:cNvGraphicFramePr>
          <p:nvPr/>
        </p:nvGraphicFramePr>
        <p:xfrm>
          <a:off x="1403350" y="260350"/>
          <a:ext cx="504825" cy="617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95" name="Εικόνα Bitmap" r:id="rId3" imgW="1714739" imgH="1714739" progId="PBrush">
                  <p:embed/>
                </p:oleObj>
              </mc:Choice>
              <mc:Fallback>
                <p:oleObj name="Εικόνα Bitmap" r:id="rId3" imgW="1714739" imgH="1714739" progId="PBrush">
                  <p:embed/>
                  <p:pic>
                    <p:nvPicPr>
                      <p:cNvPr id="0" name="Picture 26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12000" t="-3146"/>
                      <a:stretch>
                        <a:fillRect/>
                      </a:stretch>
                    </p:blipFill>
                    <p:spPr bwMode="auto">
                      <a:xfrm>
                        <a:off x="1403350" y="260350"/>
                        <a:ext cx="504825" cy="617538"/>
                      </a:xfrm>
                      <a:prstGeom prst="rect">
                        <a:avLst/>
                      </a:prstGeom>
                      <a:solidFill>
                        <a:schemeClr val="bg2"/>
                      </a:solidFill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01" name="Rectangle 87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>
            <a:spAutoFit/>
          </a:bodyPr>
          <a:lstStyle/>
          <a:p>
            <a:endParaRPr lang="en-US">
              <a:latin typeface="Calibri" pitchFamily="34" charset="0"/>
            </a:endParaRPr>
          </a:p>
        </p:txBody>
      </p:sp>
      <p:pic>
        <p:nvPicPr>
          <p:cNvPr id="1302" name="Picture 86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714875" y="5778500"/>
            <a:ext cx="4429125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</a:rPr>
              <a:t>Το Ε.Π. «Μεταρρύθμιση Δημόσιου Τομέα»</a:t>
            </a:r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4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484784"/>
            <a:ext cx="8496943" cy="518457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8631701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274639"/>
            <a:ext cx="8229600" cy="850106"/>
          </a:xfrm>
        </p:spPr>
        <p:txBody>
          <a:bodyPr/>
          <a:lstStyle/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</a:rPr>
              <a:t>Το Ε.Π. «Μεταρρύθμιση Δημόσιου Τομέα»</a:t>
            </a:r>
          </a:p>
        </p:txBody>
      </p:sp>
      <p:sp>
        <p:nvSpPr>
          <p:cNvPr id="3" name="Θέση περιεχομένου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2400" dirty="0">
                <a:solidFill>
                  <a:schemeClr val="accent1">
                    <a:lumMod val="75000"/>
                  </a:schemeClr>
                </a:solidFill>
              </a:rPr>
              <a:t> </a:t>
            </a:r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455613" y="1246188"/>
            <a:ext cx="8207375" cy="5616575"/>
            <a:chOff x="287" y="785"/>
            <a:chExt cx="5170" cy="3538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303" y="813"/>
              <a:ext cx="5154" cy="351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pPr algn="ctr"/>
              <a:endParaRPr lang="el-GR"/>
            </a:p>
          </p:txBody>
        </p:sp>
        <p:pic>
          <p:nvPicPr>
            <p:cNvPr id="4107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87" y="785"/>
              <a:ext cx="5160" cy="3516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0070755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52736"/>
          </a:xfrm>
        </p:spPr>
        <p:txBody>
          <a:bodyPr/>
          <a:lstStyle/>
          <a:p>
            <a:r>
              <a:rPr lang="el-GR" b="1" dirty="0">
                <a:solidFill>
                  <a:schemeClr val="tx2">
                    <a:lumMod val="75000"/>
                  </a:schemeClr>
                </a:solidFill>
              </a:rPr>
              <a:t>Το Ε.Π. «Μεταρρύθμιση Δημόσιου Τομέα»</a:t>
            </a:r>
            <a:endParaRPr lang="el-GR" dirty="0"/>
          </a:p>
        </p:txBody>
      </p:sp>
      <p:grpSp>
        <p:nvGrpSpPr>
          <p:cNvPr id="6" name="Group 10"/>
          <p:cNvGrpSpPr>
            <a:grpSpLocks noChangeAspect="1"/>
          </p:cNvGrpSpPr>
          <p:nvPr/>
        </p:nvGrpSpPr>
        <p:grpSpPr bwMode="auto">
          <a:xfrm>
            <a:off x="369888" y="1125538"/>
            <a:ext cx="8448675" cy="5657850"/>
            <a:chOff x="233" y="709"/>
            <a:chExt cx="5322" cy="3564"/>
          </a:xfrm>
        </p:grpSpPr>
        <p:sp>
          <p:nvSpPr>
            <p:cNvPr id="7" name="AutoShape 9"/>
            <p:cNvSpPr>
              <a:spLocks noChangeAspect="1" noChangeArrowheads="1" noTextEdit="1"/>
            </p:cNvSpPr>
            <p:nvPr/>
          </p:nvSpPr>
          <p:spPr bwMode="auto">
            <a:xfrm>
              <a:off x="233" y="709"/>
              <a:ext cx="5322" cy="356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l-GR"/>
            </a:p>
          </p:txBody>
        </p:sp>
        <p:pic>
          <p:nvPicPr>
            <p:cNvPr id="2059" name="Picture 11"/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sharpenSoften amount="40000"/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33" y="709"/>
              <a:ext cx="5328" cy="3570"/>
            </a:xfrm>
            <a:prstGeom prst="rect">
              <a:avLst/>
            </a:prstGeom>
            <a:ln>
              <a:noFill/>
            </a:ln>
            <a:effectLst>
              <a:outerShdw blurRad="190500" algn="tl" rotWithShape="0">
                <a:srgbClr val="000000">
                  <a:alpha val="70000"/>
                </a:srgbClr>
              </a:outerShdw>
            </a:effectLst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39968680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67544" y="-99392"/>
            <a:ext cx="8229600" cy="936104"/>
          </a:xfrm>
        </p:spPr>
        <p:txBody>
          <a:bodyPr/>
          <a:lstStyle/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το έτος 2019 ειδικότερα…</a:t>
            </a:r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836713"/>
            <a:ext cx="8075240" cy="648072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Εκδόθηκαν </a:t>
            </a:r>
            <a:r>
              <a:rPr lang="en-US" dirty="0">
                <a:solidFill>
                  <a:schemeClr val="accent2">
                    <a:lumMod val="75000"/>
                  </a:schemeClr>
                </a:solidFill>
              </a:rPr>
              <a:t>7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νέες Προσκλήσεις:</a:t>
            </a:r>
          </a:p>
        </p:txBody>
      </p:sp>
      <p:sp>
        <p:nvSpPr>
          <p:cNvPr id="5" name="Θέση περιεχομένου 4"/>
          <p:cNvSpPr>
            <a:spLocks noGrp="1"/>
          </p:cNvSpPr>
          <p:nvPr>
            <p:ph sz="half" idx="2"/>
          </p:nvPr>
        </p:nvSpPr>
        <p:spPr>
          <a:xfrm>
            <a:off x="457200" y="1556792"/>
            <a:ext cx="4258816" cy="5040560"/>
          </a:xfrm>
        </p:spPr>
        <p:txBody>
          <a:bodyPr/>
          <a:lstStyle/>
          <a:p>
            <a:pPr marL="0" indent="0" algn="just">
              <a:buNone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Οι Προσκλήσεις αυτές αφορούσαν ενδεικτικά δράσεις: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Απλοποίησης Διαδικασιών και Αναδιοργάνωσης Φορέων του Δημόσιου Τομέα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Ενίσχυσης Επιτελικής Λειτουργίας Φορέων της Δημόσιας Διοίκησης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Ενίσχυσης και Επιτάχυνσης των Διαδικασιών Συγχωνεύσεων και Καταργήσεων Ιδρυμάτων Τριτοβάθμιας Εκπαίδευσης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Ανάπτυξης Υποδομών και Εφαρμογών Δημοσιονομικής Πολιτικής και Φορολογίας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Υποστήριξης Μεταρρύθμισης νέων Δομών – Κέντρα Εκπαιδευτικής και Συμβουλευτικής Υποστήριξης (</a:t>
            </a:r>
            <a:r>
              <a:rPr lang="el-GR" sz="1600" dirty="0" err="1">
                <a:solidFill>
                  <a:schemeClr val="accent1">
                    <a:lumMod val="75000"/>
                  </a:schemeClr>
                </a:solidFill>
              </a:rPr>
              <a:t>ΚΕΣΥ</a:t>
            </a: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)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Υποστηρικτικές Δράσεις για το Έργο ΣΥΖΕΥΞΙΣ ΙΙ</a:t>
            </a:r>
          </a:p>
          <a:p>
            <a:pPr algn="just">
              <a:buFont typeface="Wingdings" panose="05000000000000000000" pitchFamily="2" charset="2"/>
              <a:buChar char="§"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Καθιέρωσης και Εφαρμογής Προτύπων Ποιότητας των Μονάδων Ψυχικής Υγείας</a:t>
            </a:r>
          </a:p>
          <a:p>
            <a:endParaRPr lang="el-GR" sz="1600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>
          <a:xfrm>
            <a:off x="4994721" y="2636912"/>
            <a:ext cx="4041775" cy="3168352"/>
          </a:xfrm>
        </p:spPr>
        <p:txBody>
          <a:bodyPr/>
          <a:lstStyle/>
          <a:p>
            <a:pPr marL="0" indent="0" algn="just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Με τις νέες Προσκλήσεις που εκδόθηκαν το 201</a:t>
            </a:r>
            <a:r>
              <a:rPr lang="en-US" i="1" dirty="0">
                <a:solidFill>
                  <a:schemeClr val="accent1">
                    <a:lumMod val="75000"/>
                  </a:schemeClr>
                </a:solidFill>
              </a:rPr>
              <a:t>9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, ο συνολικός προϋπολογισμός των Προσκλήσεων του Ε.Π. ανήλθε στο συνολικό ποσό των 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714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531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491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</a:t>
            </a:r>
            <a:r>
              <a:rPr lang="en-US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25</a:t>
            </a:r>
            <a:r>
              <a:rPr lang="el-GR" i="1" dirty="0">
                <a:solidFill>
                  <a:schemeClr val="accent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€</a:t>
            </a:r>
          </a:p>
          <a:p>
            <a:pPr marL="0" indent="0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3121878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Τίτλος 3"/>
          <p:cNvSpPr>
            <a:spLocks noGrp="1"/>
          </p:cNvSpPr>
          <p:nvPr>
            <p:ph type="title"/>
          </p:nvPr>
        </p:nvSpPr>
        <p:spPr>
          <a:xfrm>
            <a:off x="457200" y="-27384"/>
            <a:ext cx="8229600" cy="720080"/>
          </a:xfrm>
        </p:spPr>
        <p:txBody>
          <a:bodyPr/>
          <a:lstStyle/>
          <a:p>
            <a:r>
              <a:rPr lang="el-GR" sz="40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Κατά το έτος 2019 ειδικότερα…</a:t>
            </a:r>
            <a:endParaRPr lang="el-GR" sz="4000" dirty="0"/>
          </a:p>
        </p:txBody>
      </p:sp>
      <p:sp>
        <p:nvSpPr>
          <p:cNvPr id="5" name="Θέση κειμένου 4"/>
          <p:cNvSpPr>
            <a:spLocks noGrp="1"/>
          </p:cNvSpPr>
          <p:nvPr>
            <p:ph type="body" idx="1"/>
          </p:nvPr>
        </p:nvSpPr>
        <p:spPr>
          <a:xfrm>
            <a:off x="457200" y="620688"/>
            <a:ext cx="8075240" cy="504056"/>
          </a:xfrm>
        </p:spPr>
        <p:txBody>
          <a:bodyPr/>
          <a:lstStyle/>
          <a:p>
            <a:pPr marL="342900" indent="-342900" algn="ctr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Εκδόθηκαν </a:t>
            </a:r>
            <a:r>
              <a:rPr lang="el-GR" dirty="0">
                <a:solidFill>
                  <a:schemeClr val="accent3">
                    <a:lumMod val="75000"/>
                  </a:schemeClr>
                </a:solidFill>
              </a:rPr>
              <a:t>32</a:t>
            </a: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 νέες Αποφάσεις Ένταξης πράξεων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half" idx="2"/>
          </p:nvPr>
        </p:nvSpPr>
        <p:spPr>
          <a:xfrm>
            <a:off x="251520" y="1124744"/>
            <a:ext cx="4392488" cy="5544616"/>
          </a:xfrm>
        </p:spPr>
        <p:txBody>
          <a:bodyPr/>
          <a:lstStyle/>
          <a:p>
            <a:pPr marL="0" indent="0" algn="just">
              <a:buNone/>
            </a:pPr>
            <a:r>
              <a:rPr lang="el-GR" sz="1600" dirty="0">
                <a:solidFill>
                  <a:schemeClr val="accent1">
                    <a:lumMod val="75000"/>
                  </a:schemeClr>
                </a:solidFill>
              </a:rPr>
              <a:t>Οι πράξεις που εντάχθηκαν ενδεικτικά προς υλοποίηση και συγχρηματοδότηση αφορούσαν:</a:t>
            </a:r>
          </a:p>
          <a:p>
            <a:pPr algn="just"/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Το Έργο σημαία: Εθνική πύλη για την κωδικοποίηση και αναμόρφωση της ελληνικής νομοθεσίας.</a:t>
            </a:r>
          </a:p>
          <a:p>
            <a:pPr algn="just"/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Το μεγάλο έργο: Δίκτυο Δημόσιου Τομέα ΣΥΖΕΥΞΙΣ ΙΙ,</a:t>
            </a:r>
          </a:p>
          <a:p>
            <a:pPr algn="just"/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Δράσεις του κάθετου τομέα πολιτικής της Υγείας: Ηλεκτρονικές Υπηρεσίες για το Εθνικό Σύστημα Αιμοδοσίας, Υποστήριξη διοικητικών και οργανωτικών μεταβολών στη Διοίκηση Υπηρεσιών Ψυχικής Υγείας, Ολοκληρωμένο πρόγραμμα παρέμβασης για την υποστήριξη των Κοινωνικών Συνεταιρισμών 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ΚοιΣΠΕ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, Προμήθεια λογισμικού 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αιμοδοσιακού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 πληροφοριακού συστήματος βασισμένου στη χρήση τεχνολογιών διαδικτύου.</a:t>
            </a:r>
          </a:p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Δράσεις του κάθετου τομέα Κοινωνικής Ασφάλισης: Πληροφοριακό Σύστημα του Ενιαίου Φορέα Κοινωνικής Ασφάλισης.</a:t>
            </a:r>
          </a:p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Δράσεις του κάθετου τομέα δημοσιονομικής διαχείρισης: Διαχείριση Αλλαγών Ολοκληρωμένου Πληροφοριακού Συστήματος Δημοσιονομικής Πολιτικής </a:t>
            </a:r>
            <a:r>
              <a:rPr lang="el-GR" sz="1200" dirty="0" err="1">
                <a:solidFill>
                  <a:schemeClr val="accent1">
                    <a:lumMod val="75000"/>
                  </a:schemeClr>
                </a:solidFill>
              </a:rPr>
              <a:t>ΟΠΣΔΠ</a:t>
            </a:r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, Ψηφιακές Υπηρεσίες Ενιαίας Μισθοδοσίας, Μελέτη αναδιοργάνωσης διαδικασιών λειτουργίας των Δημόσιων Οικονομικών Υπηρεσιών (Δ.Ο.Υ.) .</a:t>
            </a:r>
          </a:p>
          <a:p>
            <a:r>
              <a:rPr lang="el-GR" sz="1200" dirty="0">
                <a:solidFill>
                  <a:schemeClr val="accent1">
                    <a:lumMod val="75000"/>
                  </a:schemeClr>
                </a:solidFill>
              </a:rPr>
              <a:t>Δράσεις του κάθετου τομέα της δικαιοσύνης: Ολοκληρωμένο Σύστημα Διαχείρισης Δικαστικών Υποθέσεων για την Πολιτική και Ποινική Διαδικασία  Β' Φάση, Υποστήριξη Εσωτερικής Λειτουργίας Υπηρεσιών Ελέγχου Ελεγκτικού Συνεδρίου.</a:t>
            </a:r>
          </a:p>
        </p:txBody>
      </p:sp>
      <p:sp>
        <p:nvSpPr>
          <p:cNvPr id="8" name="Θέση περιεχομένου 7"/>
          <p:cNvSpPr>
            <a:spLocks noGrp="1"/>
          </p:cNvSpPr>
          <p:nvPr>
            <p:ph sz="quarter" idx="4"/>
          </p:nvPr>
        </p:nvSpPr>
        <p:spPr>
          <a:xfrm>
            <a:off x="4932040" y="2174875"/>
            <a:ext cx="3960440" cy="3951288"/>
          </a:xfrm>
        </p:spPr>
        <p:txBody>
          <a:bodyPr/>
          <a:lstStyle/>
          <a:p>
            <a:pPr marL="0" indent="0" algn="ctr">
              <a:buNone/>
            </a:pP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Με τις νέες Αποφάσεις Ένταξης που εκδόθηκαν το 2019, ο συνολικός προϋπολογισμός των εντάξεων του Προγράμματος ανήλθε στο συνολικό ποσό των </a:t>
            </a:r>
            <a:r>
              <a:rPr lang="el-GR" i="1" dirty="0">
                <a:solidFill>
                  <a:schemeClr val="accent3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480.123.012,19€</a:t>
            </a:r>
          </a:p>
          <a:p>
            <a:pPr marL="0" indent="0" algn="ctr">
              <a:buNone/>
            </a:pPr>
            <a:endParaRPr lang="el-GR" dirty="0"/>
          </a:p>
        </p:txBody>
      </p:sp>
    </p:spTree>
    <p:extLst>
      <p:ext uri="{BB962C8B-B14F-4D97-AF65-F5344CB8AC3E}">
        <p14:creationId xmlns:p14="http://schemas.microsoft.com/office/powerpoint/2010/main" val="3878915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Τίτλος 1"/>
          <p:cNvSpPr>
            <a:spLocks noGrp="1"/>
          </p:cNvSpPr>
          <p:nvPr>
            <p:ph type="title"/>
          </p:nvPr>
        </p:nvSpPr>
        <p:spPr>
          <a:xfrm>
            <a:off x="457200" y="-99392"/>
            <a:ext cx="8229600" cy="1152128"/>
          </a:xfrm>
        </p:spPr>
        <p:txBody>
          <a:bodyPr/>
          <a:lstStyle/>
          <a:p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Με τη συνεισφορά των νέων Προσκλήσεων και εντάξεων το 2019:</a:t>
            </a:r>
            <a:endParaRPr lang="el-GR" sz="3600" dirty="0"/>
          </a:p>
        </p:txBody>
      </p:sp>
      <p:sp>
        <p:nvSpPr>
          <p:cNvPr id="3" name="Θέση κειμένου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1173807"/>
          </a:xfrm>
        </p:spPr>
        <p:txBody>
          <a:bodyPr/>
          <a:lstStyle/>
          <a:p>
            <a:pPr marL="342900" indent="-342900" algn="just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Οι νομικές δεσμεύσεις (συμβάσεις, αποφάσεις υλοποίησης πράξεων με ίδια μέσα) ανήλθαν:</a:t>
            </a:r>
          </a:p>
        </p:txBody>
      </p:sp>
      <p:sp>
        <p:nvSpPr>
          <p:cNvPr id="4" name="Θέση περιεχομένου 3"/>
          <p:cNvSpPr>
            <a:spLocks noGrp="1"/>
          </p:cNvSpPr>
          <p:nvPr>
            <p:ph sz="half" idx="2"/>
          </p:nvPr>
        </p:nvSpPr>
        <p:spPr>
          <a:xfrm>
            <a:off x="457200" y="2924943"/>
            <a:ext cx="4040188" cy="3672409"/>
          </a:xfrm>
        </p:spPr>
        <p:txBody>
          <a:bodyPr/>
          <a:lstStyle/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Σε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57.658.646,62€</a:t>
            </a:r>
            <a:r>
              <a:rPr lang="el-G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για το έτος 2019 και</a:t>
            </a:r>
          </a:p>
          <a:p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Σε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267.099.055,92€</a:t>
            </a:r>
            <a:r>
              <a:rPr lang="el-GR" i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*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 για όλο το Πρόγραμμα μέχρι 31.12.2019</a:t>
            </a:r>
          </a:p>
          <a:p>
            <a:pPr marL="0" indent="0" algn="just">
              <a:buNone/>
            </a:pP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 algn="ctr">
              <a:buNone/>
            </a:pP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sp>
        <p:nvSpPr>
          <p:cNvPr id="5" name="Θέση κειμένου 4"/>
          <p:cNvSpPr>
            <a:spLocks noGrp="1"/>
          </p:cNvSpPr>
          <p:nvPr>
            <p:ph type="body" sz="quarter" idx="3"/>
          </p:nvPr>
        </p:nvSpPr>
        <p:spPr>
          <a:xfrm>
            <a:off x="4645025" y="1196752"/>
            <a:ext cx="4041775" cy="792088"/>
          </a:xfrm>
        </p:spPr>
        <p:txBody>
          <a:bodyPr/>
          <a:lstStyle/>
          <a:p>
            <a:pPr marL="342900" indent="-342900">
              <a:buFont typeface="Wingdings" panose="05000000000000000000" pitchFamily="2" charset="2"/>
              <a:buChar char="ü"/>
            </a:pPr>
            <a:r>
              <a:rPr lang="el-GR" dirty="0">
                <a:solidFill>
                  <a:schemeClr val="accent1">
                    <a:lumMod val="75000"/>
                  </a:schemeClr>
                </a:solidFill>
              </a:rPr>
              <a:t>Οι δε πιστοποιημένες δαπάνες:</a:t>
            </a:r>
          </a:p>
        </p:txBody>
      </p:sp>
      <p:sp>
        <p:nvSpPr>
          <p:cNvPr id="6" name="Θέση περιεχομένου 5"/>
          <p:cNvSpPr>
            <a:spLocks noGrp="1"/>
          </p:cNvSpPr>
          <p:nvPr>
            <p:ph sz="quarter" idx="4"/>
          </p:nvPr>
        </p:nvSpPr>
        <p:spPr>
          <a:xfrm>
            <a:off x="4645025" y="2852935"/>
            <a:ext cx="4041775" cy="3273227"/>
          </a:xfrm>
        </p:spPr>
        <p:txBody>
          <a:bodyPr/>
          <a:lstStyle/>
          <a:p>
            <a:pPr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Σε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30.067.434,35€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για το 2019 και</a:t>
            </a:r>
          </a:p>
          <a:p>
            <a:pPr>
              <a:buFont typeface="Arial" panose="020B0604020202020204" pitchFamily="34" charset="0"/>
              <a:buChar char="•"/>
            </a:pP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Σε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146.473.499,96€ </a:t>
            </a:r>
            <a:r>
              <a:rPr lang="el-GR" i="1" dirty="0">
                <a:solidFill>
                  <a:schemeClr val="accent1">
                    <a:lumMod val="75000"/>
                  </a:schemeClr>
                </a:solidFill>
              </a:rPr>
              <a:t>για το σύνολο, έως 31.12.2019</a:t>
            </a:r>
          </a:p>
          <a:p>
            <a:pPr marL="0" indent="0">
              <a:buNone/>
            </a:pP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  <a:p>
            <a:pPr marL="0" indent="0">
              <a:buNone/>
            </a:pPr>
            <a:endParaRPr lang="el-GR" i="1" dirty="0">
              <a:solidFill>
                <a:schemeClr val="accent1">
                  <a:lumMod val="75000"/>
                </a:schemeClr>
              </a:solidFill>
            </a:endParaRPr>
          </a:p>
        </p:txBody>
      </p:sp>
      <p:pic>
        <p:nvPicPr>
          <p:cNvPr id="7" name="Εικόνα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20072" y="4883431"/>
            <a:ext cx="2784318" cy="1523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Εικόνα 7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3608" y="4913141"/>
            <a:ext cx="2736304" cy="1464573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Θέση κειμένου 4">
            <a:extLst>
              <a:ext uri="{FF2B5EF4-FFF2-40B4-BE49-F238E27FC236}">
                <a16:creationId xmlns:a16="http://schemas.microsoft.com/office/drawing/2014/main" xmlns="" id="{B6D9221E-1141-45FD-846E-B5CE5935A97D}"/>
              </a:ext>
            </a:extLst>
          </p:cNvPr>
          <p:cNvSpPr txBox="1">
            <a:spLocks/>
          </p:cNvSpPr>
          <p:nvPr/>
        </p:nvSpPr>
        <p:spPr bwMode="auto">
          <a:xfrm>
            <a:off x="251520" y="6201308"/>
            <a:ext cx="8892480" cy="6566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marL="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4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20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8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l" rtl="0" eaLnBrk="0" fontAlgn="base" hangingPunct="0">
              <a:spcBef>
                <a:spcPct val="20000"/>
              </a:spcBef>
              <a:spcAft>
                <a:spcPct val="0"/>
              </a:spcAft>
              <a:buFont typeface="Arial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l" defTabSz="914400" rtl="0" eaLnBrk="1" latinLnBrk="0" hangingPunct="1">
              <a:spcBef>
                <a:spcPct val="20000"/>
              </a:spcBef>
              <a:buFont typeface="Arial" pitchFamily="34" charset="0"/>
              <a:buNone/>
              <a:defRPr sz="1600" b="1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l-GR" sz="1200" b="0" i="1" dirty="0">
                <a:solidFill>
                  <a:srgbClr val="FF0000"/>
                </a:solidFill>
              </a:rPr>
              <a:t>* χωρίς να ληφθεί υπόψη η σύμβαση του Υποέργου 1 του ΣΥΖΕΥΞΙΣ (Συμφωνία Πλαίσιο) ύψους 133.734.640,16 € που έχει λογιστικό χαρακτήρα</a:t>
            </a:r>
          </a:p>
        </p:txBody>
      </p:sp>
    </p:spTree>
    <p:extLst>
      <p:ext uri="{BB962C8B-B14F-4D97-AF65-F5344CB8AC3E}">
        <p14:creationId xmlns:p14="http://schemas.microsoft.com/office/powerpoint/2010/main" val="133650811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Τίτλος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l-GR" b="1" i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Έργα Σημαία </a:t>
            </a:r>
            <a:r>
              <a:rPr lang="el-GR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του Ε.Π. Μ.Δ.Τ. </a:t>
            </a:r>
            <a:endParaRPr lang="el-GR" dirty="0"/>
          </a:p>
        </p:txBody>
      </p:sp>
      <p:sp>
        <p:nvSpPr>
          <p:cNvPr id="8" name="Θέση περιεχομένου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 algn="just">
              <a:buNone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Τα πιο σημαντικά έργα που συγχρηματοδοτεί το Πρόγραμμα, τα </a:t>
            </a:r>
            <a:r>
              <a:rPr lang="el-GR" sz="3000" i="1" dirty="0">
                <a:solidFill>
                  <a:schemeClr val="accent1">
                    <a:lumMod val="75000"/>
                  </a:schemeClr>
                </a:solidFill>
              </a:rPr>
              <a:t>«Έργα Σημαία»</a:t>
            </a: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 αφορούν τόσο οριζόντιες δράσεις, όσο και κάθετες, ανά τομέα πολιτικής.</a:t>
            </a:r>
          </a:p>
          <a:p>
            <a:pPr marL="0" indent="0" algn="just">
              <a:buNone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Στην πλειοψηφία τους, τα έργα αυτά έχουν ενταχθεί (           ).</a:t>
            </a:r>
          </a:p>
          <a:p>
            <a:pPr marL="0" indent="0" algn="just">
              <a:buNone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Ένα βρίσκεται σε κατάσταση αξιολόγησης (     ) και </a:t>
            </a:r>
          </a:p>
          <a:p>
            <a:pPr marL="0" indent="0" algn="just">
              <a:buNone/>
            </a:pPr>
            <a:r>
              <a:rPr lang="el-GR" sz="3000" dirty="0">
                <a:solidFill>
                  <a:schemeClr val="accent1">
                    <a:lumMod val="75000"/>
                  </a:schemeClr>
                </a:solidFill>
              </a:rPr>
              <a:t>για ένα αναμένεται η υποβολή Αιτήματος Χρηματοδότησης (     ).</a:t>
            </a:r>
          </a:p>
          <a:p>
            <a:pPr marL="0" indent="0">
              <a:buNone/>
            </a:pPr>
            <a:endParaRPr lang="el-GR" dirty="0"/>
          </a:p>
        </p:txBody>
      </p:sp>
      <p:sp>
        <p:nvSpPr>
          <p:cNvPr id="13" name="Ορθογώνιο 12"/>
          <p:cNvSpPr/>
          <p:nvPr/>
        </p:nvSpPr>
        <p:spPr bwMode="auto">
          <a:xfrm>
            <a:off x="2638398" y="4128743"/>
            <a:ext cx="327025" cy="327025"/>
          </a:xfrm>
          <a:prstGeom prst="rect">
            <a:avLst/>
          </a:pr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4" name="Ορθογώνιο 13"/>
          <p:cNvSpPr/>
          <p:nvPr/>
        </p:nvSpPr>
        <p:spPr bwMode="auto">
          <a:xfrm>
            <a:off x="2195735" y="4133895"/>
            <a:ext cx="327025" cy="327025"/>
          </a:xfrm>
          <a:prstGeom prst="rect">
            <a:avLst/>
          </a:prstGeom>
          <a:gradFill flip="none" rotWithShape="1">
            <a:gsLst>
              <a:gs pos="0">
                <a:schemeClr val="lt1">
                  <a:hueOff val="0"/>
                  <a:satOff val="0"/>
                  <a:lumOff val="0"/>
                  <a:shade val="30000"/>
                  <a:satMod val="115000"/>
                </a:schemeClr>
              </a:gs>
              <a:gs pos="50000">
                <a:schemeClr val="lt1">
                  <a:hueOff val="0"/>
                  <a:satOff val="0"/>
                  <a:lumOff val="0"/>
                  <a:shade val="67500"/>
                  <a:satMod val="115000"/>
                </a:schemeClr>
              </a:gs>
              <a:gs pos="100000">
                <a:schemeClr val="lt1">
                  <a:hueOff val="0"/>
                  <a:satOff val="0"/>
                  <a:lumOff val="0"/>
                  <a:shade val="100000"/>
                  <a:satMod val="115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solidFill>
              <a:schemeClr val="accent6">
                <a:lumMod val="75000"/>
              </a:schemeClr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15" name="Ορθογώνιο 14"/>
          <p:cNvSpPr/>
          <p:nvPr/>
        </p:nvSpPr>
        <p:spPr bwMode="auto">
          <a:xfrm>
            <a:off x="7261527" y="4635726"/>
            <a:ext cx="327025" cy="328612"/>
          </a:xfrm>
          <a:prstGeom prst="rect">
            <a:avLst/>
          </a:prstGeom>
          <a:solidFill>
            <a:srgbClr val="FFFFCC"/>
          </a:solidFill>
          <a:ln>
            <a:solidFill>
              <a:srgbClr val="00B0F0"/>
            </a:solidFill>
          </a:ln>
        </p:spPr>
        <p:style>
          <a:lnRef idx="2">
            <a:scrgbClr r="0" g="0" b="0"/>
          </a:lnRef>
          <a:fillRef idx="1">
            <a:schemeClr val="lt1">
              <a:hueOff val="0"/>
              <a:satOff val="0"/>
              <a:lumOff val="0"/>
              <a:alphaOff val="0"/>
            </a:schemeClr>
          </a:fillRef>
          <a:effectRef idx="0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62064" y="5661248"/>
            <a:ext cx="347663" cy="3540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970806209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1" name="Τίτλος 3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el-GR" sz="3600" b="1" dirty="0">
                <a:solidFill>
                  <a:schemeClr val="tx2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Έργα σημαία του Ε.Π. Μ.Δ.Τ. </a:t>
            </a:r>
          </a:p>
        </p:txBody>
      </p:sp>
      <p:sp>
        <p:nvSpPr>
          <p:cNvPr id="35842" name="Ορθογώνιο 2"/>
          <p:cNvSpPr>
            <a:spLocks noChangeArrowheads="1"/>
          </p:cNvSpPr>
          <p:nvPr/>
        </p:nvSpPr>
        <p:spPr bwMode="auto">
          <a:xfrm>
            <a:off x="111125" y="1125538"/>
            <a:ext cx="9144000" cy="5470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endParaRPr lang="en-US"/>
          </a:p>
        </p:txBody>
      </p:sp>
      <p:grpSp>
        <p:nvGrpSpPr>
          <p:cNvPr id="34" name="Ομάδα 33"/>
          <p:cNvGrpSpPr>
            <a:grpSpLocks/>
          </p:cNvGrpSpPr>
          <p:nvPr/>
        </p:nvGrpSpPr>
        <p:grpSpPr bwMode="auto">
          <a:xfrm>
            <a:off x="1588" y="1125538"/>
            <a:ext cx="4459287" cy="1363662"/>
            <a:chOff x="1867" y="1124744"/>
            <a:chExt cx="4458665" cy="1363934"/>
          </a:xfrm>
        </p:grpSpPr>
        <p:sp>
          <p:nvSpPr>
            <p:cNvPr id="5" name="Ορθογώνιο 4"/>
            <p:cNvSpPr/>
            <p:nvPr/>
          </p:nvSpPr>
          <p:spPr bwMode="auto">
            <a:xfrm>
              <a:off x="324084" y="1964698"/>
              <a:ext cx="3672963" cy="523980"/>
            </a:xfrm>
            <a:prstGeom prst="rect">
              <a:avLst/>
            </a:prstGeom>
            <a:solidFill>
              <a:schemeClr val="tx2">
                <a:lumMod val="60000"/>
                <a:lumOff val="40000"/>
              </a:schemeClr>
            </a:solidFill>
          </p:spPr>
          <p:style>
            <a:lnRef idx="2">
              <a:schemeClr val="accent5">
                <a:hueOff val="0"/>
                <a:satOff val="0"/>
                <a:lumOff val="0"/>
                <a:alphaOff val="0"/>
              </a:schemeClr>
            </a:lnRef>
            <a:fillRef idx="1">
              <a:scrgbClr r="0" g="0" b="0"/>
            </a:fillRef>
            <a:effectRef idx="0">
              <a:schemeClr val="accent5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Ελεύθερη σχεδίαση 7"/>
            <p:cNvSpPr/>
            <p:nvPr/>
          </p:nvSpPr>
          <p:spPr>
            <a:xfrm>
              <a:off x="1867" y="1124744"/>
              <a:ext cx="4458665" cy="722456"/>
            </a:xfrm>
            <a:custGeom>
              <a:avLst/>
              <a:gdLst>
                <a:gd name="connsiteX0" fmla="*/ 0 w 4458665"/>
                <a:gd name="connsiteY0" fmla="*/ 0 h 722478"/>
                <a:gd name="connsiteX1" fmla="*/ 4458665 w 4458665"/>
                <a:gd name="connsiteY1" fmla="*/ 0 h 722478"/>
                <a:gd name="connsiteX2" fmla="*/ 4458665 w 4458665"/>
                <a:gd name="connsiteY2" fmla="*/ 722478 h 722478"/>
                <a:gd name="connsiteX3" fmla="*/ 0 w 4458665"/>
                <a:gd name="connsiteY3" fmla="*/ 722478 h 722478"/>
                <a:gd name="connsiteX4" fmla="*/ 0 w 4458665"/>
                <a:gd name="connsiteY4" fmla="*/ 0 h 7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665" h="722478">
                  <a:moveTo>
                    <a:pt x="0" y="0"/>
                  </a:moveTo>
                  <a:lnTo>
                    <a:pt x="4458665" y="0"/>
                  </a:lnTo>
                  <a:lnTo>
                    <a:pt x="4458665" y="722478"/>
                  </a:lnTo>
                  <a:lnTo>
                    <a:pt x="0" y="7224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7625" tIns="31750" rIns="47625" bIns="317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2500" b="1" dirty="0">
                  <a:solidFill>
                    <a:schemeClr val="accent1"/>
                  </a:solidFill>
                </a:rPr>
                <a:t>Συστημικές Παρεμβάσεις</a:t>
              </a:r>
            </a:p>
          </p:txBody>
        </p:sp>
      </p:grpSp>
      <p:grpSp>
        <p:nvGrpSpPr>
          <p:cNvPr id="6" name="Ομάδα 5"/>
          <p:cNvGrpSpPr>
            <a:grpSpLocks/>
          </p:cNvGrpSpPr>
          <p:nvPr/>
        </p:nvGrpSpPr>
        <p:grpSpPr bwMode="auto">
          <a:xfrm>
            <a:off x="339725" y="2703513"/>
            <a:ext cx="3678238" cy="763587"/>
            <a:chOff x="340489" y="2704202"/>
            <a:chExt cx="3676983" cy="763500"/>
          </a:xfrm>
        </p:grpSpPr>
        <p:sp>
          <p:nvSpPr>
            <p:cNvPr id="9" name="Ορθογώνιο 8"/>
            <p:cNvSpPr/>
            <p:nvPr/>
          </p:nvSpPr>
          <p:spPr>
            <a:xfrm>
              <a:off x="340489" y="2918490"/>
              <a:ext cx="326913" cy="326988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l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0" name="Ελεύθερη σχεδίαση 9"/>
            <p:cNvSpPr/>
            <p:nvPr/>
          </p:nvSpPr>
          <p:spPr>
            <a:xfrm>
              <a:off x="987968" y="2704202"/>
              <a:ext cx="3029504" cy="763500"/>
            </a:xfrm>
            <a:custGeom>
              <a:avLst/>
              <a:gdLst>
                <a:gd name="connsiteX0" fmla="*/ 0 w 3029890"/>
                <a:gd name="connsiteY0" fmla="*/ 0 h 763500"/>
                <a:gd name="connsiteX1" fmla="*/ 3029890 w 3029890"/>
                <a:gd name="connsiteY1" fmla="*/ 0 h 763500"/>
                <a:gd name="connsiteX2" fmla="*/ 3029890 w 3029890"/>
                <a:gd name="connsiteY2" fmla="*/ 763500 h 763500"/>
                <a:gd name="connsiteX3" fmla="*/ 0 w 3029890"/>
                <a:gd name="connsiteY3" fmla="*/ 763500 h 763500"/>
                <a:gd name="connsiteX4" fmla="*/ 0 w 3029890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9890" h="763500">
                  <a:moveTo>
                    <a:pt x="0" y="0"/>
                  </a:moveTo>
                  <a:lnTo>
                    <a:pt x="3029890" y="0"/>
                  </a:lnTo>
                  <a:lnTo>
                    <a:pt x="3029890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Εθνική</a:t>
              </a:r>
              <a:r>
                <a:rPr lang="en-US" b="1" dirty="0">
                  <a:solidFill>
                    <a:schemeClr val="accent1"/>
                  </a:solidFill>
                </a:rPr>
                <a:t> </a:t>
              </a:r>
              <a:r>
                <a:rPr lang="el-GR" b="1" dirty="0">
                  <a:solidFill>
                    <a:schemeClr val="accent1"/>
                  </a:solidFill>
                </a:rPr>
                <a:t>Πύλη Κωδικοποίησης Νομοθεσίας</a:t>
              </a:r>
            </a:p>
          </p:txBody>
        </p:sp>
      </p:grpSp>
      <p:grpSp>
        <p:nvGrpSpPr>
          <p:cNvPr id="30" name="Ομάδα 29"/>
          <p:cNvGrpSpPr>
            <a:grpSpLocks/>
          </p:cNvGrpSpPr>
          <p:nvPr/>
        </p:nvGrpSpPr>
        <p:grpSpPr bwMode="auto">
          <a:xfrm>
            <a:off x="339725" y="3467100"/>
            <a:ext cx="3678238" cy="763588"/>
            <a:chOff x="340489" y="3467702"/>
            <a:chExt cx="3676983" cy="763500"/>
          </a:xfrm>
        </p:grpSpPr>
        <p:sp>
          <p:nvSpPr>
            <p:cNvPr id="11" name="Ορθογώνιο 10"/>
            <p:cNvSpPr/>
            <p:nvPr/>
          </p:nvSpPr>
          <p:spPr>
            <a:xfrm>
              <a:off x="340489" y="3681990"/>
              <a:ext cx="326913" cy="326987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l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2" name="Ελεύθερη σχεδίαση 11"/>
            <p:cNvSpPr/>
            <p:nvPr/>
          </p:nvSpPr>
          <p:spPr>
            <a:xfrm>
              <a:off x="987968" y="3467702"/>
              <a:ext cx="3029504" cy="763500"/>
            </a:xfrm>
            <a:custGeom>
              <a:avLst/>
              <a:gdLst>
                <a:gd name="connsiteX0" fmla="*/ 0 w 3029890"/>
                <a:gd name="connsiteY0" fmla="*/ 0 h 763500"/>
                <a:gd name="connsiteX1" fmla="*/ 3029890 w 3029890"/>
                <a:gd name="connsiteY1" fmla="*/ 0 h 763500"/>
                <a:gd name="connsiteX2" fmla="*/ 3029890 w 3029890"/>
                <a:gd name="connsiteY2" fmla="*/ 763500 h 763500"/>
                <a:gd name="connsiteX3" fmla="*/ 0 w 3029890"/>
                <a:gd name="connsiteY3" fmla="*/ 763500 h 763500"/>
                <a:gd name="connsiteX4" fmla="*/ 0 w 3029890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9890" h="763500">
                  <a:moveTo>
                    <a:pt x="0" y="0"/>
                  </a:moveTo>
                  <a:lnTo>
                    <a:pt x="3029890" y="0"/>
                  </a:lnTo>
                  <a:lnTo>
                    <a:pt x="3029890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Ηλεκτρονική Διακυβέρνηση Τώρα</a:t>
              </a:r>
            </a:p>
          </p:txBody>
        </p:sp>
      </p:grpSp>
      <p:grpSp>
        <p:nvGrpSpPr>
          <p:cNvPr id="31" name="Ομάδα 30"/>
          <p:cNvGrpSpPr>
            <a:grpSpLocks/>
          </p:cNvGrpSpPr>
          <p:nvPr/>
        </p:nvGrpSpPr>
        <p:grpSpPr bwMode="auto">
          <a:xfrm>
            <a:off x="350838" y="4244975"/>
            <a:ext cx="3656012" cy="763588"/>
            <a:chOff x="350752" y="4245090"/>
            <a:chExt cx="3656686" cy="763500"/>
          </a:xfrm>
        </p:grpSpPr>
        <p:sp>
          <p:nvSpPr>
            <p:cNvPr id="13" name="Ορθογώνιο 12"/>
            <p:cNvSpPr/>
            <p:nvPr/>
          </p:nvSpPr>
          <p:spPr>
            <a:xfrm>
              <a:off x="350752" y="4445092"/>
              <a:ext cx="327085" cy="326987"/>
            </a:xfrm>
            <a:prstGeom prst="rect">
              <a:avLst/>
            </a:prstGeom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Ελεύθερη σχεδίαση 13"/>
            <p:cNvSpPr/>
            <p:nvPr/>
          </p:nvSpPr>
          <p:spPr>
            <a:xfrm>
              <a:off x="998571" y="4245090"/>
              <a:ext cx="3008867" cy="763500"/>
            </a:xfrm>
            <a:custGeom>
              <a:avLst/>
              <a:gdLst>
                <a:gd name="connsiteX0" fmla="*/ 0 w 3009365"/>
                <a:gd name="connsiteY0" fmla="*/ 0 h 763500"/>
                <a:gd name="connsiteX1" fmla="*/ 3009365 w 3009365"/>
                <a:gd name="connsiteY1" fmla="*/ 0 h 763500"/>
                <a:gd name="connsiteX2" fmla="*/ 3009365 w 3009365"/>
                <a:gd name="connsiteY2" fmla="*/ 763500 h 763500"/>
                <a:gd name="connsiteX3" fmla="*/ 0 w 3009365"/>
                <a:gd name="connsiteY3" fmla="*/ 763500 h 763500"/>
                <a:gd name="connsiteX4" fmla="*/ 0 w 3009365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09365" h="763500">
                  <a:moveTo>
                    <a:pt x="0" y="0"/>
                  </a:moveTo>
                  <a:lnTo>
                    <a:pt x="3009365" y="0"/>
                  </a:lnTo>
                  <a:lnTo>
                    <a:pt x="3009365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Ενιαίο Σύστημα Διαχείρισης Ανθρώπινου Δυναμικού </a:t>
              </a:r>
            </a:p>
          </p:txBody>
        </p:sp>
      </p:grpSp>
      <p:grpSp>
        <p:nvGrpSpPr>
          <p:cNvPr id="32" name="Ομάδα 31"/>
          <p:cNvGrpSpPr>
            <a:grpSpLocks/>
          </p:cNvGrpSpPr>
          <p:nvPr/>
        </p:nvGrpSpPr>
        <p:grpSpPr bwMode="auto">
          <a:xfrm>
            <a:off x="339725" y="4994275"/>
            <a:ext cx="3678238" cy="763588"/>
            <a:chOff x="340489" y="4994703"/>
            <a:chExt cx="3676983" cy="763500"/>
          </a:xfrm>
        </p:grpSpPr>
        <p:sp>
          <p:nvSpPr>
            <p:cNvPr id="15" name="Ορθογώνιο 14"/>
            <p:cNvSpPr/>
            <p:nvPr/>
          </p:nvSpPr>
          <p:spPr>
            <a:xfrm>
              <a:off x="340489" y="5208991"/>
              <a:ext cx="326913" cy="326987"/>
            </a:xfrm>
            <a:prstGeom prst="rect">
              <a:avLst/>
            </a:prstGeom>
            <a:blipFill>
              <a:blip r:embed="rId2"/>
              <a:tile tx="0" ty="0" sx="100000" sy="100000" flip="none" algn="tl"/>
            </a:blipFill>
            <a:ln>
              <a:solidFill>
                <a:schemeClr val="accent6">
                  <a:lumMod val="75000"/>
                </a:schemeClr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Ελεύθερη σχεδίαση 15"/>
            <p:cNvSpPr/>
            <p:nvPr/>
          </p:nvSpPr>
          <p:spPr>
            <a:xfrm>
              <a:off x="987968" y="4994703"/>
              <a:ext cx="3029504" cy="763500"/>
            </a:xfrm>
            <a:custGeom>
              <a:avLst/>
              <a:gdLst>
                <a:gd name="connsiteX0" fmla="*/ 0 w 3029890"/>
                <a:gd name="connsiteY0" fmla="*/ 0 h 763500"/>
                <a:gd name="connsiteX1" fmla="*/ 3029890 w 3029890"/>
                <a:gd name="connsiteY1" fmla="*/ 0 h 763500"/>
                <a:gd name="connsiteX2" fmla="*/ 3029890 w 3029890"/>
                <a:gd name="connsiteY2" fmla="*/ 763500 h 763500"/>
                <a:gd name="connsiteX3" fmla="*/ 0 w 3029890"/>
                <a:gd name="connsiteY3" fmla="*/ 763500 h 763500"/>
                <a:gd name="connsiteX4" fmla="*/ 0 w 3029890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29890" h="763500">
                  <a:moveTo>
                    <a:pt x="0" y="0"/>
                  </a:moveTo>
                  <a:lnTo>
                    <a:pt x="3029890" y="0"/>
                  </a:lnTo>
                  <a:lnTo>
                    <a:pt x="3029890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Ενιαίο Σύστημα Εξυπηρέτησης Πολιτών</a:t>
              </a:r>
            </a:p>
          </p:txBody>
        </p:sp>
      </p:grpSp>
      <p:grpSp>
        <p:nvGrpSpPr>
          <p:cNvPr id="36" name="Ομάδα 35"/>
          <p:cNvGrpSpPr>
            <a:grpSpLocks/>
          </p:cNvGrpSpPr>
          <p:nvPr/>
        </p:nvGrpSpPr>
        <p:grpSpPr bwMode="auto">
          <a:xfrm>
            <a:off x="4643438" y="1125538"/>
            <a:ext cx="4498975" cy="1387475"/>
            <a:chOff x="4644007" y="1124744"/>
            <a:chExt cx="4498124" cy="1388646"/>
          </a:xfrm>
        </p:grpSpPr>
        <p:sp>
          <p:nvSpPr>
            <p:cNvPr id="17" name="Ορθογώνιο 16"/>
            <p:cNvSpPr/>
            <p:nvPr/>
          </p:nvSpPr>
          <p:spPr>
            <a:xfrm>
              <a:off x="4644007" y="1989073"/>
              <a:ext cx="3960063" cy="524317"/>
            </a:xfrm>
            <a:prstGeom prst="rect">
              <a:avLst/>
            </a:prstGeom>
          </p:spPr>
          <p:style>
            <a:lnRef idx="2">
              <a:schemeClr val="accent5">
                <a:hueOff val="-9933876"/>
                <a:satOff val="39811"/>
                <a:lumOff val="8628"/>
                <a:alphaOff val="0"/>
              </a:schemeClr>
            </a:lnRef>
            <a:fillRef idx="1">
              <a:schemeClr val="accent5">
                <a:hueOff val="-9933876"/>
                <a:satOff val="39811"/>
                <a:lumOff val="8628"/>
                <a:alphaOff val="0"/>
              </a:schemeClr>
            </a:fillRef>
            <a:effectRef idx="0">
              <a:schemeClr val="accent5">
                <a:hueOff val="-9933876"/>
                <a:satOff val="39811"/>
                <a:lumOff val="8628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9" name="Ελεύθερη σχεδίαση 18"/>
            <p:cNvSpPr/>
            <p:nvPr/>
          </p:nvSpPr>
          <p:spPr>
            <a:xfrm>
              <a:off x="4683686" y="1124744"/>
              <a:ext cx="4458445" cy="722922"/>
            </a:xfrm>
            <a:custGeom>
              <a:avLst/>
              <a:gdLst>
                <a:gd name="connsiteX0" fmla="*/ 0 w 4458665"/>
                <a:gd name="connsiteY0" fmla="*/ 0 h 722478"/>
                <a:gd name="connsiteX1" fmla="*/ 4458665 w 4458665"/>
                <a:gd name="connsiteY1" fmla="*/ 0 h 722478"/>
                <a:gd name="connsiteX2" fmla="*/ 4458665 w 4458665"/>
                <a:gd name="connsiteY2" fmla="*/ 722478 h 722478"/>
                <a:gd name="connsiteX3" fmla="*/ 0 w 4458665"/>
                <a:gd name="connsiteY3" fmla="*/ 722478 h 722478"/>
                <a:gd name="connsiteX4" fmla="*/ 0 w 4458665"/>
                <a:gd name="connsiteY4" fmla="*/ 0 h 7224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458665" h="722478">
                  <a:moveTo>
                    <a:pt x="0" y="0"/>
                  </a:moveTo>
                  <a:lnTo>
                    <a:pt x="4458665" y="0"/>
                  </a:lnTo>
                  <a:lnTo>
                    <a:pt x="4458665" y="722478"/>
                  </a:lnTo>
                  <a:lnTo>
                    <a:pt x="0" y="722478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0">
              <a:schemeClr val="dk1">
                <a:alpha val="0"/>
                <a:hueOff val="0"/>
                <a:satOff val="0"/>
                <a:lumOff val="0"/>
                <a:alphaOff val="0"/>
              </a:schemeClr>
            </a:lnRef>
            <a:fillRef idx="0">
              <a:schemeClr val="lt1">
                <a:alpha val="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0"/>
                <a:hueOff val="0"/>
                <a:satOff val="0"/>
                <a:lumOff val="0"/>
                <a:alphaOff val="0"/>
              </a:schemeClr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47625" tIns="31750" rIns="47625" bIns="31750" spcCol="1270" anchor="ctr"/>
            <a:lstStyle/>
            <a:p>
              <a:pPr algn="ctr" defTabSz="111125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sz="2500" b="1" dirty="0">
                  <a:solidFill>
                    <a:schemeClr val="accent1"/>
                  </a:solidFill>
                </a:rPr>
                <a:t>Έργα Κάθετων Τομέων Πολιτικής</a:t>
              </a:r>
            </a:p>
          </p:txBody>
        </p:sp>
      </p:grpSp>
      <p:grpSp>
        <p:nvGrpSpPr>
          <p:cNvPr id="37" name="Ομάδα 36"/>
          <p:cNvGrpSpPr>
            <a:grpSpLocks/>
          </p:cNvGrpSpPr>
          <p:nvPr/>
        </p:nvGrpSpPr>
        <p:grpSpPr bwMode="auto">
          <a:xfrm>
            <a:off x="4683125" y="2693988"/>
            <a:ext cx="3892550" cy="763587"/>
            <a:chOff x="4683466" y="2693742"/>
            <a:chExt cx="3892080" cy="763500"/>
          </a:xfrm>
        </p:grpSpPr>
        <p:sp>
          <p:nvSpPr>
            <p:cNvPr id="20" name="Ορθογώνιο 19"/>
            <p:cNvSpPr/>
            <p:nvPr/>
          </p:nvSpPr>
          <p:spPr>
            <a:xfrm>
              <a:off x="4683466" y="2917553"/>
              <a:ext cx="326986" cy="326988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l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1" name="Ελεύθερη σχεδίαση 20"/>
            <p:cNvSpPr/>
            <p:nvPr/>
          </p:nvSpPr>
          <p:spPr>
            <a:xfrm>
              <a:off x="5219976" y="2693742"/>
              <a:ext cx="3355570" cy="763500"/>
            </a:xfrm>
            <a:custGeom>
              <a:avLst/>
              <a:gdLst>
                <a:gd name="connsiteX0" fmla="*/ 0 w 3355561"/>
                <a:gd name="connsiteY0" fmla="*/ 0 h 763500"/>
                <a:gd name="connsiteX1" fmla="*/ 3355561 w 3355561"/>
                <a:gd name="connsiteY1" fmla="*/ 0 h 763500"/>
                <a:gd name="connsiteX2" fmla="*/ 3355561 w 3355561"/>
                <a:gd name="connsiteY2" fmla="*/ 763500 h 763500"/>
                <a:gd name="connsiteX3" fmla="*/ 0 w 3355561"/>
                <a:gd name="connsiteY3" fmla="*/ 763500 h 763500"/>
                <a:gd name="connsiteX4" fmla="*/ 0 w 3355561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561" h="763500">
                  <a:moveTo>
                    <a:pt x="0" y="0"/>
                  </a:moveTo>
                  <a:lnTo>
                    <a:pt x="3355561" y="0"/>
                  </a:lnTo>
                  <a:lnTo>
                    <a:pt x="3355561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Αναδιοργάνωση και Διοικητική Μεταρρύθμιση OTA α’ και β’ Βαθμού</a:t>
              </a:r>
            </a:p>
          </p:txBody>
        </p:sp>
      </p:grpSp>
      <p:grpSp>
        <p:nvGrpSpPr>
          <p:cNvPr id="38" name="Ομάδα 37"/>
          <p:cNvGrpSpPr>
            <a:grpSpLocks/>
          </p:cNvGrpSpPr>
          <p:nvPr/>
        </p:nvGrpSpPr>
        <p:grpSpPr bwMode="auto">
          <a:xfrm>
            <a:off x="4683125" y="3463925"/>
            <a:ext cx="3889375" cy="763588"/>
            <a:chOff x="4683466" y="3463312"/>
            <a:chExt cx="3888265" cy="763500"/>
          </a:xfrm>
        </p:grpSpPr>
        <p:sp>
          <p:nvSpPr>
            <p:cNvPr id="22" name="Ορθογώνιο 21"/>
            <p:cNvSpPr/>
            <p:nvPr/>
          </p:nvSpPr>
          <p:spPr>
            <a:xfrm>
              <a:off x="4683466" y="3680775"/>
              <a:ext cx="326932" cy="328574"/>
            </a:xfrm>
            <a:prstGeom prst="rect">
              <a:avLst/>
            </a:prstGeom>
            <a:solidFill>
              <a:srgbClr val="FFFFCC"/>
            </a:soli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Ελεύθερη σχεδίαση 22"/>
            <p:cNvSpPr/>
            <p:nvPr/>
          </p:nvSpPr>
          <p:spPr>
            <a:xfrm>
              <a:off x="5216714" y="3463312"/>
              <a:ext cx="3355017" cy="763500"/>
            </a:xfrm>
            <a:custGeom>
              <a:avLst/>
              <a:gdLst>
                <a:gd name="connsiteX0" fmla="*/ 0 w 3355561"/>
                <a:gd name="connsiteY0" fmla="*/ 0 h 763500"/>
                <a:gd name="connsiteX1" fmla="*/ 3355561 w 3355561"/>
                <a:gd name="connsiteY1" fmla="*/ 0 h 763500"/>
                <a:gd name="connsiteX2" fmla="*/ 3355561 w 3355561"/>
                <a:gd name="connsiteY2" fmla="*/ 763500 h 763500"/>
                <a:gd name="connsiteX3" fmla="*/ 0 w 3355561"/>
                <a:gd name="connsiteY3" fmla="*/ 763500 h 763500"/>
                <a:gd name="connsiteX4" fmla="*/ 0 w 3355561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561" h="763500">
                  <a:moveTo>
                    <a:pt x="0" y="0"/>
                  </a:moveTo>
                  <a:lnTo>
                    <a:pt x="3355561" y="0"/>
                  </a:lnTo>
                  <a:lnTo>
                    <a:pt x="3355561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Μεταρρύθμιση του Δημοσιονομικού Συστήματος στην Κεντρική Διοίκηση</a:t>
              </a:r>
            </a:p>
          </p:txBody>
        </p:sp>
      </p:grpSp>
      <p:grpSp>
        <p:nvGrpSpPr>
          <p:cNvPr id="39" name="Ομάδα 38"/>
          <p:cNvGrpSpPr>
            <a:grpSpLocks/>
          </p:cNvGrpSpPr>
          <p:nvPr/>
        </p:nvGrpSpPr>
        <p:grpSpPr bwMode="auto">
          <a:xfrm>
            <a:off x="4683125" y="4221163"/>
            <a:ext cx="3892550" cy="763587"/>
            <a:chOff x="4683466" y="4220742"/>
            <a:chExt cx="3892080" cy="763500"/>
          </a:xfrm>
        </p:grpSpPr>
        <p:sp>
          <p:nvSpPr>
            <p:cNvPr id="24" name="Ορθογώνιο 23"/>
            <p:cNvSpPr/>
            <p:nvPr/>
          </p:nvSpPr>
          <p:spPr>
            <a:xfrm>
              <a:off x="4683466" y="4444553"/>
              <a:ext cx="326986" cy="326988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l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Ελεύθερη σχεδίαση 24"/>
            <p:cNvSpPr/>
            <p:nvPr/>
          </p:nvSpPr>
          <p:spPr>
            <a:xfrm>
              <a:off x="5219976" y="4220742"/>
              <a:ext cx="3355570" cy="763500"/>
            </a:xfrm>
            <a:custGeom>
              <a:avLst/>
              <a:gdLst>
                <a:gd name="connsiteX0" fmla="*/ 0 w 3355561"/>
                <a:gd name="connsiteY0" fmla="*/ 0 h 763500"/>
                <a:gd name="connsiteX1" fmla="*/ 3355561 w 3355561"/>
                <a:gd name="connsiteY1" fmla="*/ 0 h 763500"/>
                <a:gd name="connsiteX2" fmla="*/ 3355561 w 3355561"/>
                <a:gd name="connsiteY2" fmla="*/ 763500 h 763500"/>
                <a:gd name="connsiteX3" fmla="*/ 0 w 3355561"/>
                <a:gd name="connsiteY3" fmla="*/ 763500 h 763500"/>
                <a:gd name="connsiteX4" fmla="*/ 0 w 3355561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561" h="763500">
                  <a:moveTo>
                    <a:pt x="0" y="0"/>
                  </a:moveTo>
                  <a:lnTo>
                    <a:pt x="3355561" y="0"/>
                  </a:lnTo>
                  <a:lnTo>
                    <a:pt x="3355561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Έκδοση σύνταξης του ΙΚΑ σε μία ημέρα</a:t>
              </a:r>
            </a:p>
          </p:txBody>
        </p:sp>
      </p:grpSp>
      <p:grpSp>
        <p:nvGrpSpPr>
          <p:cNvPr id="40" name="Ομάδα 39"/>
          <p:cNvGrpSpPr>
            <a:grpSpLocks/>
          </p:cNvGrpSpPr>
          <p:nvPr/>
        </p:nvGrpSpPr>
        <p:grpSpPr bwMode="auto">
          <a:xfrm>
            <a:off x="4683125" y="4979988"/>
            <a:ext cx="3889375" cy="763587"/>
            <a:chOff x="4683466" y="4979707"/>
            <a:chExt cx="3889675" cy="763500"/>
          </a:xfrm>
        </p:grpSpPr>
        <p:sp>
          <p:nvSpPr>
            <p:cNvPr id="26" name="Ορθογώνιο 25"/>
            <p:cNvSpPr/>
            <p:nvPr/>
          </p:nvSpPr>
          <p:spPr>
            <a:xfrm>
              <a:off x="4683466" y="5208281"/>
              <a:ext cx="327050" cy="326988"/>
            </a:xfrm>
            <a:prstGeom prst="rect">
              <a:avLst/>
            </a:prstGeom>
            <a:gradFill flip="none" rotWithShape="1">
              <a:gsLst>
                <a:gs pos="0">
                  <a:schemeClr val="lt1">
                    <a:hueOff val="0"/>
                    <a:satOff val="0"/>
                    <a:lumOff val="0"/>
                    <a:shade val="30000"/>
                    <a:satMod val="115000"/>
                  </a:schemeClr>
                </a:gs>
                <a:gs pos="50000">
                  <a:schemeClr val="lt1">
                    <a:hueOff val="0"/>
                    <a:satOff val="0"/>
                    <a:lumOff val="0"/>
                    <a:shade val="67500"/>
                    <a:satMod val="115000"/>
                  </a:schemeClr>
                </a:gs>
                <a:gs pos="100000">
                  <a:schemeClr val="lt1">
                    <a:hueOff val="0"/>
                    <a:satOff val="0"/>
                    <a:lumOff val="0"/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hemeClr val="lt1"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7" name="Ελεύθερη σχεδίαση 26"/>
            <p:cNvSpPr/>
            <p:nvPr/>
          </p:nvSpPr>
          <p:spPr>
            <a:xfrm>
              <a:off x="5216907" y="4979707"/>
              <a:ext cx="3356234" cy="763500"/>
            </a:xfrm>
            <a:custGeom>
              <a:avLst/>
              <a:gdLst>
                <a:gd name="connsiteX0" fmla="*/ 0 w 3355561"/>
                <a:gd name="connsiteY0" fmla="*/ 0 h 763500"/>
                <a:gd name="connsiteX1" fmla="*/ 3355561 w 3355561"/>
                <a:gd name="connsiteY1" fmla="*/ 0 h 763500"/>
                <a:gd name="connsiteX2" fmla="*/ 3355561 w 3355561"/>
                <a:gd name="connsiteY2" fmla="*/ 763500 h 763500"/>
                <a:gd name="connsiteX3" fmla="*/ 0 w 3355561"/>
                <a:gd name="connsiteY3" fmla="*/ 763500 h 763500"/>
                <a:gd name="connsiteX4" fmla="*/ 0 w 3355561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561" h="763500">
                  <a:moveTo>
                    <a:pt x="0" y="0"/>
                  </a:moveTo>
                  <a:lnTo>
                    <a:pt x="3355561" y="0"/>
                  </a:lnTo>
                  <a:lnTo>
                    <a:pt x="3355561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Βελτιστοποίηση της Ροής Ποινικής, Πολιτικής και Διοικητικής Διαδικασίας</a:t>
              </a:r>
            </a:p>
          </p:txBody>
        </p:sp>
      </p:grpSp>
      <p:grpSp>
        <p:nvGrpSpPr>
          <p:cNvPr id="41" name="Ομάδα 40"/>
          <p:cNvGrpSpPr>
            <a:grpSpLocks/>
          </p:cNvGrpSpPr>
          <p:nvPr/>
        </p:nvGrpSpPr>
        <p:grpSpPr bwMode="auto">
          <a:xfrm>
            <a:off x="4683125" y="5748338"/>
            <a:ext cx="3892550" cy="763587"/>
            <a:chOff x="4683466" y="5747743"/>
            <a:chExt cx="3892080" cy="763500"/>
          </a:xfrm>
        </p:grpSpPr>
        <p:sp>
          <p:nvSpPr>
            <p:cNvPr id="28" name="Ορθογώνιο 27">
              <a:hlinkClick r:id="" action="ppaction://noaction" highlightClick="1"/>
            </p:cNvPr>
            <p:cNvSpPr/>
            <p:nvPr/>
          </p:nvSpPr>
          <p:spPr>
            <a:xfrm>
              <a:off x="4683466" y="5971554"/>
              <a:ext cx="326986" cy="326988"/>
            </a:xfrm>
            <a:prstGeom prst="rect">
              <a:avLst/>
            </a:prstGeom>
            <a:gradFill flip="none" rotWithShape="1">
              <a:gsLst>
                <a:gs pos="0">
                  <a:schemeClr val="bg1">
                    <a:shade val="30000"/>
                    <a:satMod val="115000"/>
                  </a:schemeClr>
                </a:gs>
                <a:gs pos="50000">
                  <a:schemeClr val="bg1">
                    <a:shade val="67500"/>
                    <a:satMod val="115000"/>
                  </a:schemeClr>
                </a:gs>
                <a:gs pos="100000">
                  <a:schemeClr val="bg1">
                    <a:shade val="100000"/>
                    <a:satMod val="115000"/>
                  </a:schemeClr>
                </a:gs>
              </a:gsLst>
              <a:path path="circle">
                <a:fillToRect l="50000" t="50000" r="50000" b="50000"/>
              </a:path>
              <a:tileRect/>
            </a:gradFill>
            <a:ln>
              <a:solidFill>
                <a:srgbClr val="00B0F0"/>
              </a:solidFill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lt1"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9" name="Ελεύθερη σχεδίαση 28"/>
            <p:cNvSpPr/>
            <p:nvPr/>
          </p:nvSpPr>
          <p:spPr>
            <a:xfrm>
              <a:off x="5219976" y="5747743"/>
              <a:ext cx="3355570" cy="763500"/>
            </a:xfrm>
            <a:custGeom>
              <a:avLst/>
              <a:gdLst>
                <a:gd name="connsiteX0" fmla="*/ 0 w 3355561"/>
                <a:gd name="connsiteY0" fmla="*/ 0 h 763500"/>
                <a:gd name="connsiteX1" fmla="*/ 3355561 w 3355561"/>
                <a:gd name="connsiteY1" fmla="*/ 0 h 763500"/>
                <a:gd name="connsiteX2" fmla="*/ 3355561 w 3355561"/>
                <a:gd name="connsiteY2" fmla="*/ 763500 h 763500"/>
                <a:gd name="connsiteX3" fmla="*/ 0 w 3355561"/>
                <a:gd name="connsiteY3" fmla="*/ 763500 h 763500"/>
                <a:gd name="connsiteX4" fmla="*/ 0 w 3355561"/>
                <a:gd name="connsiteY4" fmla="*/ 0 h 763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355561" h="763500">
                  <a:moveTo>
                    <a:pt x="0" y="0"/>
                  </a:moveTo>
                  <a:lnTo>
                    <a:pt x="3355561" y="0"/>
                  </a:lnTo>
                  <a:lnTo>
                    <a:pt x="3355561" y="763500"/>
                  </a:lnTo>
                  <a:lnTo>
                    <a:pt x="0" y="763500"/>
                  </a:lnTo>
                  <a:lnTo>
                    <a:pt x="0" y="0"/>
                  </a:lnTo>
                  <a:close/>
                </a:path>
              </a:pathLst>
            </a:cu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tx1">
                <a:hueOff val="0"/>
                <a:satOff val="0"/>
                <a:lumOff val="0"/>
                <a:alphaOff val="0"/>
              </a:schemeClr>
            </a:fontRef>
          </p:style>
          <p:txBody>
            <a:bodyPr lIns="128016" tIns="128016" rIns="128016" bIns="128016" spcCol="1270" anchor="ctr"/>
            <a:lstStyle/>
            <a:p>
              <a:pPr defTabSz="800100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el-GR" b="1" dirty="0">
                  <a:solidFill>
                    <a:schemeClr val="accent1"/>
                  </a:solidFill>
                </a:rPr>
                <a:t>Πληροφοριακό Σύστημα Λειτουργίας Πρωτοβάθμιας Φροντίδας  Υγείας </a:t>
              </a:r>
            </a:p>
          </p:txBody>
        </p:sp>
      </p:grp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09" y="4424363"/>
            <a:ext cx="347663" cy="3476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Θέμα του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Έγγραφο" ma:contentTypeID="0x010100ECDDDAFF6CA6494BB9A76D6EF082445F" ma:contentTypeVersion="1" ma:contentTypeDescription="Δημιουργία νέου εγγράφου" ma:contentTypeScope="" ma:versionID="c4f59b79303d18c968b6dd5a4da34f49">
  <xsd:schema xmlns:xsd="http://www.w3.org/2001/XMLSchema" xmlns:xs="http://www.w3.org/2001/XMLSchema" xmlns:p="http://schemas.microsoft.com/office/2006/metadata/properties" xmlns:ns1="http://schemas.microsoft.com/sharepoint/v3" targetNamespace="http://schemas.microsoft.com/office/2006/metadata/properties" ma:root="true" ma:fieldsID="411b4437d7e41913fd45395c41a89079" ns1:_="">
    <xsd:import namespace="http://schemas.microsoft.com/sharepoint/v3"/>
    <xsd:element name="properties">
      <xsd:complexType>
        <xsd:sequence>
          <xsd:element name="documentManagement">
            <xsd:complexType>
              <xsd:all>
                <xsd:element ref="ns1:PublishingStartDate" minOccurs="0"/>
                <xsd:element ref="ns1:PublishingExpirationDat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8" nillable="true" ma:displayName="Ημερομηνία έναρξης χρονοδιαγράμματος" ma:description="" ma:hidden="true" ma:internalName="PublishingStartDate">
      <xsd:simpleType>
        <xsd:restriction base="dms:Unknown"/>
      </xsd:simpleType>
    </xsd:element>
    <xsd:element name="PublishingExpirationDate" ma:index="9" nillable="true" ma:displayName="Ημερομηνία λήξης χρονοδιαγράμματος" ma:description="" ma:hidden="true" ma:internalName="PublishingExpirationDate">
      <xsd:simpleType>
        <xsd:restriction base="dms:Unknow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Τύπος περιεχομένου"/>
        <xsd:element ref="dc:title" minOccurs="0" maxOccurs="1" ma:index="4" ma:displayName="Τίτλος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PublishingExpirationDate xmlns="http://schemas.microsoft.com/sharepoint/v3" xsi:nil="true"/>
    <PublishingStartDate xmlns="http://schemas.microsoft.com/sharepoint/v3" xsi:nil="true"/>
  </documentManagement>
</p:properties>
</file>

<file path=customXml/itemProps1.xml><?xml version="1.0" encoding="utf-8"?>
<ds:datastoreItem xmlns:ds="http://schemas.openxmlformats.org/officeDocument/2006/customXml" ds:itemID="{B0A550B2-495C-404D-8069-88C44C149F89}"/>
</file>

<file path=customXml/itemProps2.xml><?xml version="1.0" encoding="utf-8"?>
<ds:datastoreItem xmlns:ds="http://schemas.openxmlformats.org/officeDocument/2006/customXml" ds:itemID="{DFA07CF7-1586-4D53-A569-46E10FC8A52B}"/>
</file>

<file path=customXml/itemProps3.xml><?xml version="1.0" encoding="utf-8"?>
<ds:datastoreItem xmlns:ds="http://schemas.openxmlformats.org/officeDocument/2006/customXml" ds:itemID="{287A469C-7AC5-4931-A49E-8AEF21C04E90}"/>
</file>

<file path=docProps/app.xml><?xml version="1.0" encoding="utf-8"?>
<Properties xmlns="http://schemas.openxmlformats.org/officeDocument/2006/extended-properties" xmlns:vt="http://schemas.openxmlformats.org/officeDocument/2006/docPropsVTypes">
  <TotalTime>6349</TotalTime>
  <Words>598</Words>
  <Application>Microsoft Office PowerPoint</Application>
  <PresentationFormat>Προβολή στην οθόνη (4:3)</PresentationFormat>
  <Paragraphs>63</Paragraphs>
  <Slides>9</Slides>
  <Notes>0</Notes>
  <HiddenSlides>0</HiddenSlides>
  <MMClips>0</MMClips>
  <ScaleCrop>false</ScaleCrop>
  <HeadingPairs>
    <vt:vector size="6" baseType="variant">
      <vt:variant>
        <vt:lpstr>Θέμα</vt:lpstr>
      </vt:variant>
      <vt:variant>
        <vt:i4>1</vt:i4>
      </vt:variant>
      <vt:variant>
        <vt:lpstr>Ενσωματωμένοι διακομιστές OLE</vt:lpstr>
      </vt:variant>
      <vt:variant>
        <vt:i4>1</vt:i4>
      </vt:variant>
      <vt:variant>
        <vt:lpstr>Τίτλοι διαφανειών</vt:lpstr>
      </vt:variant>
      <vt:variant>
        <vt:i4>9</vt:i4>
      </vt:variant>
    </vt:vector>
  </HeadingPairs>
  <TitlesOfParts>
    <vt:vector size="11" baseType="lpstr">
      <vt:lpstr>Θέμα του Office</vt:lpstr>
      <vt:lpstr>Εικόνα Bitmap</vt:lpstr>
      <vt:lpstr>Παρουσίαση του PowerPoint</vt:lpstr>
      <vt:lpstr>Το Ε.Π. «Μεταρρύθμιση Δημόσιου Τομέα»</vt:lpstr>
      <vt:lpstr>Το Ε.Π. «Μεταρρύθμιση Δημόσιου Τομέα»</vt:lpstr>
      <vt:lpstr>Το Ε.Π. «Μεταρρύθμιση Δημόσιου Τομέα»</vt:lpstr>
      <vt:lpstr>Κατά το έτος 2019 ειδικότερα…</vt:lpstr>
      <vt:lpstr>Κατά το έτος 2019 ειδικότερα…</vt:lpstr>
      <vt:lpstr>Με τη συνεισφορά των νέων Προσκλήσεων και εντάξεων το 2019:</vt:lpstr>
      <vt:lpstr>Έργα Σημαία του Ε.Π. Μ.Δ.Τ. </vt:lpstr>
      <vt:lpstr>Έργα σημαία του Ε.Π. Μ.Δ.Τ.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Διαφάνεια 1</dc:title>
  <dc:creator>ΓΤ</dc:creator>
  <cp:lastModifiedBy>ΗΛΙΑΔΗ ΑΝΑΣΤΑΣΙΑ</cp:lastModifiedBy>
  <cp:revision>475</cp:revision>
  <cp:lastPrinted>2018-02-06T09:56:18Z</cp:lastPrinted>
  <dcterms:created xsi:type="dcterms:W3CDTF">2015-06-24T12:38:35Z</dcterms:created>
  <dcterms:modified xsi:type="dcterms:W3CDTF">2020-10-05T12:09:25Z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0x010100ECDDDAFF6CA6494BB9A76D6EF082445F</vt:lpwstr>
  </property>
</Properties>
</file>