
<file path=[Content_Types].xml><?xml version="1.0" encoding="utf-8"?>
<Types xmlns="http://schemas.openxmlformats.org/package/2006/content-types">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charts/chart7.xml" ContentType="application/vnd.openxmlformats-officedocument.drawingml.chart+xml"/>
  <Default Extension="xlsx" ContentType="application/vnd.openxmlformats-officedocument.spreadsheetml.sheet"/>
  <Override PartName="/ppt/diagrams/layout1.xml" ContentType="application/vnd.openxmlformats-officedocument.drawingml.diagramLayout+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Default Extension="png" ContentType="image/png"/>
  <Default Extension="bin" ContentType="application/vnd.openxmlformats-officedocument.oleObject"/>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Default Extension="vml" ContentType="application/vnd.openxmlformats-officedocument.vmlDrawing"/>
  <Override PartName="/ppt/charts/chart6.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312" r:id="rId2"/>
    <p:sldId id="389" r:id="rId3"/>
    <p:sldId id="332" r:id="rId4"/>
    <p:sldId id="318" r:id="rId5"/>
    <p:sldId id="392" r:id="rId6"/>
    <p:sldId id="390" r:id="rId7"/>
    <p:sldId id="391" r:id="rId8"/>
    <p:sldId id="393" r:id="rId9"/>
    <p:sldId id="320" r:id="rId10"/>
    <p:sldId id="394" r:id="rId11"/>
    <p:sldId id="321" r:id="rId12"/>
    <p:sldId id="395" r:id="rId13"/>
    <p:sldId id="322" r:id="rId14"/>
    <p:sldId id="396" r:id="rId15"/>
    <p:sldId id="323" r:id="rId16"/>
    <p:sldId id="366" r:id="rId17"/>
    <p:sldId id="367" r:id="rId18"/>
    <p:sldId id="397" r:id="rId19"/>
    <p:sldId id="398" r:id="rId20"/>
    <p:sldId id="372" r:id="rId21"/>
    <p:sldId id="399" r:id="rId22"/>
    <p:sldId id="374" r:id="rId23"/>
    <p:sldId id="400" r:id="rId24"/>
    <p:sldId id="376" r:id="rId25"/>
    <p:sldId id="401" r:id="rId26"/>
    <p:sldId id="378" r:id="rId27"/>
    <p:sldId id="402" r:id="rId28"/>
  </p:sldIdLst>
  <p:sldSz cx="9144000" cy="6858000" type="screen4x3"/>
  <p:notesSz cx="6797675" cy="9928225"/>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Φωτεινό στυλ 3 - Έμφαση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Στυλ με θέμα 1 - Έμφαση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Στυλ με θέμα 1 - Έμφαση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Στυλ με θέμα 1 - Έμφαση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12C8C85-51F0-491E-9774-3900AFEF0FD7}" styleName="Φωτεινό στυλ 2 - Έμφαση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8FB837D-C827-4EFA-A057-4D05807E0F7C}" styleName="Στυλ με θέμα 1 - Έμφαση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66" autoAdjust="0"/>
    <p:restoredTop sz="98934" autoAdjust="0"/>
  </p:normalViewPr>
  <p:slideViewPr>
    <p:cSldViewPr>
      <p:cViewPr>
        <p:scale>
          <a:sx n="80" d="100"/>
          <a:sy n="80" d="100"/>
        </p:scale>
        <p:origin x="-1277" y="-17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2" d="100"/>
          <a:sy n="62" d="100"/>
        </p:scale>
        <p:origin x="-3288" y="-8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file:///\\Epdmnew\d\MONADA%20A1\&#917;&#932;&#919;&#931;&#921;&#917;&#931;%20&#917;&#922;&#920;&#917;&#931;&#917;&#921;&#931;\2017\&#947;&#961;&#945;&#966;&#942;&#956;&#945;&#964;&#945;.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__________________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______________Microsoft_Excel2.xlsx"/></Relationships>
</file>

<file path=ppt/charts/_rels/chart4.xml.rels><?xml version="1.0" encoding="UTF-8" standalone="yes"?>
<Relationships xmlns="http://schemas.openxmlformats.org/package/2006/relationships"><Relationship Id="rId1" Type="http://schemas.openxmlformats.org/officeDocument/2006/relationships/oleObject" Target="file:///\\Epdmnew\d\MONADA%20A1\&#917;&#932;&#919;&#931;&#921;&#917;&#931;%20&#917;&#922;&#920;&#917;&#931;&#917;&#921;&#931;\2017\&#947;&#961;&#945;&#966;&#942;&#956;&#945;&#964;&#945;.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___________________Microsoft_Excel3.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______________Microsoft_Excel4.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______________Microsoft_Excel5.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______________Microsoft_Excel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Φύλλο1!$B$2</c:f>
              <c:strCache>
                <c:ptCount val="1"/>
                <c:pt idx="0">
                  <c:v>ΕΚΤ </c:v>
                </c:pt>
              </c:strCache>
            </c:strRef>
          </c:tx>
          <c:spPr>
            <a:solidFill>
              <a:schemeClr val="accent2">
                <a:lumMod val="20000"/>
                <a:lumOff val="80000"/>
              </a:schemeClr>
            </a:solidFill>
          </c:spPr>
          <c:invertIfNegative val="0"/>
          <c:dLbls>
            <c:dLbl>
              <c:idx val="0"/>
              <c:layout>
                <c:manualLayout>
                  <c:x val="-7.6103837612014474E-3"/>
                  <c:y val="0.18899377909253057"/>
                </c:manualLayout>
              </c:layout>
              <c:tx>
                <c:rich>
                  <a:bodyPr/>
                  <a:lstStyle/>
                  <a:p>
                    <a:r>
                      <a:rPr lang="en-US" sz="900" b="0">
                        <a:solidFill>
                          <a:schemeClr val="accent1">
                            <a:lumMod val="75000"/>
                          </a:schemeClr>
                        </a:solidFill>
                      </a:rPr>
                      <a:t> 1</a:t>
                    </a:r>
                    <a:r>
                      <a:rPr lang="el-GR" sz="900" b="0">
                        <a:solidFill>
                          <a:schemeClr val="accent1">
                            <a:lumMod val="75000"/>
                          </a:schemeClr>
                        </a:solidFill>
                      </a:rPr>
                      <a:t>70,7</a:t>
                    </a:r>
                    <a:r>
                      <a:rPr lang="en-US" sz="900" b="0">
                        <a:solidFill>
                          <a:schemeClr val="accent1">
                            <a:lumMod val="75000"/>
                          </a:schemeClr>
                        </a:solidFill>
                      </a:rPr>
                      <a:t>M€</a:t>
                    </a:r>
                    <a:endParaRPr lang="en-US" sz="900"/>
                  </a:p>
                </c:rich>
              </c:tx>
              <c:showLegendKey val="0"/>
              <c:showVal val="1"/>
              <c:showCatName val="0"/>
              <c:showSerName val="0"/>
              <c:showPercent val="0"/>
              <c:showBubbleSize val="0"/>
            </c:dLbl>
            <c:dLbl>
              <c:idx val="1"/>
              <c:layout>
                <c:manualLayout>
                  <c:x val="-2.7506639332804841E-3"/>
                  <c:y val="0.18100049303229362"/>
                </c:manualLayout>
              </c:layout>
              <c:tx>
                <c:rich>
                  <a:bodyPr/>
                  <a:lstStyle/>
                  <a:p>
                    <a:r>
                      <a:rPr lang="en-US" sz="900" b="0">
                        <a:solidFill>
                          <a:schemeClr val="accent1">
                            <a:lumMod val="75000"/>
                          </a:schemeClr>
                        </a:solidFill>
                      </a:rPr>
                      <a:t> </a:t>
                    </a:r>
                    <a:r>
                      <a:rPr lang="el-GR" sz="900" b="0">
                        <a:solidFill>
                          <a:schemeClr val="accent1">
                            <a:lumMod val="75000"/>
                          </a:schemeClr>
                        </a:solidFill>
                      </a:rPr>
                      <a:t>2</a:t>
                    </a:r>
                    <a:r>
                      <a:rPr lang="en-US" sz="900" b="0">
                        <a:solidFill>
                          <a:schemeClr val="accent1">
                            <a:lumMod val="75000"/>
                          </a:schemeClr>
                        </a:solidFill>
                      </a:rPr>
                      <a:t>40</a:t>
                    </a:r>
                    <a:r>
                      <a:rPr lang="el-GR" sz="900" b="0">
                        <a:solidFill>
                          <a:schemeClr val="accent1">
                            <a:lumMod val="75000"/>
                          </a:schemeClr>
                        </a:solidFill>
                      </a:rPr>
                      <a:t>,</a:t>
                    </a:r>
                    <a:r>
                      <a:rPr lang="en-US" sz="900" b="0">
                        <a:solidFill>
                          <a:schemeClr val="accent1">
                            <a:lumMod val="75000"/>
                          </a:schemeClr>
                        </a:solidFill>
                      </a:rPr>
                      <a:t>8 M€   </a:t>
                    </a:r>
                    <a:endParaRPr lang="en-US"/>
                  </a:p>
                </c:rich>
              </c:tx>
              <c:showLegendKey val="0"/>
              <c:showVal val="1"/>
              <c:showCatName val="0"/>
              <c:showSerName val="0"/>
              <c:showPercent val="0"/>
              <c:showBubbleSize val="0"/>
            </c:dLbl>
            <c:dLbl>
              <c:idx val="2"/>
              <c:layout>
                <c:manualLayout>
                  <c:x val="-5.1449005264874439E-3"/>
                  <c:y val="0.1849266251939502"/>
                </c:manualLayout>
              </c:layout>
              <c:tx>
                <c:rich>
                  <a:bodyPr/>
                  <a:lstStyle/>
                  <a:p>
                    <a:r>
                      <a:rPr lang="en-US" sz="900" b="0">
                        <a:solidFill>
                          <a:schemeClr val="accent1">
                            <a:lumMod val="75000"/>
                          </a:schemeClr>
                        </a:solidFill>
                      </a:rPr>
                      <a:t> </a:t>
                    </a:r>
                    <a:r>
                      <a:rPr lang="el-GR" sz="900" b="0">
                        <a:solidFill>
                          <a:schemeClr val="accent1">
                            <a:lumMod val="75000"/>
                          </a:schemeClr>
                        </a:solidFill>
                      </a:rPr>
                      <a:t>2</a:t>
                    </a:r>
                    <a:r>
                      <a:rPr lang="en-US" sz="900" b="0">
                        <a:solidFill>
                          <a:schemeClr val="accent1">
                            <a:lumMod val="75000"/>
                          </a:schemeClr>
                        </a:solidFill>
                      </a:rPr>
                      <a:t>40,2M€</a:t>
                    </a:r>
                    <a:endParaRPr lang="en-US"/>
                  </a:p>
                </c:rich>
              </c:tx>
              <c:showLegendKey val="0"/>
              <c:showVal val="1"/>
              <c:showCatName val="0"/>
              <c:showSerName val="0"/>
              <c:showPercent val="0"/>
              <c:showBubbleSize val="0"/>
            </c:dLbl>
            <c:dLbl>
              <c:idx val="3"/>
              <c:layout>
                <c:manualLayout>
                  <c:x val="-2.6081706502663498E-3"/>
                  <c:y val="0.18532250112382362"/>
                </c:manualLayout>
              </c:layout>
              <c:tx>
                <c:rich>
                  <a:bodyPr/>
                  <a:lstStyle/>
                  <a:p>
                    <a:r>
                      <a:rPr lang="en-US" sz="900" b="0">
                        <a:solidFill>
                          <a:schemeClr val="accent1">
                            <a:lumMod val="75000"/>
                          </a:schemeClr>
                        </a:solidFill>
                      </a:rPr>
                      <a:t> 242,3M€</a:t>
                    </a:r>
                    <a:endParaRPr lang="en-US"/>
                  </a:p>
                </c:rich>
              </c:tx>
              <c:showLegendKey val="0"/>
              <c:showVal val="1"/>
              <c:showCatName val="0"/>
              <c:showSerName val="0"/>
              <c:showPercent val="0"/>
              <c:showBubbleSize val="0"/>
            </c:dLbl>
            <c:dLbl>
              <c:idx val="4"/>
              <c:layout>
                <c:manualLayout>
                  <c:x val="-7.124664150708972E-5"/>
                  <c:y val="0.19913465581995621"/>
                </c:manualLayout>
              </c:layout>
              <c:tx>
                <c:rich>
                  <a:bodyPr/>
                  <a:lstStyle/>
                  <a:p>
                    <a:r>
                      <a:rPr lang="en-US" sz="900" b="0">
                        <a:solidFill>
                          <a:schemeClr val="accent1">
                            <a:lumMod val="75000"/>
                          </a:schemeClr>
                        </a:solidFill>
                      </a:rPr>
                      <a:t> 2</a:t>
                    </a:r>
                    <a:r>
                      <a:rPr lang="el-GR" sz="900" b="0">
                        <a:solidFill>
                          <a:schemeClr val="accent1">
                            <a:lumMod val="75000"/>
                          </a:schemeClr>
                        </a:solidFill>
                      </a:rPr>
                      <a:t>40,8</a:t>
                    </a:r>
                    <a:r>
                      <a:rPr lang="en-US" sz="900" b="0">
                        <a:solidFill>
                          <a:schemeClr val="accent1">
                            <a:lumMod val="75000"/>
                          </a:schemeClr>
                        </a:solidFill>
                      </a:rPr>
                      <a:t>M€</a:t>
                    </a:r>
                    <a:endParaRPr lang="en-US"/>
                  </a:p>
                </c:rich>
              </c:tx>
              <c:showLegendKey val="0"/>
              <c:showVal val="1"/>
              <c:showCatName val="0"/>
              <c:showSerName val="0"/>
              <c:showPercent val="0"/>
              <c:showBubbleSize val="0"/>
            </c:dLbl>
            <c:dLbl>
              <c:idx val="5"/>
              <c:layout>
                <c:manualLayout>
                  <c:x val="-7.6103500761034075E-3"/>
                  <c:y val="0.27483313702394974"/>
                </c:manualLayout>
              </c:layout>
              <c:tx>
                <c:rich>
                  <a:bodyPr/>
                  <a:lstStyle/>
                  <a:p>
                    <a:r>
                      <a:rPr lang="en-US" sz="900" b="0">
                        <a:solidFill>
                          <a:schemeClr val="accent1">
                            <a:lumMod val="75000"/>
                          </a:schemeClr>
                        </a:solidFill>
                      </a:rPr>
                      <a:t> 205,8M€</a:t>
                    </a:r>
                    <a:endParaRPr lang="en-US"/>
                  </a:p>
                </c:rich>
              </c:tx>
              <c:showLegendKey val="0"/>
              <c:showVal val="1"/>
              <c:showCatName val="0"/>
              <c:showSerName val="0"/>
              <c:showPercent val="0"/>
              <c:showBubbleSize val="0"/>
            </c:dLbl>
            <c:txPr>
              <a:bodyPr rot="-5400000" vert="horz"/>
              <a:lstStyle/>
              <a:p>
                <a:pPr>
                  <a:defRPr sz="900" b="0">
                    <a:solidFill>
                      <a:schemeClr val="accent1">
                        <a:lumMod val="75000"/>
                      </a:schemeClr>
                    </a:solidFill>
                  </a:defRPr>
                </a:pPr>
                <a:endParaRPr lang="el-GR"/>
              </a:p>
            </c:txPr>
            <c:showLegendKey val="0"/>
            <c:showVal val="1"/>
            <c:showCatName val="0"/>
            <c:showSerName val="0"/>
            <c:showPercent val="0"/>
            <c:showBubbleSize val="0"/>
            <c:showLeaderLines val="0"/>
          </c:dLbls>
          <c:cat>
            <c:strRef>
              <c:f>Φύλλο1!$A$3:$A$6</c:f>
              <c:strCache>
                <c:ptCount val="3"/>
                <c:pt idx="0">
                  <c:v>31.12.2015</c:v>
                </c:pt>
                <c:pt idx="1">
                  <c:v>31.12.2016</c:v>
                </c:pt>
                <c:pt idx="2">
                  <c:v>31.12.2017 
(7η επικαιροποίηση)</c:v>
                </c:pt>
              </c:strCache>
            </c:strRef>
          </c:cat>
          <c:val>
            <c:numRef>
              <c:f>Φύλλο1!$B$3:$B$6</c:f>
              <c:numCache>
                <c:formatCode>_-* #,##0\ _€_-;\-* #,##0\ _€_-;_-* "-"??\ _€_-;_-@_-</c:formatCode>
                <c:ptCount val="3"/>
                <c:pt idx="0">
                  <c:v>170727253</c:v>
                </c:pt>
                <c:pt idx="1">
                  <c:v>240813750</c:v>
                </c:pt>
                <c:pt idx="2">
                  <c:v>240234877</c:v>
                </c:pt>
              </c:numCache>
            </c:numRef>
          </c:val>
        </c:ser>
        <c:ser>
          <c:idx val="1"/>
          <c:order val="1"/>
          <c:tx>
            <c:strRef>
              <c:f>Φύλλο1!$C$2</c:f>
              <c:strCache>
                <c:ptCount val="1"/>
                <c:pt idx="0">
                  <c:v>ΕΤΠΑ</c:v>
                </c:pt>
              </c:strCache>
            </c:strRef>
          </c:tx>
          <c:spPr>
            <a:solidFill>
              <a:schemeClr val="accent6">
                <a:lumMod val="40000"/>
                <a:lumOff val="60000"/>
              </a:schemeClr>
            </a:solidFill>
          </c:spPr>
          <c:invertIfNegative val="0"/>
          <c:dLbls>
            <c:dLbl>
              <c:idx val="0"/>
              <c:layout>
                <c:manualLayout>
                  <c:x val="0"/>
                  <c:y val="0.18845700824499412"/>
                </c:manualLayout>
              </c:layout>
              <c:tx>
                <c:rich>
                  <a:bodyPr/>
                  <a:lstStyle/>
                  <a:p>
                    <a:r>
                      <a:rPr lang="en-US" sz="900"/>
                      <a:t> 192,5M€</a:t>
                    </a:r>
                    <a:endParaRPr lang="en-US"/>
                  </a:p>
                </c:rich>
              </c:tx>
              <c:showLegendKey val="0"/>
              <c:showVal val="1"/>
              <c:showCatName val="0"/>
              <c:showSerName val="0"/>
              <c:showPercent val="0"/>
              <c:showBubbleSize val="0"/>
            </c:dLbl>
            <c:dLbl>
              <c:idx val="1"/>
              <c:layout>
                <c:manualLayout>
                  <c:x val="-4.6507157654867555E-17"/>
                  <c:y val="0.1845308205732234"/>
                </c:manualLayout>
              </c:layout>
              <c:tx>
                <c:rich>
                  <a:bodyPr/>
                  <a:lstStyle/>
                  <a:p>
                    <a:r>
                      <a:rPr lang="en-US" sz="900"/>
                      <a:t> </a:t>
                    </a:r>
                    <a:r>
                      <a:rPr lang="el-GR" sz="900"/>
                      <a:t>2</a:t>
                    </a:r>
                    <a:r>
                      <a:rPr lang="en-US" sz="900"/>
                      <a:t>70,4M€</a:t>
                    </a:r>
                    <a:endParaRPr lang="en-US"/>
                  </a:p>
                </c:rich>
              </c:tx>
              <c:showLegendKey val="0"/>
              <c:showVal val="1"/>
              <c:showCatName val="0"/>
              <c:showSerName val="0"/>
              <c:showPercent val="0"/>
              <c:showBubbleSize val="0"/>
            </c:dLbl>
            <c:dLbl>
              <c:idx val="2"/>
              <c:layout>
                <c:manualLayout>
                  <c:x val="0"/>
                  <c:y val="0.17667844522968199"/>
                </c:manualLayout>
              </c:layout>
              <c:tx>
                <c:rich>
                  <a:bodyPr/>
                  <a:lstStyle/>
                  <a:p>
                    <a:r>
                      <a:rPr lang="en-US" sz="900"/>
                      <a:t>290,5M€</a:t>
                    </a:r>
                  </a:p>
                </c:rich>
              </c:tx>
              <c:showLegendKey val="0"/>
              <c:showVal val="1"/>
              <c:showCatName val="0"/>
              <c:showSerName val="0"/>
              <c:showPercent val="0"/>
              <c:showBubbleSize val="0"/>
            </c:dLbl>
            <c:dLbl>
              <c:idx val="3"/>
              <c:layout>
                <c:manualLayout>
                  <c:x val="2.5367833587011668E-3"/>
                  <c:y val="0.17667844522968199"/>
                </c:manualLayout>
              </c:layout>
              <c:tx>
                <c:rich>
                  <a:bodyPr/>
                  <a:lstStyle/>
                  <a:p>
                    <a:r>
                      <a:rPr lang="en-US" sz="900"/>
                      <a:t> 304,3M€</a:t>
                    </a:r>
                    <a:endParaRPr lang="en-US"/>
                  </a:p>
                </c:rich>
              </c:tx>
              <c:showLegendKey val="0"/>
              <c:showVal val="1"/>
              <c:showCatName val="0"/>
              <c:showSerName val="0"/>
              <c:showPercent val="0"/>
              <c:showBubbleSize val="0"/>
            </c:dLbl>
            <c:dLbl>
              <c:idx val="4"/>
              <c:layout>
                <c:manualLayout>
                  <c:x val="0"/>
                  <c:y val="0.18060463290145268"/>
                </c:manualLayout>
              </c:layout>
              <c:tx>
                <c:rich>
                  <a:bodyPr/>
                  <a:lstStyle/>
                  <a:p>
                    <a:r>
                      <a:rPr lang="en-US" sz="900"/>
                      <a:t> 2</a:t>
                    </a:r>
                    <a:r>
                      <a:rPr lang="el-GR" sz="900"/>
                      <a:t>70,5</a:t>
                    </a:r>
                    <a:r>
                      <a:rPr lang="en-US" sz="900"/>
                      <a:t>M€</a:t>
                    </a:r>
                    <a:endParaRPr lang="en-US"/>
                  </a:p>
                </c:rich>
              </c:tx>
              <c:showLegendKey val="0"/>
              <c:showVal val="1"/>
              <c:showCatName val="0"/>
              <c:showSerName val="0"/>
              <c:showPercent val="0"/>
              <c:showBubbleSize val="0"/>
            </c:dLbl>
            <c:dLbl>
              <c:idx val="5"/>
              <c:layout>
                <c:manualLayout>
                  <c:x val="-9.301431530973511E-17"/>
                  <c:y val="0.1845308205732234"/>
                </c:manualLayout>
              </c:layout>
              <c:tx>
                <c:rich>
                  <a:bodyPr/>
                  <a:lstStyle/>
                  <a:p>
                    <a:r>
                      <a:rPr lang="en-US" sz="900"/>
                      <a:t> 212,5M€</a:t>
                    </a:r>
                    <a:endParaRPr lang="en-US"/>
                  </a:p>
                </c:rich>
              </c:tx>
              <c:showLegendKey val="0"/>
              <c:showVal val="1"/>
              <c:showCatName val="0"/>
              <c:showSerName val="0"/>
              <c:showPercent val="0"/>
              <c:showBubbleSize val="0"/>
            </c:dLbl>
            <c:txPr>
              <a:bodyPr rot="-5400000" vert="horz"/>
              <a:lstStyle/>
              <a:p>
                <a:pPr>
                  <a:defRPr sz="900">
                    <a:solidFill>
                      <a:schemeClr val="accent1">
                        <a:lumMod val="75000"/>
                      </a:schemeClr>
                    </a:solidFill>
                  </a:defRPr>
                </a:pPr>
                <a:endParaRPr lang="el-GR"/>
              </a:p>
            </c:txPr>
            <c:showLegendKey val="0"/>
            <c:showVal val="1"/>
            <c:showCatName val="0"/>
            <c:showSerName val="0"/>
            <c:showPercent val="0"/>
            <c:showBubbleSize val="0"/>
            <c:showLeaderLines val="0"/>
          </c:dLbls>
          <c:cat>
            <c:strRef>
              <c:f>Φύλλο1!$A$3:$A$6</c:f>
              <c:strCache>
                <c:ptCount val="3"/>
                <c:pt idx="0">
                  <c:v>31.12.2015</c:v>
                </c:pt>
                <c:pt idx="1">
                  <c:v>31.12.2016</c:v>
                </c:pt>
                <c:pt idx="2">
                  <c:v>31.12.2017 
(7η επικαιροποίηση)</c:v>
                </c:pt>
              </c:strCache>
            </c:strRef>
          </c:cat>
          <c:val>
            <c:numRef>
              <c:f>Φύλλο1!$C$3:$C$6</c:f>
              <c:numCache>
                <c:formatCode>_-* #,##0\ _€_-;\-* #,##0\ _€_-;_-* "-"??\ _€_-;_-@_-</c:formatCode>
                <c:ptCount val="3"/>
                <c:pt idx="0">
                  <c:v>192892861</c:v>
                </c:pt>
                <c:pt idx="1">
                  <c:v>270478923</c:v>
                </c:pt>
                <c:pt idx="2">
                  <c:v>290477068</c:v>
                </c:pt>
              </c:numCache>
            </c:numRef>
          </c:val>
        </c:ser>
        <c:ser>
          <c:idx val="2"/>
          <c:order val="2"/>
          <c:tx>
            <c:strRef>
              <c:f>Φύλλο1!$D$2</c:f>
              <c:strCache>
                <c:ptCount val="1"/>
                <c:pt idx="0">
                  <c:v>ΣΥΝΟΛΟ</c:v>
                </c:pt>
              </c:strCache>
            </c:strRef>
          </c:tx>
          <c:spPr>
            <a:solidFill>
              <a:schemeClr val="accent6">
                <a:lumMod val="60000"/>
                <a:lumOff val="40000"/>
              </a:schemeClr>
            </a:solidFill>
          </c:spPr>
          <c:invertIfNegative val="0"/>
          <c:dLbls>
            <c:dLbl>
              <c:idx val="0"/>
              <c:layout>
                <c:manualLayout>
                  <c:x val="-2.5367934349452611E-3"/>
                  <c:y val="0.2314458251312336"/>
                </c:manualLayout>
              </c:layout>
              <c:tx>
                <c:rich>
                  <a:bodyPr/>
                  <a:lstStyle/>
                  <a:p>
                    <a:r>
                      <a:rPr lang="en-US"/>
                      <a:t> 3</a:t>
                    </a:r>
                    <a:r>
                      <a:rPr lang="el-GR"/>
                      <a:t>63,6</a:t>
                    </a:r>
                    <a:r>
                      <a:rPr lang="en-US"/>
                      <a:t>M€  </a:t>
                    </a:r>
                  </a:p>
                </c:rich>
              </c:tx>
              <c:showLegendKey val="0"/>
              <c:showVal val="1"/>
              <c:showCatName val="0"/>
              <c:showSerName val="0"/>
              <c:showPercent val="0"/>
              <c:showBubbleSize val="0"/>
            </c:dLbl>
            <c:dLbl>
              <c:idx val="1"/>
              <c:layout>
                <c:manualLayout>
                  <c:x val="-2.5367934349452611E-3"/>
                  <c:y val="0.25356107830271218"/>
                </c:manualLayout>
              </c:layout>
              <c:tx>
                <c:rich>
                  <a:bodyPr/>
                  <a:lstStyle/>
                  <a:p>
                    <a:r>
                      <a:rPr lang="en-US"/>
                      <a:t> 511,3M€</a:t>
                    </a:r>
                  </a:p>
                </c:rich>
              </c:tx>
              <c:showLegendKey val="0"/>
              <c:showVal val="1"/>
              <c:showCatName val="0"/>
              <c:showSerName val="0"/>
              <c:showPercent val="0"/>
              <c:showBubbleSize val="0"/>
            </c:dLbl>
            <c:dLbl>
              <c:idx val="2"/>
              <c:layout>
                <c:manualLayout>
                  <c:x val="0"/>
                  <c:y val="0.1845308205732234"/>
                </c:manualLayout>
              </c:layout>
              <c:tx>
                <c:rich>
                  <a:bodyPr/>
                  <a:lstStyle/>
                  <a:p>
                    <a:r>
                      <a:rPr lang="en-US"/>
                      <a:t> 530,7M€</a:t>
                    </a:r>
                  </a:p>
                </c:rich>
              </c:tx>
              <c:showLegendKey val="0"/>
              <c:showVal val="1"/>
              <c:showCatName val="0"/>
              <c:showSerName val="0"/>
              <c:showPercent val="0"/>
              <c:showBubbleSize val="0"/>
            </c:dLbl>
            <c:dLbl>
              <c:idx val="3"/>
              <c:layout>
                <c:manualLayout>
                  <c:x val="0"/>
                  <c:y val="0.21108090079900232"/>
                </c:manualLayout>
              </c:layout>
              <c:tx>
                <c:rich>
                  <a:bodyPr/>
                  <a:lstStyle/>
                  <a:p>
                    <a:r>
                      <a:rPr lang="en-US"/>
                      <a:t> 546,6M€</a:t>
                    </a:r>
                  </a:p>
                </c:rich>
              </c:tx>
              <c:showLegendKey val="0"/>
              <c:showVal val="1"/>
              <c:showCatName val="0"/>
              <c:showSerName val="0"/>
              <c:showPercent val="0"/>
              <c:showBubbleSize val="0"/>
            </c:dLbl>
            <c:dLbl>
              <c:idx val="4"/>
              <c:layout>
                <c:manualLayout>
                  <c:x val="2.5367298762210937E-3"/>
                  <c:y val="0.1737119531329302"/>
                </c:manualLayout>
              </c:layout>
              <c:tx>
                <c:rich>
                  <a:bodyPr/>
                  <a:lstStyle/>
                  <a:p>
                    <a:r>
                      <a:rPr lang="en-US"/>
                      <a:t> </a:t>
                    </a:r>
                    <a:r>
                      <a:rPr lang="el-GR"/>
                      <a:t>511,3</a:t>
                    </a:r>
                    <a:r>
                      <a:rPr lang="en-US"/>
                      <a:t>M€</a:t>
                    </a:r>
                  </a:p>
                </c:rich>
              </c:tx>
              <c:showLegendKey val="0"/>
              <c:showVal val="1"/>
              <c:showCatName val="0"/>
              <c:showSerName val="0"/>
              <c:showPercent val="0"/>
              <c:showBubbleSize val="0"/>
            </c:dLbl>
            <c:dLbl>
              <c:idx val="5"/>
              <c:layout>
                <c:manualLayout>
                  <c:x val="0"/>
                  <c:y val="0.1099332548095799"/>
                </c:manualLayout>
              </c:layout>
              <c:tx>
                <c:rich>
                  <a:bodyPr/>
                  <a:lstStyle/>
                  <a:p>
                    <a:r>
                      <a:rPr lang="en-US"/>
                      <a:t> 418,4M€</a:t>
                    </a:r>
                  </a:p>
                </c:rich>
              </c:tx>
              <c:showLegendKey val="0"/>
              <c:showVal val="1"/>
              <c:showCatName val="0"/>
              <c:showSerName val="0"/>
              <c:showPercent val="0"/>
              <c:showBubbleSize val="0"/>
            </c:dLbl>
            <c:txPr>
              <a:bodyPr rot="-5400000" vert="horz"/>
              <a:lstStyle/>
              <a:p>
                <a:pPr>
                  <a:defRPr b="1">
                    <a:solidFill>
                      <a:schemeClr val="accent1">
                        <a:lumMod val="75000"/>
                      </a:schemeClr>
                    </a:solidFill>
                  </a:defRPr>
                </a:pPr>
                <a:endParaRPr lang="el-GR"/>
              </a:p>
            </c:txPr>
            <c:showLegendKey val="0"/>
            <c:showVal val="1"/>
            <c:showCatName val="0"/>
            <c:showSerName val="0"/>
            <c:showPercent val="0"/>
            <c:showBubbleSize val="0"/>
            <c:showLeaderLines val="0"/>
          </c:dLbls>
          <c:cat>
            <c:strRef>
              <c:f>Φύλλο1!$A$3:$A$6</c:f>
              <c:strCache>
                <c:ptCount val="3"/>
                <c:pt idx="0">
                  <c:v>31.12.2015</c:v>
                </c:pt>
                <c:pt idx="1">
                  <c:v>31.12.2016</c:v>
                </c:pt>
                <c:pt idx="2">
                  <c:v>31.12.2017 
(7η επικαιροποίηση)</c:v>
                </c:pt>
              </c:strCache>
            </c:strRef>
          </c:cat>
          <c:val>
            <c:numRef>
              <c:f>Φύλλο1!$D$3:$D$6</c:f>
              <c:numCache>
                <c:formatCode>_-* #,##0\ _€_-;\-* #,##0\ _€_-;_-* "-"??\ _€_-;_-@_-</c:formatCode>
                <c:ptCount val="3"/>
                <c:pt idx="0">
                  <c:v>363620114</c:v>
                </c:pt>
                <c:pt idx="1">
                  <c:v>511292673</c:v>
                </c:pt>
                <c:pt idx="2">
                  <c:v>530711945</c:v>
                </c:pt>
              </c:numCache>
            </c:numRef>
          </c:val>
        </c:ser>
        <c:dLbls>
          <c:showLegendKey val="0"/>
          <c:showVal val="0"/>
          <c:showCatName val="0"/>
          <c:showSerName val="0"/>
          <c:showPercent val="0"/>
          <c:showBubbleSize val="0"/>
        </c:dLbls>
        <c:gapWidth val="150"/>
        <c:shape val="box"/>
        <c:axId val="94567808"/>
        <c:axId val="120476800"/>
        <c:axId val="0"/>
      </c:bar3DChart>
      <c:catAx>
        <c:axId val="94567808"/>
        <c:scaling>
          <c:orientation val="minMax"/>
        </c:scaling>
        <c:delete val="0"/>
        <c:axPos val="b"/>
        <c:majorTickMark val="out"/>
        <c:minorTickMark val="none"/>
        <c:tickLblPos val="nextTo"/>
        <c:txPr>
          <a:bodyPr/>
          <a:lstStyle/>
          <a:p>
            <a:pPr>
              <a:defRPr b="1">
                <a:solidFill>
                  <a:schemeClr val="accent1">
                    <a:lumMod val="75000"/>
                  </a:schemeClr>
                </a:solidFill>
              </a:defRPr>
            </a:pPr>
            <a:endParaRPr lang="el-GR"/>
          </a:p>
        </c:txPr>
        <c:crossAx val="120476800"/>
        <c:crosses val="autoZero"/>
        <c:auto val="1"/>
        <c:lblAlgn val="ctr"/>
        <c:lblOffset val="100"/>
        <c:noMultiLvlLbl val="0"/>
      </c:catAx>
      <c:valAx>
        <c:axId val="120476800"/>
        <c:scaling>
          <c:orientation val="minMax"/>
        </c:scaling>
        <c:delete val="0"/>
        <c:axPos val="l"/>
        <c:majorGridlines/>
        <c:numFmt formatCode="_-* #,##0\ _€_-;\-* #,##0\ _€_-;_-* &quot;-&quot;??\ _€_-;_-@_-" sourceLinked="1"/>
        <c:majorTickMark val="out"/>
        <c:minorTickMark val="none"/>
        <c:tickLblPos val="nextTo"/>
        <c:txPr>
          <a:bodyPr/>
          <a:lstStyle/>
          <a:p>
            <a:pPr>
              <a:defRPr b="1">
                <a:solidFill>
                  <a:schemeClr val="accent1">
                    <a:lumMod val="75000"/>
                  </a:schemeClr>
                </a:solidFill>
              </a:defRPr>
            </a:pPr>
            <a:endParaRPr lang="el-GR"/>
          </a:p>
        </c:txPr>
        <c:crossAx val="94567808"/>
        <c:crosses val="autoZero"/>
        <c:crossBetween val="between"/>
      </c:valAx>
    </c:plotArea>
    <c:legend>
      <c:legendPos val="r"/>
      <c:layout/>
      <c:overlay val="0"/>
      <c:txPr>
        <a:bodyPr/>
        <a:lstStyle/>
        <a:p>
          <a:pPr>
            <a:defRPr b="1">
              <a:solidFill>
                <a:schemeClr val="accent1">
                  <a:lumMod val="75000"/>
                </a:schemeClr>
              </a:solidFill>
            </a:defRPr>
          </a:pPr>
          <a:endParaRPr lang="el-GR"/>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Φύλλο1!$B$23</c:f>
              <c:strCache>
                <c:ptCount val="1"/>
                <c:pt idx="0">
                  <c:v>2015
(31.12)</c:v>
                </c:pt>
              </c:strCache>
            </c:strRef>
          </c:tx>
          <c:spPr>
            <a:solidFill>
              <a:schemeClr val="accent6">
                <a:lumMod val="20000"/>
                <a:lumOff val="80000"/>
              </a:schemeClr>
            </a:solidFill>
          </c:spPr>
          <c:invertIfNegative val="0"/>
          <c:dLbls>
            <c:dLbl>
              <c:idx val="0"/>
              <c:layout>
                <c:manualLayout>
                  <c:x val="-7.8369905956112845E-3"/>
                  <c:y val="0.39108685766257389"/>
                </c:manualLayout>
              </c:layout>
              <c:tx>
                <c:rich>
                  <a:bodyPr/>
                  <a:lstStyle/>
                  <a:p>
                    <a:r>
                      <a:rPr lang="en-US" sz="900"/>
                      <a:t> 486</a:t>
                    </a:r>
                    <a:r>
                      <a:rPr lang="el-GR" sz="900"/>
                      <a:t>,</a:t>
                    </a:r>
                    <a:r>
                      <a:rPr lang="en-US" sz="900"/>
                      <a:t>9</a:t>
                    </a:r>
                    <a:r>
                      <a:rPr lang="el-GR" sz="900"/>
                      <a:t>Μ€</a:t>
                    </a:r>
                    <a:r>
                      <a:rPr lang="en-US" sz="900"/>
                      <a:t>  </a:t>
                    </a:r>
                  </a:p>
                </c:rich>
              </c:tx>
              <c:showLegendKey val="0"/>
              <c:showVal val="1"/>
              <c:showCatName val="0"/>
              <c:showSerName val="0"/>
              <c:showPercent val="0"/>
              <c:showBubbleSize val="0"/>
            </c:dLbl>
            <c:dLbl>
              <c:idx val="1"/>
              <c:layout>
                <c:manualLayout>
                  <c:x val="-7.8369905956112845E-3"/>
                  <c:y val="0.32742155525238748"/>
                </c:manualLayout>
              </c:layout>
              <c:tx>
                <c:rich>
                  <a:bodyPr/>
                  <a:lstStyle/>
                  <a:p>
                    <a:r>
                      <a:rPr lang="en-US" sz="900"/>
                      <a:t> 363</a:t>
                    </a:r>
                    <a:r>
                      <a:rPr lang="el-GR" sz="900"/>
                      <a:t>,</a:t>
                    </a:r>
                    <a:r>
                      <a:rPr lang="en-US" sz="900"/>
                      <a:t>6</a:t>
                    </a:r>
                    <a:r>
                      <a:rPr lang="el-GR" sz="900"/>
                      <a:t>Μ€</a:t>
                    </a:r>
                    <a:endParaRPr lang="en-US" sz="900"/>
                  </a:p>
                </c:rich>
              </c:tx>
              <c:showLegendKey val="0"/>
              <c:showVal val="1"/>
              <c:showCatName val="0"/>
              <c:showSerName val="0"/>
              <c:showPercent val="0"/>
              <c:showBubbleSize val="0"/>
            </c:dLbl>
            <c:dLbl>
              <c:idx val="2"/>
              <c:layout>
                <c:manualLayout>
                  <c:x val="-2.612330198537047E-3"/>
                  <c:y val="0.12278308321964529"/>
                </c:manualLayout>
              </c:layout>
              <c:tx>
                <c:rich>
                  <a:bodyPr/>
                  <a:lstStyle/>
                  <a:p>
                    <a:r>
                      <a:rPr lang="en-US" sz="900"/>
                      <a:t> 103</a:t>
                    </a:r>
                    <a:r>
                      <a:rPr lang="el-GR" sz="900"/>
                      <a:t>,</a:t>
                    </a:r>
                    <a:r>
                      <a:rPr lang="en-US" sz="900"/>
                      <a:t>8</a:t>
                    </a:r>
                    <a:r>
                      <a:rPr lang="el-GR" sz="900"/>
                      <a:t>Μ€</a:t>
                    </a:r>
                    <a:r>
                      <a:rPr lang="en-US" sz="900"/>
                      <a:t>   </a:t>
                    </a:r>
                  </a:p>
                </c:rich>
              </c:tx>
              <c:showLegendKey val="0"/>
              <c:showVal val="1"/>
              <c:showCatName val="0"/>
              <c:showSerName val="0"/>
              <c:showPercent val="0"/>
              <c:showBubbleSize val="0"/>
            </c:dLbl>
            <c:dLbl>
              <c:idx val="3"/>
              <c:layout>
                <c:manualLayout>
                  <c:x val="-2.6123301985370951E-3"/>
                  <c:y val="8.1855388813096869E-2"/>
                </c:manualLayout>
              </c:layout>
              <c:tx>
                <c:rich>
                  <a:bodyPr/>
                  <a:lstStyle/>
                  <a:p>
                    <a:r>
                      <a:rPr lang="en-US" sz="900"/>
                      <a:t> 56</a:t>
                    </a:r>
                    <a:r>
                      <a:rPr lang="el-GR" sz="900"/>
                      <a:t>,</a:t>
                    </a:r>
                    <a:r>
                      <a:rPr lang="en-US" sz="900"/>
                      <a:t>4</a:t>
                    </a:r>
                    <a:r>
                      <a:rPr lang="el-GR" sz="900"/>
                      <a:t>Μ€</a:t>
                    </a:r>
                    <a:r>
                      <a:rPr lang="en-US" sz="900"/>
                      <a:t>   </a:t>
                    </a:r>
                    <a:endParaRPr lang="en-US"/>
                  </a:p>
                </c:rich>
              </c:tx>
              <c:showLegendKey val="0"/>
              <c:showVal val="1"/>
              <c:showCatName val="0"/>
              <c:showSerName val="0"/>
              <c:showPercent val="0"/>
              <c:showBubbleSize val="0"/>
            </c:dLbl>
            <c:dLbl>
              <c:idx val="4"/>
              <c:layout>
                <c:manualLayout>
                  <c:x val="-2.6123301985370951E-3"/>
                  <c:y val="5.9117780809458842E-2"/>
                </c:manualLayout>
              </c:layout>
              <c:tx>
                <c:rich>
                  <a:bodyPr/>
                  <a:lstStyle/>
                  <a:p>
                    <a:r>
                      <a:rPr lang="en-US" sz="900"/>
                      <a:t> 54</a:t>
                    </a:r>
                    <a:r>
                      <a:rPr lang="el-GR" sz="900"/>
                      <a:t>,5Μ€</a:t>
                    </a:r>
                    <a:r>
                      <a:rPr lang="en-US" sz="900"/>
                      <a:t>   </a:t>
                    </a:r>
                    <a:endParaRPr lang="en-US"/>
                  </a:p>
                </c:rich>
              </c:tx>
              <c:showLegendKey val="0"/>
              <c:showVal val="1"/>
              <c:showCatName val="0"/>
              <c:showSerName val="0"/>
              <c:showPercent val="0"/>
              <c:showBubbleSize val="0"/>
            </c:dLbl>
            <c:dLbl>
              <c:idx val="5"/>
              <c:layout>
                <c:manualLayout>
                  <c:x val="-7.8369905956112845E-3"/>
                  <c:y val="7.2760345611641658E-2"/>
                </c:manualLayout>
              </c:layout>
              <c:tx>
                <c:rich>
                  <a:bodyPr/>
                  <a:lstStyle/>
                  <a:p>
                    <a:r>
                      <a:rPr lang="en-US"/>
                      <a:t> 54</a:t>
                    </a:r>
                    <a:r>
                      <a:rPr lang="el-GR"/>
                      <a:t>,5Μ€</a:t>
                    </a:r>
                    <a:r>
                      <a:rPr lang="en-US"/>
                      <a:t>   </a:t>
                    </a:r>
                  </a:p>
                </c:rich>
              </c:tx>
              <c:showLegendKey val="0"/>
              <c:showVal val="1"/>
              <c:showCatName val="0"/>
              <c:showSerName val="0"/>
              <c:showPercent val="0"/>
              <c:showBubbleSize val="0"/>
            </c:dLbl>
            <c:dLbl>
              <c:idx val="6"/>
              <c:layout>
                <c:manualLayout>
                  <c:x val="-2.6123301985370951E-3"/>
                  <c:y val="5.4570259208731244E-2"/>
                </c:manualLayout>
              </c:layout>
              <c:tx>
                <c:rich>
                  <a:bodyPr/>
                  <a:lstStyle/>
                  <a:p>
                    <a:r>
                      <a:rPr lang="en-US"/>
                      <a:t> 17</a:t>
                    </a:r>
                    <a:r>
                      <a:rPr lang="el-GR"/>
                      <a:t>,</a:t>
                    </a:r>
                    <a:r>
                      <a:rPr lang="en-US"/>
                      <a:t>4</a:t>
                    </a:r>
                    <a:r>
                      <a:rPr lang="el-GR"/>
                      <a:t>Μ€</a:t>
                    </a:r>
                    <a:endParaRPr lang="en-US"/>
                  </a:p>
                </c:rich>
              </c:tx>
              <c:showLegendKey val="0"/>
              <c:showVal val="1"/>
              <c:showCatName val="0"/>
              <c:showSerName val="0"/>
              <c:showPercent val="0"/>
              <c:showBubbleSize val="0"/>
            </c:dLbl>
            <c:txPr>
              <a:bodyPr rot="-5400000" vert="horz"/>
              <a:lstStyle/>
              <a:p>
                <a:pPr>
                  <a:defRPr sz="900">
                    <a:solidFill>
                      <a:srgbClr val="002060"/>
                    </a:solidFill>
                  </a:defRPr>
                </a:pPr>
                <a:endParaRPr lang="el-GR"/>
              </a:p>
            </c:txPr>
            <c:showLegendKey val="0"/>
            <c:showVal val="1"/>
            <c:showCatName val="0"/>
            <c:showSerName val="0"/>
            <c:showPercent val="0"/>
            <c:showBubbleSize val="0"/>
            <c:showLeaderLines val="0"/>
          </c:dLbls>
          <c:cat>
            <c:strRef>
              <c:f>Φύλλο1!$A$24:$A$30</c:f>
              <c:strCache>
                <c:ptCount val="7"/>
                <c:pt idx="0">
                  <c:v>ΠΡΟΫΠΟΛOΓΙΣΜΟΣ Ε.Π.</c:v>
                </c:pt>
                <c:pt idx="1">
                  <c:v>ΕΞΕΙΔΙΚΕΥΣΗ</c:v>
                </c:pt>
                <c:pt idx="2">
                  <c:v>ΠΡΟΣΚΛΗΣΕΙΣ</c:v>
                </c:pt>
                <c:pt idx="3">
                  <c:v>ΑΠΟΦΑΣΕΙΣ ΕΝΤΑΞΗΣ</c:v>
                </c:pt>
                <c:pt idx="4">
                  <c:v>ΠΡΟΚΗΡΥΞΕΙΣ</c:v>
                </c:pt>
                <c:pt idx="5">
                  <c:v>ΝΟΜΙΚΕΣ ΔΕΣΜΕΥΣΕΙΣ</c:v>
                </c:pt>
                <c:pt idx="6">
                  <c:v>ΔΑΠΑΝΕΣ</c:v>
                </c:pt>
              </c:strCache>
            </c:strRef>
          </c:cat>
          <c:val>
            <c:numRef>
              <c:f>Φύλλο1!$B$24:$B$30</c:f>
              <c:numCache>
                <c:formatCode>_-* #,##0\ _€_-;\-* #,##0\ _€_-;_-* "-"??\ _€_-;_-@_-</c:formatCode>
                <c:ptCount val="7"/>
                <c:pt idx="0">
                  <c:v>486913888</c:v>
                </c:pt>
                <c:pt idx="1">
                  <c:v>363620113.4993</c:v>
                </c:pt>
                <c:pt idx="2">
                  <c:v>103866296.56000002</c:v>
                </c:pt>
                <c:pt idx="3">
                  <c:v>56462610</c:v>
                </c:pt>
                <c:pt idx="4">
                  <c:v>54489785.000000007</c:v>
                </c:pt>
                <c:pt idx="5">
                  <c:v>54489785.000000007</c:v>
                </c:pt>
                <c:pt idx="6">
                  <c:v>17427796.900000006</c:v>
                </c:pt>
              </c:numCache>
            </c:numRef>
          </c:val>
        </c:ser>
        <c:ser>
          <c:idx val="1"/>
          <c:order val="1"/>
          <c:tx>
            <c:strRef>
              <c:f>Φύλλο1!$C$23</c:f>
              <c:strCache>
                <c:ptCount val="1"/>
                <c:pt idx="0">
                  <c:v>2016
(31.12)</c:v>
                </c:pt>
              </c:strCache>
            </c:strRef>
          </c:tx>
          <c:spPr>
            <a:solidFill>
              <a:schemeClr val="accent6">
                <a:lumMod val="60000"/>
                <a:lumOff val="40000"/>
              </a:schemeClr>
            </a:solidFill>
          </c:spPr>
          <c:invertIfNegative val="0"/>
          <c:dLbls>
            <c:dLbl>
              <c:idx val="0"/>
              <c:layout>
                <c:manualLayout>
                  <c:x val="0"/>
                  <c:y val="0.38653933606184632"/>
                </c:manualLayout>
              </c:layout>
              <c:tx>
                <c:rich>
                  <a:bodyPr/>
                  <a:lstStyle/>
                  <a:p>
                    <a:r>
                      <a:rPr lang="en-US"/>
                      <a:t> 486</a:t>
                    </a:r>
                    <a:r>
                      <a:rPr lang="el-GR"/>
                      <a:t>,</a:t>
                    </a:r>
                    <a:r>
                      <a:rPr lang="en-US"/>
                      <a:t>9</a:t>
                    </a:r>
                    <a:r>
                      <a:rPr lang="el-GR"/>
                      <a:t>Μ€</a:t>
                    </a:r>
                    <a:r>
                      <a:rPr lang="en-US"/>
                      <a:t>   </a:t>
                    </a:r>
                  </a:p>
                </c:rich>
              </c:tx>
              <c:showLegendKey val="0"/>
              <c:showVal val="1"/>
              <c:showCatName val="0"/>
              <c:showSerName val="0"/>
              <c:showPercent val="0"/>
              <c:showBubbleSize val="0"/>
            </c:dLbl>
            <c:dLbl>
              <c:idx val="1"/>
              <c:layout>
                <c:manualLayout>
                  <c:x val="0"/>
                  <c:y val="0.39563437926330153"/>
                </c:manualLayout>
              </c:layout>
              <c:tx>
                <c:rich>
                  <a:bodyPr/>
                  <a:lstStyle/>
                  <a:p>
                    <a:r>
                      <a:rPr lang="en-US"/>
                      <a:t> 511</a:t>
                    </a:r>
                    <a:r>
                      <a:rPr lang="el-GR"/>
                      <a:t>,3Μ€</a:t>
                    </a:r>
                    <a:r>
                      <a:rPr lang="en-US"/>
                      <a:t>   </a:t>
                    </a:r>
                  </a:p>
                </c:rich>
              </c:tx>
              <c:showLegendKey val="0"/>
              <c:showVal val="1"/>
              <c:showCatName val="0"/>
              <c:showSerName val="0"/>
              <c:showPercent val="0"/>
              <c:showBubbleSize val="0"/>
            </c:dLbl>
            <c:dLbl>
              <c:idx val="2"/>
              <c:layout>
                <c:manualLayout>
                  <c:x val="2.6123301985370951E-3"/>
                  <c:y val="0.20918599363346976"/>
                </c:manualLayout>
              </c:layout>
              <c:tx>
                <c:rich>
                  <a:bodyPr/>
                  <a:lstStyle/>
                  <a:p>
                    <a:r>
                      <a:rPr lang="en-US"/>
                      <a:t> 23</a:t>
                    </a:r>
                    <a:r>
                      <a:rPr lang="el-GR"/>
                      <a:t>2,</a:t>
                    </a:r>
                    <a:r>
                      <a:rPr lang="en-US"/>
                      <a:t>3</a:t>
                    </a:r>
                    <a:r>
                      <a:rPr lang="el-GR"/>
                      <a:t>Μ€</a:t>
                    </a:r>
                    <a:endParaRPr lang="en-US"/>
                  </a:p>
                </c:rich>
              </c:tx>
              <c:showLegendKey val="0"/>
              <c:showVal val="1"/>
              <c:showCatName val="0"/>
              <c:showSerName val="0"/>
              <c:showPercent val="0"/>
              <c:showBubbleSize val="0"/>
            </c:dLbl>
            <c:dLbl>
              <c:idx val="3"/>
              <c:layout>
                <c:manualLayout>
                  <c:x val="2.6123301985370951E-3"/>
                  <c:y val="0.1318781264211005"/>
                </c:manualLayout>
              </c:layout>
              <c:tx>
                <c:rich>
                  <a:bodyPr/>
                  <a:lstStyle/>
                  <a:p>
                    <a:r>
                      <a:rPr lang="en-US"/>
                      <a:t> 140</a:t>
                    </a:r>
                    <a:r>
                      <a:rPr lang="el-GR"/>
                      <a:t>,5Μ€</a:t>
                    </a:r>
                    <a:r>
                      <a:rPr lang="en-US"/>
                      <a:t>   </a:t>
                    </a:r>
                  </a:p>
                </c:rich>
              </c:tx>
              <c:showLegendKey val="0"/>
              <c:showVal val="1"/>
              <c:showCatName val="0"/>
              <c:showSerName val="0"/>
              <c:showPercent val="0"/>
              <c:showBubbleSize val="0"/>
            </c:dLbl>
            <c:dLbl>
              <c:idx val="4"/>
              <c:layout>
                <c:manualLayout>
                  <c:x val="0"/>
                  <c:y val="0.12278308321964529"/>
                </c:manualLayout>
              </c:layout>
              <c:tx>
                <c:rich>
                  <a:bodyPr/>
                  <a:lstStyle/>
                  <a:p>
                    <a:r>
                      <a:rPr lang="en-US"/>
                      <a:t> 119</a:t>
                    </a:r>
                    <a:r>
                      <a:rPr lang="el-GR"/>
                      <a:t>,</a:t>
                    </a:r>
                    <a:r>
                      <a:rPr lang="en-US"/>
                      <a:t>9</a:t>
                    </a:r>
                    <a:r>
                      <a:rPr lang="el-GR"/>
                      <a:t>Μ€</a:t>
                    </a:r>
                    <a:endParaRPr lang="en-US"/>
                  </a:p>
                </c:rich>
              </c:tx>
              <c:showLegendKey val="0"/>
              <c:showVal val="1"/>
              <c:showCatName val="0"/>
              <c:showSerName val="0"/>
              <c:showPercent val="0"/>
              <c:showBubbleSize val="0"/>
            </c:dLbl>
            <c:dLbl>
              <c:idx val="5"/>
              <c:layout>
                <c:manualLayout>
                  <c:x val="-2.6123301985370951E-3"/>
                  <c:y val="0.11368804001819009"/>
                </c:manualLayout>
              </c:layout>
              <c:tx>
                <c:rich>
                  <a:bodyPr/>
                  <a:lstStyle/>
                  <a:p>
                    <a:r>
                      <a:rPr lang="en-US"/>
                      <a:t> 119</a:t>
                    </a:r>
                    <a:r>
                      <a:rPr lang="el-GR"/>
                      <a:t>,</a:t>
                    </a:r>
                    <a:r>
                      <a:rPr lang="en-US"/>
                      <a:t>5</a:t>
                    </a:r>
                    <a:r>
                      <a:rPr lang="el-GR"/>
                      <a:t>Μ€</a:t>
                    </a:r>
                    <a:endParaRPr lang="en-US"/>
                  </a:p>
                </c:rich>
              </c:tx>
              <c:showLegendKey val="0"/>
              <c:showVal val="1"/>
              <c:showCatName val="0"/>
              <c:showSerName val="0"/>
              <c:showPercent val="0"/>
              <c:showBubbleSize val="0"/>
            </c:dLbl>
            <c:dLbl>
              <c:idx val="6"/>
              <c:layout>
                <c:manualLayout>
                  <c:x val="9.5784334104225648E-17"/>
                  <c:y val="6.8212824010914053E-2"/>
                </c:manualLayout>
              </c:layout>
              <c:tx>
                <c:rich>
                  <a:bodyPr/>
                  <a:lstStyle/>
                  <a:p>
                    <a:r>
                      <a:rPr lang="en-US"/>
                      <a:t> 51</a:t>
                    </a:r>
                    <a:r>
                      <a:rPr lang="el-GR"/>
                      <a:t>,</a:t>
                    </a:r>
                    <a:r>
                      <a:rPr lang="en-US"/>
                      <a:t>6</a:t>
                    </a:r>
                    <a:r>
                      <a:rPr lang="el-GR"/>
                      <a:t>Μ€</a:t>
                    </a:r>
                    <a:endParaRPr lang="en-US"/>
                  </a:p>
                </c:rich>
              </c:tx>
              <c:showLegendKey val="0"/>
              <c:showVal val="1"/>
              <c:showCatName val="0"/>
              <c:showSerName val="0"/>
              <c:showPercent val="0"/>
              <c:showBubbleSize val="0"/>
            </c:dLbl>
            <c:txPr>
              <a:bodyPr rot="-5400000" vert="horz"/>
              <a:lstStyle/>
              <a:p>
                <a:pPr>
                  <a:defRPr sz="900">
                    <a:solidFill>
                      <a:srgbClr val="002060"/>
                    </a:solidFill>
                  </a:defRPr>
                </a:pPr>
                <a:endParaRPr lang="el-GR"/>
              </a:p>
            </c:txPr>
            <c:showLegendKey val="0"/>
            <c:showVal val="1"/>
            <c:showCatName val="0"/>
            <c:showSerName val="0"/>
            <c:showPercent val="0"/>
            <c:showBubbleSize val="0"/>
            <c:showLeaderLines val="0"/>
          </c:dLbls>
          <c:cat>
            <c:strRef>
              <c:f>Φύλλο1!$A$24:$A$30</c:f>
              <c:strCache>
                <c:ptCount val="7"/>
                <c:pt idx="0">
                  <c:v>ΠΡΟΫΠΟΛOΓΙΣΜΟΣ Ε.Π.</c:v>
                </c:pt>
                <c:pt idx="1">
                  <c:v>ΕΞΕΙΔΙΚΕΥΣΗ</c:v>
                </c:pt>
                <c:pt idx="2">
                  <c:v>ΠΡΟΣΚΛΗΣΕΙΣ</c:v>
                </c:pt>
                <c:pt idx="3">
                  <c:v>ΑΠΟΦΑΣΕΙΣ ΕΝΤΑΞΗΣ</c:v>
                </c:pt>
                <c:pt idx="4">
                  <c:v>ΠΡΟΚΗΡΥΞΕΙΣ</c:v>
                </c:pt>
                <c:pt idx="5">
                  <c:v>ΝΟΜΙΚΕΣ ΔΕΣΜΕΥΣΕΙΣ</c:v>
                </c:pt>
                <c:pt idx="6">
                  <c:v>ΔΑΠΑΝΕΣ</c:v>
                </c:pt>
              </c:strCache>
            </c:strRef>
          </c:cat>
          <c:val>
            <c:numRef>
              <c:f>Φύλλο1!$C$24:$C$30</c:f>
              <c:numCache>
                <c:formatCode>_-* #,##0\ _€_-;\-* #,##0\ _€_-;_-* "-"??\ _€_-;_-@_-</c:formatCode>
                <c:ptCount val="7"/>
                <c:pt idx="0">
                  <c:v>486913888</c:v>
                </c:pt>
                <c:pt idx="1">
                  <c:v>511292672.87</c:v>
                </c:pt>
                <c:pt idx="2">
                  <c:v>232301516.13999999</c:v>
                </c:pt>
                <c:pt idx="3">
                  <c:v>140471211.38999999</c:v>
                </c:pt>
                <c:pt idx="4">
                  <c:v>119953186.76999998</c:v>
                </c:pt>
                <c:pt idx="5">
                  <c:v>119556835.13999999</c:v>
                </c:pt>
                <c:pt idx="6">
                  <c:v>51627518.049999997</c:v>
                </c:pt>
              </c:numCache>
            </c:numRef>
          </c:val>
        </c:ser>
        <c:ser>
          <c:idx val="2"/>
          <c:order val="2"/>
          <c:tx>
            <c:strRef>
              <c:f>Φύλλο1!$D$23</c:f>
              <c:strCache>
                <c:ptCount val="1"/>
                <c:pt idx="0">
                  <c:v>2017
(31.12)</c:v>
                </c:pt>
              </c:strCache>
            </c:strRef>
          </c:tx>
          <c:spPr>
            <a:solidFill>
              <a:schemeClr val="accent6">
                <a:lumMod val="75000"/>
              </a:schemeClr>
            </a:solidFill>
          </c:spPr>
          <c:invertIfNegative val="0"/>
          <c:dLbls>
            <c:dLbl>
              <c:idx val="0"/>
              <c:layout>
                <c:manualLayout>
                  <c:x val="0"/>
                  <c:y val="0.15461573442473853"/>
                </c:manualLayout>
              </c:layout>
              <c:tx>
                <c:rich>
                  <a:bodyPr/>
                  <a:lstStyle/>
                  <a:p>
                    <a:r>
                      <a:rPr lang="en-US" b="0"/>
                      <a:t> 516,3</a:t>
                    </a:r>
                    <a:r>
                      <a:rPr lang="el-GR" b="0"/>
                      <a:t>Μ€</a:t>
                    </a:r>
                    <a:endParaRPr lang="en-US"/>
                  </a:p>
                </c:rich>
              </c:tx>
              <c:showLegendKey val="0"/>
              <c:showVal val="1"/>
              <c:showCatName val="0"/>
              <c:showSerName val="0"/>
              <c:showPercent val="0"/>
              <c:showBubbleSize val="0"/>
            </c:dLbl>
            <c:dLbl>
              <c:idx val="1"/>
              <c:layout>
                <c:manualLayout>
                  <c:x val="-2.2408173222467792E-3"/>
                  <c:y val="0.15461573442473853"/>
                </c:manualLayout>
              </c:layout>
              <c:tx>
                <c:rich>
                  <a:bodyPr/>
                  <a:lstStyle/>
                  <a:p>
                    <a:r>
                      <a:rPr lang="en-US" b="0"/>
                      <a:t> 530,7</a:t>
                    </a:r>
                    <a:r>
                      <a:rPr lang="el-GR" b="0"/>
                      <a:t>Μ€</a:t>
                    </a:r>
                    <a:endParaRPr lang="en-US"/>
                  </a:p>
                </c:rich>
              </c:tx>
              <c:showLegendKey val="0"/>
              <c:showVal val="1"/>
              <c:showCatName val="0"/>
              <c:showSerName val="0"/>
              <c:showPercent val="0"/>
              <c:showBubbleSize val="0"/>
            </c:dLbl>
            <c:dLbl>
              <c:idx val="2"/>
              <c:layout>
                <c:manualLayout>
                  <c:x val="-3.7444927446779117E-4"/>
                  <c:y val="0.19099590723055934"/>
                </c:manualLayout>
              </c:layout>
              <c:tx>
                <c:rich>
                  <a:bodyPr/>
                  <a:lstStyle/>
                  <a:p>
                    <a:r>
                      <a:rPr lang="en-US" b="0"/>
                      <a:t> 312,9</a:t>
                    </a:r>
                    <a:r>
                      <a:rPr lang="el-GR" b="0"/>
                      <a:t>Μ€</a:t>
                    </a:r>
                    <a:r>
                      <a:rPr lang="en-US" b="0"/>
                      <a:t>   </a:t>
                    </a:r>
                    <a:endParaRPr lang="en-US"/>
                  </a:p>
                </c:rich>
              </c:tx>
              <c:showLegendKey val="0"/>
              <c:showVal val="1"/>
              <c:showCatName val="0"/>
              <c:showSerName val="0"/>
              <c:showPercent val="0"/>
              <c:showBubbleSize val="0"/>
            </c:dLbl>
            <c:dLbl>
              <c:idx val="3"/>
              <c:layout>
                <c:manualLayout>
                  <c:x val="7.4595938665561543E-4"/>
                  <c:y val="0.16825829922692132"/>
                </c:manualLayout>
              </c:layout>
              <c:tx>
                <c:rich>
                  <a:bodyPr/>
                  <a:lstStyle/>
                  <a:p>
                    <a:r>
                      <a:rPr lang="en-US" b="0"/>
                      <a:t> 208,1</a:t>
                    </a:r>
                    <a:r>
                      <a:rPr lang="el-GR" b="0"/>
                      <a:t>Μ€</a:t>
                    </a:r>
                    <a:endParaRPr lang="en-US"/>
                  </a:p>
                </c:rich>
              </c:tx>
              <c:showLegendKey val="0"/>
              <c:showVal val="1"/>
              <c:showCatName val="0"/>
              <c:showSerName val="0"/>
              <c:showPercent val="0"/>
              <c:showBubbleSize val="0"/>
            </c:dLbl>
            <c:dLbl>
              <c:idx val="4"/>
              <c:layout>
                <c:manualLayout>
                  <c:x val="7.4595938665568385E-4"/>
                  <c:y val="0.13642564802182811"/>
                </c:manualLayout>
              </c:layout>
              <c:tx>
                <c:rich>
                  <a:bodyPr/>
                  <a:lstStyle/>
                  <a:p>
                    <a:r>
                      <a:rPr lang="en-US" b="0"/>
                      <a:t> 139,3</a:t>
                    </a:r>
                    <a:r>
                      <a:rPr lang="el-GR" b="0"/>
                      <a:t>Μ€</a:t>
                    </a:r>
                    <a:endParaRPr lang="en-US"/>
                  </a:p>
                </c:rich>
              </c:tx>
              <c:showLegendKey val="0"/>
              <c:showVal val="1"/>
              <c:showCatName val="0"/>
              <c:showSerName val="0"/>
              <c:showPercent val="0"/>
              <c:showBubbleSize val="0"/>
            </c:dLbl>
            <c:dLbl>
              <c:idx val="5"/>
              <c:layout>
                <c:manualLayout>
                  <c:x val="0"/>
                  <c:y val="0.1318781264211005"/>
                </c:manualLayout>
              </c:layout>
              <c:tx>
                <c:rich>
                  <a:bodyPr/>
                  <a:lstStyle/>
                  <a:p>
                    <a:r>
                      <a:rPr lang="en-US" b="0"/>
                      <a:t> 139,1</a:t>
                    </a:r>
                    <a:r>
                      <a:rPr lang="el-GR" b="0"/>
                      <a:t>Μ€</a:t>
                    </a:r>
                    <a:endParaRPr lang="en-US"/>
                  </a:p>
                </c:rich>
              </c:tx>
              <c:showLegendKey val="0"/>
              <c:showVal val="1"/>
              <c:showCatName val="0"/>
              <c:showSerName val="0"/>
              <c:showPercent val="0"/>
              <c:showBubbleSize val="0"/>
            </c:dLbl>
            <c:dLbl>
              <c:idx val="6"/>
              <c:layout>
                <c:manualLayout>
                  <c:x val="7.4595938665561543E-4"/>
                  <c:y val="0.10004511714344029"/>
                </c:manualLayout>
              </c:layout>
              <c:tx>
                <c:rich>
                  <a:bodyPr/>
                  <a:lstStyle/>
                  <a:p>
                    <a:r>
                      <a:rPr lang="en-US" b="0"/>
                      <a:t> 81,9</a:t>
                    </a:r>
                    <a:r>
                      <a:rPr lang="el-GR" b="0"/>
                      <a:t>Μ€</a:t>
                    </a:r>
                    <a:endParaRPr lang="en-US"/>
                  </a:p>
                </c:rich>
              </c:tx>
              <c:showLegendKey val="0"/>
              <c:showVal val="1"/>
              <c:showCatName val="0"/>
              <c:showSerName val="0"/>
              <c:showPercent val="0"/>
              <c:showBubbleSize val="0"/>
            </c:dLbl>
            <c:txPr>
              <a:bodyPr rot="-5400000" vert="horz"/>
              <a:lstStyle/>
              <a:p>
                <a:pPr>
                  <a:defRPr sz="900" b="0">
                    <a:solidFill>
                      <a:srgbClr val="002060"/>
                    </a:solidFill>
                  </a:defRPr>
                </a:pPr>
                <a:endParaRPr lang="el-GR"/>
              </a:p>
            </c:txPr>
            <c:showLegendKey val="0"/>
            <c:showVal val="1"/>
            <c:showCatName val="0"/>
            <c:showSerName val="0"/>
            <c:showPercent val="0"/>
            <c:showBubbleSize val="0"/>
            <c:showLeaderLines val="0"/>
          </c:dLbls>
          <c:cat>
            <c:strRef>
              <c:f>Φύλλο1!$A$24:$A$30</c:f>
              <c:strCache>
                <c:ptCount val="7"/>
                <c:pt idx="0">
                  <c:v>ΠΡΟΫΠΟΛOΓΙΣΜΟΣ Ε.Π.</c:v>
                </c:pt>
                <c:pt idx="1">
                  <c:v>ΕΞΕΙΔΙΚΕΥΣΗ</c:v>
                </c:pt>
                <c:pt idx="2">
                  <c:v>ΠΡΟΣΚΛΗΣΕΙΣ</c:v>
                </c:pt>
                <c:pt idx="3">
                  <c:v>ΑΠΟΦΑΣΕΙΣ ΕΝΤΑΞΗΣ</c:v>
                </c:pt>
                <c:pt idx="4">
                  <c:v>ΠΡΟΚΗΡΥΞΕΙΣ</c:v>
                </c:pt>
                <c:pt idx="5">
                  <c:v>ΝΟΜΙΚΕΣ ΔΕΣΜΕΥΣΕΙΣ</c:v>
                </c:pt>
                <c:pt idx="6">
                  <c:v>ΔΑΠΑΝΕΣ</c:v>
                </c:pt>
              </c:strCache>
            </c:strRef>
          </c:cat>
          <c:val>
            <c:numRef>
              <c:f>Φύλλο1!$D$24:$D$30</c:f>
              <c:numCache>
                <c:formatCode>_-* #,##0\ _€_-;\-* #,##0\ _€_-;_-* "-"??\ _€_-;_-@_-</c:formatCode>
                <c:ptCount val="7"/>
                <c:pt idx="0">
                  <c:v>516299834</c:v>
                </c:pt>
                <c:pt idx="1">
                  <c:v>530711944.37930012</c:v>
                </c:pt>
                <c:pt idx="2">
                  <c:v>312896014.11000001</c:v>
                </c:pt>
                <c:pt idx="3">
                  <c:v>208146062.44</c:v>
                </c:pt>
                <c:pt idx="4">
                  <c:v>139293778.07999998</c:v>
                </c:pt>
                <c:pt idx="5">
                  <c:v>139060083.91999999</c:v>
                </c:pt>
                <c:pt idx="6">
                  <c:v>81921456.809999987</c:v>
                </c:pt>
              </c:numCache>
            </c:numRef>
          </c:val>
        </c:ser>
        <c:dLbls>
          <c:showLegendKey val="0"/>
          <c:showVal val="0"/>
          <c:showCatName val="0"/>
          <c:showSerName val="0"/>
          <c:showPercent val="0"/>
          <c:showBubbleSize val="0"/>
        </c:dLbls>
        <c:gapWidth val="150"/>
        <c:shape val="box"/>
        <c:axId val="130012288"/>
        <c:axId val="130013824"/>
        <c:axId val="0"/>
      </c:bar3DChart>
      <c:catAx>
        <c:axId val="130012288"/>
        <c:scaling>
          <c:orientation val="minMax"/>
        </c:scaling>
        <c:delete val="0"/>
        <c:axPos val="b"/>
        <c:majorTickMark val="out"/>
        <c:minorTickMark val="none"/>
        <c:tickLblPos val="nextTo"/>
        <c:txPr>
          <a:bodyPr/>
          <a:lstStyle/>
          <a:p>
            <a:pPr>
              <a:defRPr b="1">
                <a:solidFill>
                  <a:schemeClr val="accent1">
                    <a:lumMod val="75000"/>
                  </a:schemeClr>
                </a:solidFill>
              </a:defRPr>
            </a:pPr>
            <a:endParaRPr lang="el-GR"/>
          </a:p>
        </c:txPr>
        <c:crossAx val="130013824"/>
        <c:crosses val="autoZero"/>
        <c:auto val="1"/>
        <c:lblAlgn val="ctr"/>
        <c:lblOffset val="100"/>
        <c:noMultiLvlLbl val="0"/>
      </c:catAx>
      <c:valAx>
        <c:axId val="130013824"/>
        <c:scaling>
          <c:orientation val="minMax"/>
        </c:scaling>
        <c:delete val="0"/>
        <c:axPos val="l"/>
        <c:majorGridlines/>
        <c:numFmt formatCode="_-* #,##0\ _€_-;\-* #,##0\ _€_-;_-* &quot;-&quot;??\ _€_-;_-@_-" sourceLinked="1"/>
        <c:majorTickMark val="out"/>
        <c:minorTickMark val="none"/>
        <c:tickLblPos val="nextTo"/>
        <c:txPr>
          <a:bodyPr/>
          <a:lstStyle/>
          <a:p>
            <a:pPr>
              <a:defRPr b="1">
                <a:solidFill>
                  <a:schemeClr val="accent1">
                    <a:lumMod val="75000"/>
                  </a:schemeClr>
                </a:solidFill>
              </a:defRPr>
            </a:pPr>
            <a:endParaRPr lang="el-GR"/>
          </a:p>
        </c:txPr>
        <c:crossAx val="130012288"/>
        <c:crosses val="autoZero"/>
        <c:crossBetween val="between"/>
      </c:valAx>
      <c:spPr>
        <a:noFill/>
      </c:spPr>
    </c:plotArea>
    <c:legend>
      <c:legendPos val="r"/>
      <c:layout/>
      <c:overlay val="0"/>
      <c:txPr>
        <a:bodyPr/>
        <a:lstStyle/>
        <a:p>
          <a:pPr>
            <a:defRPr>
              <a:solidFill>
                <a:schemeClr val="accent1">
                  <a:lumMod val="75000"/>
                </a:schemeClr>
              </a:solidFill>
            </a:defRPr>
          </a:pPr>
          <a:endParaRPr lang="el-GR"/>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Φύλλο1!$A$40</c:f>
              <c:strCache>
                <c:ptCount val="1"/>
                <c:pt idx="0">
                  <c:v>ΠΡΟΫΠΟΛOΓΙΣΜΟΣ </c:v>
                </c:pt>
              </c:strCache>
            </c:strRef>
          </c:tx>
          <c:spPr>
            <a:solidFill>
              <a:schemeClr val="accent6">
                <a:lumMod val="20000"/>
                <a:lumOff val="80000"/>
              </a:schemeClr>
            </a:solidFill>
          </c:spPr>
          <c:invertIfNegative val="0"/>
          <c:cat>
            <c:multiLvlStrRef>
              <c:f>Φύλλο1!$B$38:$G$39</c:f>
              <c:multiLvlStrCache>
                <c:ptCount val="6"/>
                <c:lvl>
                  <c:pt idx="0">
                    <c:v>ΕΚΤ</c:v>
                  </c:pt>
                  <c:pt idx="1">
                    <c:v>ΕΤΠΑ</c:v>
                  </c:pt>
                  <c:pt idx="2">
                    <c:v>ΕΚΤ</c:v>
                  </c:pt>
                  <c:pt idx="3">
                    <c:v>ΕΤΠΑ</c:v>
                  </c:pt>
                  <c:pt idx="4">
                    <c:v>ΕΚΤ</c:v>
                  </c:pt>
                  <c:pt idx="5">
                    <c:v>ΕΤΠΑ</c:v>
                  </c:pt>
                </c:lvl>
                <c:lvl>
                  <c:pt idx="0">
                    <c:v>2015
(31.12)</c:v>
                  </c:pt>
                  <c:pt idx="2">
                    <c:v>2016
(31.12)</c:v>
                  </c:pt>
                  <c:pt idx="4">
                    <c:v>2017
(31.12)</c:v>
                  </c:pt>
                </c:lvl>
              </c:multiLvlStrCache>
            </c:multiLvlStrRef>
          </c:cat>
          <c:val>
            <c:numRef>
              <c:f>Φύλλο1!$B$40:$G$40</c:f>
              <c:numCache>
                <c:formatCode>_-* #,##0\ _€_-;\-* #,##0\ _€_-;_-* "-"??\ _€_-;_-@_-</c:formatCode>
                <c:ptCount val="6"/>
                <c:pt idx="0">
                  <c:v>259592839</c:v>
                </c:pt>
                <c:pt idx="1">
                  <c:v>227321049.00000003</c:v>
                </c:pt>
                <c:pt idx="2">
                  <c:v>259592839</c:v>
                </c:pt>
                <c:pt idx="3">
                  <c:v>227321049.00000003</c:v>
                </c:pt>
                <c:pt idx="4">
                  <c:v>289302560.99999994</c:v>
                </c:pt>
                <c:pt idx="5">
                  <c:v>227321049.00000003</c:v>
                </c:pt>
              </c:numCache>
            </c:numRef>
          </c:val>
        </c:ser>
        <c:ser>
          <c:idx val="1"/>
          <c:order val="1"/>
          <c:tx>
            <c:strRef>
              <c:f>Φύλλο1!$A$41</c:f>
              <c:strCache>
                <c:ptCount val="1"/>
                <c:pt idx="0">
                  <c:v>ΕΞΕΙΔΙΚΕΥΣΗ</c:v>
                </c:pt>
              </c:strCache>
            </c:strRef>
          </c:tx>
          <c:spPr>
            <a:solidFill>
              <a:schemeClr val="accent6">
                <a:lumMod val="40000"/>
                <a:lumOff val="60000"/>
              </a:schemeClr>
            </a:solidFill>
          </c:spPr>
          <c:invertIfNegative val="0"/>
          <c:cat>
            <c:multiLvlStrRef>
              <c:f>Φύλλο1!$B$38:$G$39</c:f>
              <c:multiLvlStrCache>
                <c:ptCount val="6"/>
                <c:lvl>
                  <c:pt idx="0">
                    <c:v>ΕΚΤ</c:v>
                  </c:pt>
                  <c:pt idx="1">
                    <c:v>ΕΤΠΑ</c:v>
                  </c:pt>
                  <c:pt idx="2">
                    <c:v>ΕΚΤ</c:v>
                  </c:pt>
                  <c:pt idx="3">
                    <c:v>ΕΤΠΑ</c:v>
                  </c:pt>
                  <c:pt idx="4">
                    <c:v>ΕΚΤ</c:v>
                  </c:pt>
                  <c:pt idx="5">
                    <c:v>ΕΤΠΑ</c:v>
                  </c:pt>
                </c:lvl>
                <c:lvl>
                  <c:pt idx="0">
                    <c:v>2015
(31.12)</c:v>
                  </c:pt>
                  <c:pt idx="2">
                    <c:v>2016
(31.12)</c:v>
                  </c:pt>
                  <c:pt idx="4">
                    <c:v>2017
(31.12)</c:v>
                  </c:pt>
                </c:lvl>
              </c:multiLvlStrCache>
            </c:multiLvlStrRef>
          </c:cat>
          <c:val>
            <c:numRef>
              <c:f>Φύλλο1!$B$41:$G$41</c:f>
              <c:numCache>
                <c:formatCode>_-* #,##0\ _€_-;\-* #,##0\ _€_-;_-* "-"??\ _€_-;_-@_-</c:formatCode>
                <c:ptCount val="6"/>
                <c:pt idx="0">
                  <c:v>170727252.72999999</c:v>
                </c:pt>
                <c:pt idx="1">
                  <c:v>192592860.76999995</c:v>
                </c:pt>
                <c:pt idx="2">
                  <c:v>240813749.84740001</c:v>
                </c:pt>
                <c:pt idx="3">
                  <c:v>270478923.02078784</c:v>
                </c:pt>
                <c:pt idx="4">
                  <c:v>240234876.84740001</c:v>
                </c:pt>
                <c:pt idx="5">
                  <c:v>290477067.53189999</c:v>
                </c:pt>
              </c:numCache>
            </c:numRef>
          </c:val>
        </c:ser>
        <c:ser>
          <c:idx val="2"/>
          <c:order val="2"/>
          <c:tx>
            <c:strRef>
              <c:f>Φύλλο1!$A$42</c:f>
              <c:strCache>
                <c:ptCount val="1"/>
                <c:pt idx="0">
                  <c:v>ΠΡΟΣΚΛΗΣΕΙΣ</c:v>
                </c:pt>
              </c:strCache>
            </c:strRef>
          </c:tx>
          <c:spPr>
            <a:solidFill>
              <a:schemeClr val="accent6">
                <a:lumMod val="60000"/>
                <a:lumOff val="40000"/>
              </a:schemeClr>
            </a:solidFill>
          </c:spPr>
          <c:invertIfNegative val="0"/>
          <c:cat>
            <c:multiLvlStrRef>
              <c:f>Φύλλο1!$B$38:$G$39</c:f>
              <c:multiLvlStrCache>
                <c:ptCount val="6"/>
                <c:lvl>
                  <c:pt idx="0">
                    <c:v>ΕΚΤ</c:v>
                  </c:pt>
                  <c:pt idx="1">
                    <c:v>ΕΤΠΑ</c:v>
                  </c:pt>
                  <c:pt idx="2">
                    <c:v>ΕΚΤ</c:v>
                  </c:pt>
                  <c:pt idx="3">
                    <c:v>ΕΤΠΑ</c:v>
                  </c:pt>
                  <c:pt idx="4">
                    <c:v>ΕΚΤ</c:v>
                  </c:pt>
                  <c:pt idx="5">
                    <c:v>ΕΤΠΑ</c:v>
                  </c:pt>
                </c:lvl>
                <c:lvl>
                  <c:pt idx="0">
                    <c:v>2015
(31.12)</c:v>
                  </c:pt>
                  <c:pt idx="2">
                    <c:v>2016
(31.12)</c:v>
                  </c:pt>
                  <c:pt idx="4">
                    <c:v>2017
(31.12)</c:v>
                  </c:pt>
                </c:lvl>
              </c:multiLvlStrCache>
            </c:multiLvlStrRef>
          </c:cat>
          <c:val>
            <c:numRef>
              <c:f>Φύλλο1!$B$42:$G$42</c:f>
              <c:numCache>
                <c:formatCode>General</c:formatCode>
                <c:ptCount val="6"/>
                <c:pt idx="0" formatCode="_-* #,##0\ _€_-;\-* #,##0\ _€_-;_-* &quot;-&quot;??\ _€_-;_-@_-">
                  <c:v>103866296.56000002</c:v>
                </c:pt>
                <c:pt idx="2" formatCode="_-* #,##0\ _€_-;\-* #,##0\ _€_-;_-* &quot;-&quot;??\ _€_-;_-@_-">
                  <c:v>164450012.57000002</c:v>
                </c:pt>
                <c:pt idx="3" formatCode="_-* #,##0\ _€_-;\-* #,##0\ _€_-;_-* &quot;-&quot;??\ _€_-;_-@_-">
                  <c:v>67851503.569999993</c:v>
                </c:pt>
                <c:pt idx="4" formatCode="_-* #,##0\ _€_-;\-* #,##0\ _€_-;_-* &quot;-&quot;??\ _€_-;_-@_-">
                  <c:v>226244713.52999997</c:v>
                </c:pt>
                <c:pt idx="5" formatCode="_-* #,##0\ _€_-;\-* #,##0\ _€_-;_-* &quot;-&quot;??\ _€_-;_-@_-">
                  <c:v>86651300.579999998</c:v>
                </c:pt>
              </c:numCache>
            </c:numRef>
          </c:val>
        </c:ser>
        <c:ser>
          <c:idx val="3"/>
          <c:order val="3"/>
          <c:tx>
            <c:strRef>
              <c:f>Φύλλο1!$A$43</c:f>
              <c:strCache>
                <c:ptCount val="1"/>
                <c:pt idx="0">
                  <c:v>ΑΠΟΦΑΣΕΙΣ ΕΝΤΑΞΗΣ</c:v>
                </c:pt>
              </c:strCache>
            </c:strRef>
          </c:tx>
          <c:spPr>
            <a:solidFill>
              <a:schemeClr val="accent6">
                <a:lumMod val="75000"/>
              </a:schemeClr>
            </a:solidFill>
          </c:spPr>
          <c:invertIfNegative val="0"/>
          <c:cat>
            <c:multiLvlStrRef>
              <c:f>Φύλλο1!$B$38:$G$39</c:f>
              <c:multiLvlStrCache>
                <c:ptCount val="6"/>
                <c:lvl>
                  <c:pt idx="0">
                    <c:v>ΕΚΤ</c:v>
                  </c:pt>
                  <c:pt idx="1">
                    <c:v>ΕΤΠΑ</c:v>
                  </c:pt>
                  <c:pt idx="2">
                    <c:v>ΕΚΤ</c:v>
                  </c:pt>
                  <c:pt idx="3">
                    <c:v>ΕΤΠΑ</c:v>
                  </c:pt>
                  <c:pt idx="4">
                    <c:v>ΕΚΤ</c:v>
                  </c:pt>
                  <c:pt idx="5">
                    <c:v>ΕΤΠΑ</c:v>
                  </c:pt>
                </c:lvl>
                <c:lvl>
                  <c:pt idx="0">
                    <c:v>2015
(31.12)</c:v>
                  </c:pt>
                  <c:pt idx="2">
                    <c:v>2016
(31.12)</c:v>
                  </c:pt>
                  <c:pt idx="4">
                    <c:v>2017
(31.12)</c:v>
                  </c:pt>
                </c:lvl>
              </c:multiLvlStrCache>
            </c:multiLvlStrRef>
          </c:cat>
          <c:val>
            <c:numRef>
              <c:f>Φύλλο1!$B$43:$G$43</c:f>
              <c:numCache>
                <c:formatCode>General</c:formatCode>
                <c:ptCount val="6"/>
                <c:pt idx="0" formatCode="_-* #,##0\ _€_-;\-* #,##0\ _€_-;_-* &quot;-&quot;??\ _€_-;_-@_-">
                  <c:v>56462610</c:v>
                </c:pt>
                <c:pt idx="2" formatCode="_-* #,##0\ _€_-;\-* #,##0\ _€_-;_-* &quot;-&quot;??\ _€_-;_-@_-">
                  <c:v>81347830.99000001</c:v>
                </c:pt>
                <c:pt idx="3" formatCode="_-* #,##0\ _€_-;\-* #,##0\ _€_-;_-* &quot;-&quot;??\ _€_-;_-@_-">
                  <c:v>59123380.399999984</c:v>
                </c:pt>
                <c:pt idx="4" formatCode="_-* #,##0\ _€_-;\-* #,##0\ _€_-;_-* &quot;-&quot;??\ _€_-;_-@_-">
                  <c:v>136051462.06999999</c:v>
                </c:pt>
                <c:pt idx="5" formatCode="_-* #,##0\ _€_-;\-* #,##0\ _€_-;_-* &quot;-&quot;??\ _€_-;_-@_-">
                  <c:v>72094600.370000005</c:v>
                </c:pt>
              </c:numCache>
            </c:numRef>
          </c:val>
        </c:ser>
        <c:ser>
          <c:idx val="4"/>
          <c:order val="4"/>
          <c:tx>
            <c:strRef>
              <c:f>Φύλλο1!$A$44</c:f>
              <c:strCache>
                <c:ptCount val="1"/>
                <c:pt idx="0">
                  <c:v>ΠΡΟΚΗΡΥΞΕΙΣ</c:v>
                </c:pt>
              </c:strCache>
            </c:strRef>
          </c:tx>
          <c:spPr>
            <a:solidFill>
              <a:schemeClr val="accent4">
                <a:lumMod val="20000"/>
                <a:lumOff val="80000"/>
              </a:schemeClr>
            </a:solidFill>
          </c:spPr>
          <c:invertIfNegative val="0"/>
          <c:cat>
            <c:multiLvlStrRef>
              <c:f>Φύλλο1!$B$38:$G$39</c:f>
              <c:multiLvlStrCache>
                <c:ptCount val="6"/>
                <c:lvl>
                  <c:pt idx="0">
                    <c:v>ΕΚΤ</c:v>
                  </c:pt>
                  <c:pt idx="1">
                    <c:v>ΕΤΠΑ</c:v>
                  </c:pt>
                  <c:pt idx="2">
                    <c:v>ΕΚΤ</c:v>
                  </c:pt>
                  <c:pt idx="3">
                    <c:v>ΕΤΠΑ</c:v>
                  </c:pt>
                  <c:pt idx="4">
                    <c:v>ΕΚΤ</c:v>
                  </c:pt>
                  <c:pt idx="5">
                    <c:v>ΕΤΠΑ</c:v>
                  </c:pt>
                </c:lvl>
                <c:lvl>
                  <c:pt idx="0">
                    <c:v>2015
(31.12)</c:v>
                  </c:pt>
                  <c:pt idx="2">
                    <c:v>2016
(31.12)</c:v>
                  </c:pt>
                  <c:pt idx="4">
                    <c:v>2017
(31.12)</c:v>
                  </c:pt>
                </c:lvl>
              </c:multiLvlStrCache>
            </c:multiLvlStrRef>
          </c:cat>
          <c:val>
            <c:numRef>
              <c:f>Φύλλο1!$B$44:$G$44</c:f>
              <c:numCache>
                <c:formatCode>General</c:formatCode>
                <c:ptCount val="6"/>
                <c:pt idx="0" formatCode="_-* #,##0\ _€_-;\-* #,##0\ _€_-;_-* &quot;-&quot;??\ _€_-;_-@_-">
                  <c:v>54489785.000000007</c:v>
                </c:pt>
                <c:pt idx="2" formatCode="_-* #,##0\ _€_-;\-* #,##0\ _€_-;_-* &quot;-&quot;??\ _€_-;_-@_-">
                  <c:v>71656589.5</c:v>
                </c:pt>
                <c:pt idx="3" formatCode="_-* #,##0\ _€_-;\-* #,##0\ _€_-;_-* &quot;-&quot;??\ _€_-;_-@_-">
                  <c:v>48296597.270000003</c:v>
                </c:pt>
                <c:pt idx="4" formatCode="_-* #,##0\ _€_-;\-* #,##0\ _€_-;_-* &quot;-&quot;??\ _€_-;_-@_-">
                  <c:v>85072317.460000008</c:v>
                </c:pt>
                <c:pt idx="5" formatCode="_-* #,##0\ _€_-;\-* #,##0\ _€_-;_-* &quot;-&quot;??\ _€_-;_-@_-">
                  <c:v>54083411.620000005</c:v>
                </c:pt>
              </c:numCache>
            </c:numRef>
          </c:val>
        </c:ser>
        <c:ser>
          <c:idx val="5"/>
          <c:order val="5"/>
          <c:tx>
            <c:strRef>
              <c:f>Φύλλο1!$A$45</c:f>
              <c:strCache>
                <c:ptCount val="1"/>
                <c:pt idx="0">
                  <c:v>ΝΟΜΙΚΕΣ ΔΕΣΜΕΥΣΕΙΣ</c:v>
                </c:pt>
              </c:strCache>
            </c:strRef>
          </c:tx>
          <c:spPr>
            <a:solidFill>
              <a:schemeClr val="accent4">
                <a:lumMod val="40000"/>
                <a:lumOff val="60000"/>
              </a:schemeClr>
            </a:solidFill>
          </c:spPr>
          <c:invertIfNegative val="0"/>
          <c:cat>
            <c:multiLvlStrRef>
              <c:f>Φύλλο1!$B$38:$G$39</c:f>
              <c:multiLvlStrCache>
                <c:ptCount val="6"/>
                <c:lvl>
                  <c:pt idx="0">
                    <c:v>ΕΚΤ</c:v>
                  </c:pt>
                  <c:pt idx="1">
                    <c:v>ΕΤΠΑ</c:v>
                  </c:pt>
                  <c:pt idx="2">
                    <c:v>ΕΚΤ</c:v>
                  </c:pt>
                  <c:pt idx="3">
                    <c:v>ΕΤΠΑ</c:v>
                  </c:pt>
                  <c:pt idx="4">
                    <c:v>ΕΚΤ</c:v>
                  </c:pt>
                  <c:pt idx="5">
                    <c:v>ΕΤΠΑ</c:v>
                  </c:pt>
                </c:lvl>
                <c:lvl>
                  <c:pt idx="0">
                    <c:v>2015
(31.12)</c:v>
                  </c:pt>
                  <c:pt idx="2">
                    <c:v>2016
(31.12)</c:v>
                  </c:pt>
                  <c:pt idx="4">
                    <c:v>2017
(31.12)</c:v>
                  </c:pt>
                </c:lvl>
              </c:multiLvlStrCache>
            </c:multiLvlStrRef>
          </c:cat>
          <c:val>
            <c:numRef>
              <c:f>Φύλλο1!$B$45:$G$45</c:f>
              <c:numCache>
                <c:formatCode>General</c:formatCode>
                <c:ptCount val="6"/>
                <c:pt idx="0" formatCode="_-* #,##0\ _€_-;\-* #,##0\ _€_-;_-* &quot;-&quot;??\ _€_-;_-@_-">
                  <c:v>54489785.000000007</c:v>
                </c:pt>
                <c:pt idx="2" formatCode="_-* #,##0\ _€_-;\-* #,##0\ _€_-;_-* &quot;-&quot;??\ _€_-;_-@_-">
                  <c:v>71260237.86999999</c:v>
                </c:pt>
                <c:pt idx="3" formatCode="_-* #,##0\ _€_-;\-* #,##0\ _€_-;_-* &quot;-&quot;??\ _€_-;_-@_-">
                  <c:v>48296597.270000003</c:v>
                </c:pt>
                <c:pt idx="4" formatCode="_-* #,##0\ _€_-;\-* #,##0\ _€_-;_-* &quot;-&quot;??\ _€_-;_-@_-">
                  <c:v>84875966.469999984</c:v>
                </c:pt>
                <c:pt idx="5" formatCode="_-* #,##0\ _€_-;\-* #,##0\ _€_-;_-* &quot;-&quot;??\ _€_-;_-@_-">
                  <c:v>54059127.220000006</c:v>
                </c:pt>
              </c:numCache>
            </c:numRef>
          </c:val>
        </c:ser>
        <c:ser>
          <c:idx val="6"/>
          <c:order val="6"/>
          <c:tx>
            <c:strRef>
              <c:f>Φύλλο1!$A$46</c:f>
              <c:strCache>
                <c:ptCount val="1"/>
                <c:pt idx="0">
                  <c:v>ΔΑΠΑΝΕΣ</c:v>
                </c:pt>
              </c:strCache>
            </c:strRef>
          </c:tx>
          <c:spPr>
            <a:solidFill>
              <a:schemeClr val="accent4">
                <a:lumMod val="60000"/>
                <a:lumOff val="40000"/>
              </a:schemeClr>
            </a:solidFill>
          </c:spPr>
          <c:invertIfNegative val="0"/>
          <c:cat>
            <c:multiLvlStrRef>
              <c:f>Φύλλο1!$B$38:$G$39</c:f>
              <c:multiLvlStrCache>
                <c:ptCount val="6"/>
                <c:lvl>
                  <c:pt idx="0">
                    <c:v>ΕΚΤ</c:v>
                  </c:pt>
                  <c:pt idx="1">
                    <c:v>ΕΤΠΑ</c:v>
                  </c:pt>
                  <c:pt idx="2">
                    <c:v>ΕΚΤ</c:v>
                  </c:pt>
                  <c:pt idx="3">
                    <c:v>ΕΤΠΑ</c:v>
                  </c:pt>
                  <c:pt idx="4">
                    <c:v>ΕΚΤ</c:v>
                  </c:pt>
                  <c:pt idx="5">
                    <c:v>ΕΤΠΑ</c:v>
                  </c:pt>
                </c:lvl>
                <c:lvl>
                  <c:pt idx="0">
                    <c:v>2015
(31.12)</c:v>
                  </c:pt>
                  <c:pt idx="2">
                    <c:v>2016
(31.12)</c:v>
                  </c:pt>
                  <c:pt idx="4">
                    <c:v>2017
(31.12)</c:v>
                  </c:pt>
                </c:lvl>
              </c:multiLvlStrCache>
            </c:multiLvlStrRef>
          </c:cat>
          <c:val>
            <c:numRef>
              <c:f>Φύλλο1!$B$46:$G$46</c:f>
              <c:numCache>
                <c:formatCode>General</c:formatCode>
                <c:ptCount val="6"/>
                <c:pt idx="0" formatCode="_-* #,##0\ _€_-;\-* #,##0\ _€_-;_-* &quot;-&quot;??\ _€_-;_-@_-">
                  <c:v>17427796.900000006</c:v>
                </c:pt>
                <c:pt idx="2" formatCode="_-* #,##0\ _€_-;\-* #,##0\ _€_-;_-* &quot;-&quot;??\ _€_-;_-@_-">
                  <c:v>30374504.510000002</c:v>
                </c:pt>
                <c:pt idx="3" formatCode="_-* #,##0\ _€_-;\-* #,##0\ _€_-;_-* &quot;-&quot;??\ _€_-;_-@_-">
                  <c:v>21253013.539999999</c:v>
                </c:pt>
                <c:pt idx="4" formatCode="_-* #,##0\ _€_-;\-* #,##0\ _€_-;_-* &quot;-&quot;??\ _€_-;_-@_-">
                  <c:v>45857828.039999999</c:v>
                </c:pt>
                <c:pt idx="5" formatCode="_-* #,##0\ _€_-;\-* #,##0\ _€_-;_-* &quot;-&quot;??\ _€_-;_-@_-">
                  <c:v>36063628.769999996</c:v>
                </c:pt>
              </c:numCache>
            </c:numRef>
          </c:val>
        </c:ser>
        <c:dLbls>
          <c:showLegendKey val="0"/>
          <c:showVal val="0"/>
          <c:showCatName val="0"/>
          <c:showSerName val="0"/>
          <c:showPercent val="0"/>
          <c:showBubbleSize val="0"/>
        </c:dLbls>
        <c:gapWidth val="55"/>
        <c:gapDepth val="55"/>
        <c:shape val="box"/>
        <c:axId val="157397376"/>
        <c:axId val="157398912"/>
        <c:axId val="0"/>
      </c:bar3DChart>
      <c:catAx>
        <c:axId val="157397376"/>
        <c:scaling>
          <c:orientation val="minMax"/>
        </c:scaling>
        <c:delete val="0"/>
        <c:axPos val="b"/>
        <c:majorTickMark val="none"/>
        <c:minorTickMark val="none"/>
        <c:tickLblPos val="nextTo"/>
        <c:txPr>
          <a:bodyPr/>
          <a:lstStyle/>
          <a:p>
            <a:pPr>
              <a:defRPr b="1"/>
            </a:pPr>
            <a:endParaRPr lang="el-GR"/>
          </a:p>
        </c:txPr>
        <c:crossAx val="157398912"/>
        <c:crosses val="autoZero"/>
        <c:auto val="1"/>
        <c:lblAlgn val="ctr"/>
        <c:lblOffset val="100"/>
        <c:noMultiLvlLbl val="0"/>
      </c:catAx>
      <c:valAx>
        <c:axId val="157398912"/>
        <c:scaling>
          <c:orientation val="minMax"/>
        </c:scaling>
        <c:delete val="0"/>
        <c:axPos val="l"/>
        <c:majorGridlines/>
        <c:numFmt formatCode="_-* #,##0\ _€_-;\-* #,##0\ _€_-;_-* &quot;-&quot;??\ _€_-;_-@_-" sourceLinked="1"/>
        <c:majorTickMark val="none"/>
        <c:minorTickMark val="none"/>
        <c:tickLblPos val="nextTo"/>
        <c:txPr>
          <a:bodyPr/>
          <a:lstStyle/>
          <a:p>
            <a:pPr>
              <a:defRPr b="1"/>
            </a:pPr>
            <a:endParaRPr lang="el-GR"/>
          </a:p>
        </c:txPr>
        <c:crossAx val="157397376"/>
        <c:crosses val="autoZero"/>
        <c:crossBetween val="between"/>
      </c:valAx>
    </c:plotArea>
    <c:legend>
      <c:legendPos val="r"/>
      <c:layout/>
      <c:overlay val="0"/>
    </c:legend>
    <c:plotVisOnly val="1"/>
    <c:dispBlanksAs val="gap"/>
    <c:showDLblsOverMax val="0"/>
  </c:chart>
  <c:spPr>
    <a:noFill/>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Φύλλο1!$B$78</c:f>
              <c:strCache>
                <c:ptCount val="1"/>
                <c:pt idx="0">
                  <c:v>2015
(31.12)</c:v>
                </c:pt>
              </c:strCache>
            </c:strRef>
          </c:tx>
          <c:spPr>
            <a:solidFill>
              <a:schemeClr val="accent6">
                <a:lumMod val="20000"/>
                <a:lumOff val="80000"/>
              </a:schemeClr>
            </a:solidFill>
          </c:spPr>
          <c:invertIfNegative val="0"/>
          <c:dLbls>
            <c:dLbl>
              <c:idx val="0"/>
              <c:layout>
                <c:manualLayout>
                  <c:x val="-4.7755491881566383E-3"/>
                  <c:y val="0.4072598494909252"/>
                </c:manualLayout>
              </c:layout>
              <c:tx>
                <c:rich>
                  <a:bodyPr/>
                  <a:lstStyle/>
                  <a:p>
                    <a:r>
                      <a:rPr lang="en-US">
                        <a:solidFill>
                          <a:srgbClr val="002060"/>
                        </a:solidFill>
                      </a:rPr>
                      <a:t> 140</a:t>
                    </a:r>
                    <a:r>
                      <a:rPr lang="el-GR">
                        <a:solidFill>
                          <a:srgbClr val="002060"/>
                        </a:solidFill>
                      </a:rPr>
                      <a:t>,</a:t>
                    </a:r>
                    <a:r>
                      <a:rPr lang="en-US">
                        <a:solidFill>
                          <a:srgbClr val="002060"/>
                        </a:solidFill>
                      </a:rPr>
                      <a:t>1</a:t>
                    </a:r>
                    <a:r>
                      <a:rPr lang="el-GR">
                        <a:solidFill>
                          <a:srgbClr val="002060"/>
                        </a:solidFill>
                      </a:rPr>
                      <a:t>Μ€</a:t>
                    </a:r>
                    <a:r>
                      <a:rPr lang="en-US">
                        <a:solidFill>
                          <a:srgbClr val="002060"/>
                        </a:solidFill>
                      </a:rPr>
                      <a:t> </a:t>
                    </a:r>
                    <a:endParaRPr lang="en-US"/>
                  </a:p>
                </c:rich>
              </c:tx>
              <c:showLegendKey val="0"/>
              <c:showVal val="1"/>
              <c:showCatName val="0"/>
              <c:showSerName val="0"/>
              <c:showPercent val="0"/>
              <c:showBubbleSize val="0"/>
            </c:dLbl>
            <c:dLbl>
              <c:idx val="1"/>
              <c:layout>
                <c:manualLayout>
                  <c:x val="-7.1633237822349575E-3"/>
                  <c:y val="0.21248339973439567"/>
                </c:manualLayout>
              </c:layout>
              <c:tx>
                <c:rich>
                  <a:bodyPr/>
                  <a:lstStyle/>
                  <a:p>
                    <a:r>
                      <a:rPr lang="en-US">
                        <a:solidFill>
                          <a:srgbClr val="002060"/>
                        </a:solidFill>
                      </a:rPr>
                      <a:t> 62</a:t>
                    </a:r>
                    <a:r>
                      <a:rPr lang="el-GR">
                        <a:solidFill>
                          <a:srgbClr val="002060"/>
                        </a:solidFill>
                      </a:rPr>
                      <a:t>,</a:t>
                    </a:r>
                    <a:r>
                      <a:rPr lang="en-US">
                        <a:solidFill>
                          <a:srgbClr val="002060"/>
                        </a:solidFill>
                      </a:rPr>
                      <a:t>6</a:t>
                    </a:r>
                    <a:r>
                      <a:rPr lang="el-GR">
                        <a:solidFill>
                          <a:srgbClr val="002060"/>
                        </a:solidFill>
                      </a:rPr>
                      <a:t>Μ€</a:t>
                    </a:r>
                    <a:endParaRPr lang="en-US"/>
                  </a:p>
                </c:rich>
              </c:tx>
              <c:showLegendKey val="0"/>
              <c:showVal val="1"/>
              <c:showCatName val="0"/>
              <c:showSerName val="0"/>
              <c:showPercent val="0"/>
              <c:showBubbleSize val="0"/>
            </c:dLbl>
            <c:dLbl>
              <c:idx val="2"/>
              <c:layout>
                <c:manualLayout>
                  <c:x val="-7.1633237822349575E-3"/>
                  <c:y val="0.14165559982293049"/>
                </c:manualLayout>
              </c:layout>
              <c:tx>
                <c:rich>
                  <a:bodyPr/>
                  <a:lstStyle/>
                  <a:p>
                    <a:r>
                      <a:rPr lang="en-US">
                        <a:solidFill>
                          <a:srgbClr val="002060"/>
                        </a:solidFill>
                      </a:rPr>
                      <a:t> 36</a:t>
                    </a:r>
                    <a:r>
                      <a:rPr lang="el-GR">
                        <a:solidFill>
                          <a:srgbClr val="002060"/>
                        </a:solidFill>
                      </a:rPr>
                      <a:t>,</a:t>
                    </a:r>
                    <a:r>
                      <a:rPr lang="en-US">
                        <a:solidFill>
                          <a:srgbClr val="002060"/>
                        </a:solidFill>
                      </a:rPr>
                      <a:t>3</a:t>
                    </a:r>
                    <a:r>
                      <a:rPr lang="el-GR">
                        <a:solidFill>
                          <a:srgbClr val="002060"/>
                        </a:solidFill>
                      </a:rPr>
                      <a:t>Μ€</a:t>
                    </a:r>
                    <a:endParaRPr lang="en-US"/>
                  </a:p>
                </c:rich>
              </c:tx>
              <c:showLegendKey val="0"/>
              <c:showVal val="1"/>
              <c:showCatName val="0"/>
              <c:showSerName val="0"/>
              <c:showPercent val="0"/>
              <c:showBubbleSize val="0"/>
            </c:dLbl>
            <c:txPr>
              <a:bodyPr rot="-5400000" vert="horz"/>
              <a:lstStyle/>
              <a:p>
                <a:pPr>
                  <a:defRPr sz="900">
                    <a:solidFill>
                      <a:srgbClr val="002060"/>
                    </a:solidFill>
                  </a:defRPr>
                </a:pPr>
                <a:endParaRPr lang="el-GR"/>
              </a:p>
            </c:txPr>
            <c:showLegendKey val="0"/>
            <c:showVal val="1"/>
            <c:showCatName val="0"/>
            <c:showSerName val="0"/>
            <c:showPercent val="0"/>
            <c:showBubbleSize val="0"/>
            <c:showLeaderLines val="0"/>
          </c:dLbls>
          <c:cat>
            <c:strRef>
              <c:f>Φύλλο1!$A$79:$A$85</c:f>
              <c:strCache>
                <c:ptCount val="7"/>
                <c:pt idx="0">
                  <c:v>ΠΡΟΫ/ΣΜΟΣ Θ.Α.Ι (ΕΚΤ)</c:v>
                </c:pt>
                <c:pt idx="1">
                  <c:v>ΕΞΕΙΔΙΚΕΥΣΗ</c:v>
                </c:pt>
                <c:pt idx="2">
                  <c:v>ΠΡΟΣΚΛΗΣΕΙΣ</c:v>
                </c:pt>
                <c:pt idx="3">
                  <c:v>ΑΠΟΦΑΣΕΙΣ ΕΝΤΑΞΗΣ</c:v>
                </c:pt>
                <c:pt idx="4">
                  <c:v>ΠΡΟΚΗΡΥΞΕΙΣ</c:v>
                </c:pt>
                <c:pt idx="5">
                  <c:v>ΝΟΜΙΚΕΣ ΔΕΣΜΕΥΣΕΙΣ</c:v>
                </c:pt>
                <c:pt idx="6">
                  <c:v>ΔΑΠΑΝΕΣ</c:v>
                </c:pt>
              </c:strCache>
            </c:strRef>
          </c:cat>
          <c:val>
            <c:numRef>
              <c:f>Φύλλο1!$B$79:$B$85</c:f>
              <c:numCache>
                <c:formatCode>_-* #,##0\ _€_-;\-* #,##0\ _€_-;_-* "-"??\ _€_-;_-@_-</c:formatCode>
                <c:ptCount val="7"/>
                <c:pt idx="0">
                  <c:v>140148280</c:v>
                </c:pt>
                <c:pt idx="1">
                  <c:v>62603037.899999991</c:v>
                </c:pt>
                <c:pt idx="2">
                  <c:v>36308225</c:v>
                </c:pt>
                <c:pt idx="3">
                  <c:v>0</c:v>
                </c:pt>
                <c:pt idx="4">
                  <c:v>0</c:v>
                </c:pt>
                <c:pt idx="5">
                  <c:v>0</c:v>
                </c:pt>
                <c:pt idx="6">
                  <c:v>0</c:v>
                </c:pt>
              </c:numCache>
            </c:numRef>
          </c:val>
        </c:ser>
        <c:ser>
          <c:idx val="1"/>
          <c:order val="1"/>
          <c:tx>
            <c:strRef>
              <c:f>Φύλλο1!$C$78</c:f>
              <c:strCache>
                <c:ptCount val="1"/>
                <c:pt idx="0">
                  <c:v>2016
(31.12)</c:v>
                </c:pt>
              </c:strCache>
            </c:strRef>
          </c:tx>
          <c:spPr>
            <a:solidFill>
              <a:schemeClr val="accent6">
                <a:lumMod val="60000"/>
                <a:lumOff val="40000"/>
              </a:schemeClr>
            </a:solidFill>
          </c:spPr>
          <c:invertIfNegative val="0"/>
          <c:dLbls>
            <c:dLbl>
              <c:idx val="0"/>
              <c:layout>
                <c:manualLayout>
                  <c:x val="0"/>
                  <c:y val="0.39840637450199201"/>
                </c:manualLayout>
              </c:layout>
              <c:tx>
                <c:rich>
                  <a:bodyPr/>
                  <a:lstStyle/>
                  <a:p>
                    <a:r>
                      <a:rPr lang="en-US"/>
                      <a:t> 140</a:t>
                    </a:r>
                    <a:r>
                      <a:rPr lang="el-GR"/>
                      <a:t>,</a:t>
                    </a:r>
                    <a:r>
                      <a:rPr lang="en-US"/>
                      <a:t>1</a:t>
                    </a:r>
                    <a:r>
                      <a:rPr lang="el-GR"/>
                      <a:t>Μ€</a:t>
                    </a:r>
                    <a:endParaRPr lang="en-US"/>
                  </a:p>
                </c:rich>
              </c:tx>
              <c:showLegendKey val="0"/>
              <c:showVal val="1"/>
              <c:showCatName val="0"/>
              <c:showSerName val="0"/>
              <c:showPercent val="0"/>
              <c:showBubbleSize val="0"/>
            </c:dLbl>
            <c:dLbl>
              <c:idx val="1"/>
              <c:layout>
                <c:manualLayout>
                  <c:x val="-2.3877745940783192E-3"/>
                  <c:y val="0.39840637450199201"/>
                </c:manualLayout>
              </c:layout>
              <c:tx>
                <c:rich>
                  <a:bodyPr/>
                  <a:lstStyle/>
                  <a:p>
                    <a:r>
                      <a:rPr lang="en-US"/>
                      <a:t> 130</a:t>
                    </a:r>
                    <a:r>
                      <a:rPr lang="el-GR"/>
                      <a:t>,</a:t>
                    </a:r>
                    <a:r>
                      <a:rPr lang="en-US"/>
                      <a:t>5</a:t>
                    </a:r>
                    <a:r>
                      <a:rPr lang="el-GR"/>
                      <a:t>Μ€</a:t>
                    </a:r>
                    <a:r>
                      <a:rPr lang="en-US"/>
                      <a:t>   </a:t>
                    </a:r>
                  </a:p>
                </c:rich>
              </c:tx>
              <c:showLegendKey val="0"/>
              <c:showVal val="1"/>
              <c:showCatName val="0"/>
              <c:showSerName val="0"/>
              <c:showPercent val="0"/>
              <c:showBubbleSize val="0"/>
            </c:dLbl>
            <c:dLbl>
              <c:idx val="2"/>
              <c:layout>
                <c:manualLayout>
                  <c:x val="-4.3775361861386797E-17"/>
                  <c:y val="0.28773793714032758"/>
                </c:manualLayout>
              </c:layout>
              <c:tx>
                <c:rich>
                  <a:bodyPr/>
                  <a:lstStyle/>
                  <a:p>
                    <a:r>
                      <a:rPr lang="en-US"/>
                      <a:t> 86</a:t>
                    </a:r>
                    <a:r>
                      <a:rPr lang="el-GR"/>
                      <a:t>,2Μ€</a:t>
                    </a:r>
                    <a:r>
                      <a:rPr lang="en-US"/>
                      <a:t>  </a:t>
                    </a:r>
                  </a:p>
                </c:rich>
              </c:tx>
              <c:showLegendKey val="0"/>
              <c:showVal val="1"/>
              <c:showCatName val="0"/>
              <c:showSerName val="0"/>
              <c:showPercent val="0"/>
              <c:showBubbleSize val="0"/>
            </c:dLbl>
            <c:dLbl>
              <c:idx val="3"/>
              <c:layout>
                <c:manualLayout>
                  <c:x val="0"/>
                  <c:y val="7.0827799911465247E-2"/>
                </c:manualLayout>
              </c:layout>
              <c:tx>
                <c:rich>
                  <a:bodyPr/>
                  <a:lstStyle/>
                  <a:p>
                    <a:r>
                      <a:rPr lang="en-US"/>
                      <a:t> 18</a:t>
                    </a:r>
                    <a:r>
                      <a:rPr lang="el-GR"/>
                      <a:t>,</a:t>
                    </a:r>
                    <a:r>
                      <a:rPr lang="en-US"/>
                      <a:t>9</a:t>
                    </a:r>
                    <a:r>
                      <a:rPr lang="el-GR"/>
                      <a:t>Μ€</a:t>
                    </a:r>
                    <a:endParaRPr lang="en-US"/>
                  </a:p>
                </c:rich>
              </c:tx>
              <c:showLegendKey val="0"/>
              <c:showVal val="1"/>
              <c:showCatName val="0"/>
              <c:showSerName val="0"/>
              <c:showPercent val="0"/>
              <c:showBubbleSize val="0"/>
            </c:dLbl>
            <c:dLbl>
              <c:idx val="4"/>
              <c:layout>
                <c:manualLayout>
                  <c:x val="-2.3877745940783192E-3"/>
                  <c:y val="4.869411243913236E-2"/>
                </c:manualLayout>
              </c:layout>
              <c:tx>
                <c:rich>
                  <a:bodyPr/>
                  <a:lstStyle/>
                  <a:p>
                    <a:r>
                      <a:rPr lang="en-US"/>
                      <a:t> 9</a:t>
                    </a:r>
                    <a:r>
                      <a:rPr lang="el-GR"/>
                      <a:t>,</a:t>
                    </a:r>
                    <a:r>
                      <a:rPr lang="en-US"/>
                      <a:t>7</a:t>
                    </a:r>
                    <a:r>
                      <a:rPr lang="el-GR"/>
                      <a:t>Μ€</a:t>
                    </a:r>
                    <a:endParaRPr lang="en-US"/>
                  </a:p>
                </c:rich>
              </c:tx>
              <c:showLegendKey val="0"/>
              <c:showVal val="1"/>
              <c:showCatName val="0"/>
              <c:showSerName val="0"/>
              <c:showPercent val="0"/>
              <c:showBubbleSize val="0"/>
            </c:dLbl>
            <c:dLbl>
              <c:idx val="5"/>
              <c:layout>
                <c:manualLayout>
                  <c:x val="8.7550723722773593E-17"/>
                  <c:y val="4.4267374944665781E-2"/>
                </c:manualLayout>
              </c:layout>
              <c:tx>
                <c:rich>
                  <a:bodyPr/>
                  <a:lstStyle/>
                  <a:p>
                    <a:r>
                      <a:rPr lang="en-US"/>
                      <a:t> 9</a:t>
                    </a:r>
                    <a:r>
                      <a:rPr lang="el-GR"/>
                      <a:t>,</a:t>
                    </a:r>
                    <a:r>
                      <a:rPr lang="en-US"/>
                      <a:t>4</a:t>
                    </a:r>
                    <a:r>
                      <a:rPr lang="el-GR"/>
                      <a:t>Μ€</a:t>
                    </a:r>
                    <a:endParaRPr lang="en-US"/>
                  </a:p>
                </c:rich>
              </c:tx>
              <c:showLegendKey val="0"/>
              <c:showVal val="1"/>
              <c:showCatName val="0"/>
              <c:showSerName val="0"/>
              <c:showPercent val="0"/>
              <c:showBubbleSize val="0"/>
            </c:dLbl>
            <c:dLbl>
              <c:idx val="6"/>
              <c:layout>
                <c:manualLayout>
                  <c:x val="-2.3877745940783192E-3"/>
                  <c:y val="3.0987162461266048E-2"/>
                </c:manualLayout>
              </c:layout>
              <c:tx>
                <c:rich>
                  <a:bodyPr/>
                  <a:lstStyle/>
                  <a:p>
                    <a:r>
                      <a:rPr lang="en-US"/>
                      <a:t> 2</a:t>
                    </a:r>
                    <a:r>
                      <a:rPr lang="el-GR"/>
                      <a:t>,</a:t>
                    </a:r>
                    <a:r>
                      <a:rPr lang="en-US"/>
                      <a:t>7</a:t>
                    </a:r>
                    <a:r>
                      <a:rPr lang="el-GR"/>
                      <a:t>Μ€</a:t>
                    </a:r>
                    <a:endParaRPr lang="en-US"/>
                  </a:p>
                </c:rich>
              </c:tx>
              <c:showLegendKey val="0"/>
              <c:showVal val="1"/>
              <c:showCatName val="0"/>
              <c:showSerName val="0"/>
              <c:showPercent val="0"/>
              <c:showBubbleSize val="0"/>
            </c:dLbl>
            <c:txPr>
              <a:bodyPr rot="-5400000" vert="horz"/>
              <a:lstStyle/>
              <a:p>
                <a:pPr>
                  <a:defRPr sz="900">
                    <a:solidFill>
                      <a:srgbClr val="002060"/>
                    </a:solidFill>
                  </a:defRPr>
                </a:pPr>
                <a:endParaRPr lang="el-GR"/>
              </a:p>
            </c:txPr>
            <c:showLegendKey val="0"/>
            <c:showVal val="1"/>
            <c:showCatName val="0"/>
            <c:showSerName val="0"/>
            <c:showPercent val="0"/>
            <c:showBubbleSize val="0"/>
            <c:showLeaderLines val="0"/>
          </c:dLbls>
          <c:cat>
            <c:strRef>
              <c:f>Φύλλο1!$A$79:$A$85</c:f>
              <c:strCache>
                <c:ptCount val="7"/>
                <c:pt idx="0">
                  <c:v>ΠΡΟΫ/ΣΜΟΣ Θ.Α.Ι (ΕΚΤ)</c:v>
                </c:pt>
                <c:pt idx="1">
                  <c:v>ΕΞΕΙΔΙΚΕΥΣΗ</c:v>
                </c:pt>
                <c:pt idx="2">
                  <c:v>ΠΡΟΣΚΛΗΣΕΙΣ</c:v>
                </c:pt>
                <c:pt idx="3">
                  <c:v>ΑΠΟΦΑΣΕΙΣ ΕΝΤΑΞΗΣ</c:v>
                </c:pt>
                <c:pt idx="4">
                  <c:v>ΠΡΟΚΗΡΥΞΕΙΣ</c:v>
                </c:pt>
                <c:pt idx="5">
                  <c:v>ΝΟΜΙΚΕΣ ΔΕΣΜΕΥΣΕΙΣ</c:v>
                </c:pt>
                <c:pt idx="6">
                  <c:v>ΔΑΠΑΝΕΣ</c:v>
                </c:pt>
              </c:strCache>
            </c:strRef>
          </c:cat>
          <c:val>
            <c:numRef>
              <c:f>Φύλλο1!$C$79:$C$85</c:f>
              <c:numCache>
                <c:formatCode>_-* #,##0\ _€_-;\-* #,##0\ _€_-;_-* "-"??\ _€_-;_-@_-</c:formatCode>
                <c:ptCount val="7"/>
                <c:pt idx="0">
                  <c:v>140148280</c:v>
                </c:pt>
                <c:pt idx="1">
                  <c:v>130539161.59</c:v>
                </c:pt>
                <c:pt idx="2">
                  <c:v>86191872</c:v>
                </c:pt>
                <c:pt idx="3">
                  <c:v>18995617.59</c:v>
                </c:pt>
                <c:pt idx="4">
                  <c:v>9716961.9800000004</c:v>
                </c:pt>
                <c:pt idx="5">
                  <c:v>9469974.2400000002</c:v>
                </c:pt>
                <c:pt idx="6">
                  <c:v>2737896.9699999997</c:v>
                </c:pt>
              </c:numCache>
            </c:numRef>
          </c:val>
        </c:ser>
        <c:ser>
          <c:idx val="2"/>
          <c:order val="2"/>
          <c:tx>
            <c:strRef>
              <c:f>Φύλλο1!$D$78</c:f>
              <c:strCache>
                <c:ptCount val="1"/>
                <c:pt idx="0">
                  <c:v>2017
(31.12)</c:v>
                </c:pt>
              </c:strCache>
            </c:strRef>
          </c:tx>
          <c:spPr>
            <a:solidFill>
              <a:schemeClr val="accent6">
                <a:lumMod val="75000"/>
              </a:schemeClr>
            </a:solidFill>
          </c:spPr>
          <c:invertIfNegative val="0"/>
          <c:dLbls>
            <c:dLbl>
              <c:idx val="0"/>
              <c:layout>
                <c:manualLayout>
                  <c:x val="0"/>
                  <c:y val="0.14608233731739709"/>
                </c:manualLayout>
              </c:layout>
              <c:tx>
                <c:rich>
                  <a:bodyPr/>
                  <a:lstStyle/>
                  <a:p>
                    <a:r>
                      <a:rPr lang="en-US" b="0"/>
                      <a:t> 140</a:t>
                    </a:r>
                    <a:r>
                      <a:rPr lang="el-GR" b="0"/>
                      <a:t>,</a:t>
                    </a:r>
                    <a:r>
                      <a:rPr lang="en-US" b="0"/>
                      <a:t>1</a:t>
                    </a:r>
                    <a:r>
                      <a:rPr lang="el-GR" b="0"/>
                      <a:t>Μ€</a:t>
                    </a:r>
                    <a:endParaRPr lang="en-US"/>
                  </a:p>
                </c:rich>
              </c:tx>
              <c:showLegendKey val="0"/>
              <c:showVal val="1"/>
              <c:showCatName val="0"/>
              <c:showSerName val="0"/>
              <c:showPercent val="0"/>
              <c:showBubbleSize val="0"/>
            </c:dLbl>
            <c:dLbl>
              <c:idx val="1"/>
              <c:layout>
                <c:manualLayout>
                  <c:x val="2.3877745940783192E-3"/>
                  <c:y val="0.17264276228419656"/>
                </c:manualLayout>
              </c:layout>
              <c:tx>
                <c:rich>
                  <a:bodyPr/>
                  <a:lstStyle/>
                  <a:p>
                    <a:r>
                      <a:rPr lang="en-US" b="0"/>
                      <a:t> 130</a:t>
                    </a:r>
                    <a:r>
                      <a:rPr lang="el-GR" b="0"/>
                      <a:t>Μ€</a:t>
                    </a:r>
                    <a:endParaRPr lang="en-US"/>
                  </a:p>
                </c:rich>
              </c:tx>
              <c:showLegendKey val="0"/>
              <c:showVal val="1"/>
              <c:showCatName val="0"/>
              <c:showSerName val="0"/>
              <c:showPercent val="0"/>
              <c:showBubbleSize val="0"/>
            </c:dLbl>
            <c:dLbl>
              <c:idx val="2"/>
              <c:layout>
                <c:manualLayout>
                  <c:x val="4.7755491881566383E-3"/>
                  <c:y val="0.19920318725099601"/>
                </c:manualLayout>
              </c:layout>
              <c:tx>
                <c:rich>
                  <a:bodyPr/>
                  <a:lstStyle/>
                  <a:p>
                    <a:r>
                      <a:rPr lang="en-US" b="0"/>
                      <a:t> 128,5</a:t>
                    </a:r>
                    <a:r>
                      <a:rPr lang="el-GR" b="0"/>
                      <a:t>Μ€</a:t>
                    </a:r>
                    <a:endParaRPr lang="en-US"/>
                  </a:p>
                </c:rich>
              </c:tx>
              <c:showLegendKey val="0"/>
              <c:showVal val="1"/>
              <c:showCatName val="0"/>
              <c:showSerName val="0"/>
              <c:showPercent val="0"/>
              <c:showBubbleSize val="0"/>
            </c:dLbl>
            <c:dLbl>
              <c:idx val="3"/>
              <c:layout>
                <c:manualLayout>
                  <c:x val="0"/>
                  <c:y val="0.15050907481186365"/>
                </c:manualLayout>
              </c:layout>
              <c:tx>
                <c:rich>
                  <a:bodyPr/>
                  <a:lstStyle/>
                  <a:p>
                    <a:r>
                      <a:rPr lang="en-US" b="0"/>
                      <a:t> 73,1</a:t>
                    </a:r>
                    <a:r>
                      <a:rPr lang="el-GR" b="0"/>
                      <a:t>Μ€</a:t>
                    </a:r>
                    <a:endParaRPr lang="en-US"/>
                  </a:p>
                </c:rich>
              </c:tx>
              <c:showLegendKey val="0"/>
              <c:showVal val="1"/>
              <c:showCatName val="0"/>
              <c:showSerName val="0"/>
              <c:showPercent val="0"/>
              <c:showBubbleSize val="0"/>
            </c:dLbl>
            <c:dLbl>
              <c:idx val="4"/>
              <c:layout>
                <c:manualLayout>
                  <c:x val="-9.0928915784636714E-4"/>
                  <c:y val="6.6401062416998669E-2"/>
                </c:manualLayout>
              </c:layout>
              <c:tx>
                <c:rich>
                  <a:bodyPr/>
                  <a:lstStyle/>
                  <a:p>
                    <a:r>
                      <a:rPr lang="en-US" b="0"/>
                      <a:t> 23,1</a:t>
                    </a:r>
                    <a:r>
                      <a:rPr lang="el-GR" b="0"/>
                      <a:t>€</a:t>
                    </a:r>
                    <a:endParaRPr lang="en-US"/>
                  </a:p>
                </c:rich>
              </c:tx>
              <c:showLegendKey val="0"/>
              <c:showVal val="1"/>
              <c:showCatName val="0"/>
              <c:showSerName val="0"/>
              <c:showPercent val="0"/>
              <c:showBubbleSize val="0"/>
            </c:dLbl>
            <c:dLbl>
              <c:idx val="5"/>
              <c:layout>
                <c:manualLayout>
                  <c:x val="2.3877764537593039E-3"/>
                  <c:y val="9.2961487383798141E-2"/>
                </c:manualLayout>
              </c:layout>
              <c:tx>
                <c:rich>
                  <a:bodyPr/>
                  <a:lstStyle/>
                  <a:p>
                    <a:r>
                      <a:rPr lang="en-US" b="0"/>
                      <a:t> 23,4</a:t>
                    </a:r>
                    <a:r>
                      <a:rPr lang="el-GR" b="0"/>
                      <a:t>Μ€</a:t>
                    </a:r>
                    <a:r>
                      <a:rPr lang="en-US" b="0"/>
                      <a:t>   </a:t>
                    </a:r>
                    <a:endParaRPr lang="en-US"/>
                  </a:p>
                </c:rich>
              </c:tx>
              <c:showLegendKey val="0"/>
              <c:showVal val="1"/>
              <c:showCatName val="0"/>
              <c:showSerName val="0"/>
              <c:showPercent val="0"/>
              <c:showBubbleSize val="0"/>
            </c:dLbl>
            <c:dLbl>
              <c:idx val="6"/>
              <c:layout>
                <c:manualLayout>
                  <c:x val="9.5510983763133633E-3"/>
                  <c:y val="1.7706949977866312E-2"/>
                </c:manualLayout>
              </c:layout>
              <c:tx>
                <c:rich>
                  <a:bodyPr/>
                  <a:lstStyle/>
                  <a:p>
                    <a:r>
                      <a:rPr lang="en-US" b="0"/>
                      <a:t> 6,3</a:t>
                    </a:r>
                    <a:r>
                      <a:rPr lang="el-GR" b="0"/>
                      <a:t>Μ€</a:t>
                    </a:r>
                    <a:endParaRPr lang="en-US"/>
                  </a:p>
                </c:rich>
              </c:tx>
              <c:showLegendKey val="0"/>
              <c:showVal val="1"/>
              <c:showCatName val="0"/>
              <c:showSerName val="0"/>
              <c:showPercent val="0"/>
              <c:showBubbleSize val="0"/>
            </c:dLbl>
            <c:txPr>
              <a:bodyPr rot="-5400000" vert="horz"/>
              <a:lstStyle/>
              <a:p>
                <a:pPr>
                  <a:defRPr sz="900" b="0">
                    <a:solidFill>
                      <a:srgbClr val="002060"/>
                    </a:solidFill>
                  </a:defRPr>
                </a:pPr>
                <a:endParaRPr lang="el-GR"/>
              </a:p>
            </c:txPr>
            <c:showLegendKey val="0"/>
            <c:showVal val="1"/>
            <c:showCatName val="0"/>
            <c:showSerName val="0"/>
            <c:showPercent val="0"/>
            <c:showBubbleSize val="0"/>
            <c:showLeaderLines val="0"/>
          </c:dLbls>
          <c:cat>
            <c:strRef>
              <c:f>Φύλλο1!$A$79:$A$85</c:f>
              <c:strCache>
                <c:ptCount val="7"/>
                <c:pt idx="0">
                  <c:v>ΠΡΟΫ/ΣΜΟΣ Θ.Α.Ι (ΕΚΤ)</c:v>
                </c:pt>
                <c:pt idx="1">
                  <c:v>ΕΞΕΙΔΙΚΕΥΣΗ</c:v>
                </c:pt>
                <c:pt idx="2">
                  <c:v>ΠΡΟΣΚΛΗΣΕΙΣ</c:v>
                </c:pt>
                <c:pt idx="3">
                  <c:v>ΑΠΟΦΑΣΕΙΣ ΕΝΤΑΞΗΣ</c:v>
                </c:pt>
                <c:pt idx="4">
                  <c:v>ΠΡΟΚΗΡΥΞΕΙΣ</c:v>
                </c:pt>
                <c:pt idx="5">
                  <c:v>ΝΟΜΙΚΕΣ ΔΕΣΜΕΥΣΕΙΣ</c:v>
                </c:pt>
                <c:pt idx="6">
                  <c:v>ΔΑΠΑΝΕΣ</c:v>
                </c:pt>
              </c:strCache>
            </c:strRef>
          </c:cat>
          <c:val>
            <c:numRef>
              <c:f>Φύλλο1!$D$79:$D$85</c:f>
              <c:numCache>
                <c:formatCode>_-* #,##0\ _€_-;\-* #,##0\ _€_-;_-* "-"??\ _€_-;_-@_-</c:formatCode>
                <c:ptCount val="7"/>
                <c:pt idx="0">
                  <c:v>167242215</c:v>
                </c:pt>
                <c:pt idx="1">
                  <c:v>129960288.59</c:v>
                </c:pt>
                <c:pt idx="2">
                  <c:v>128486572.98999999</c:v>
                </c:pt>
                <c:pt idx="3">
                  <c:v>73052061.530000001</c:v>
                </c:pt>
                <c:pt idx="4">
                  <c:v>23095057.669999998</c:v>
                </c:pt>
                <c:pt idx="5">
                  <c:v>23047940.600000001</c:v>
                </c:pt>
                <c:pt idx="6">
                  <c:v>6375822.459999999</c:v>
                </c:pt>
              </c:numCache>
            </c:numRef>
          </c:val>
        </c:ser>
        <c:dLbls>
          <c:showLegendKey val="0"/>
          <c:showVal val="0"/>
          <c:showCatName val="0"/>
          <c:showSerName val="0"/>
          <c:showPercent val="0"/>
          <c:showBubbleSize val="0"/>
        </c:dLbls>
        <c:gapWidth val="150"/>
        <c:shape val="box"/>
        <c:axId val="121111296"/>
        <c:axId val="121112832"/>
        <c:axId val="0"/>
      </c:bar3DChart>
      <c:catAx>
        <c:axId val="121111296"/>
        <c:scaling>
          <c:orientation val="minMax"/>
        </c:scaling>
        <c:delete val="0"/>
        <c:axPos val="b"/>
        <c:majorTickMark val="out"/>
        <c:minorTickMark val="none"/>
        <c:tickLblPos val="nextTo"/>
        <c:txPr>
          <a:bodyPr/>
          <a:lstStyle/>
          <a:p>
            <a:pPr>
              <a:defRPr b="1">
                <a:solidFill>
                  <a:schemeClr val="accent1">
                    <a:lumMod val="75000"/>
                  </a:schemeClr>
                </a:solidFill>
              </a:defRPr>
            </a:pPr>
            <a:endParaRPr lang="el-GR"/>
          </a:p>
        </c:txPr>
        <c:crossAx val="121112832"/>
        <c:crosses val="autoZero"/>
        <c:auto val="1"/>
        <c:lblAlgn val="ctr"/>
        <c:lblOffset val="100"/>
        <c:noMultiLvlLbl val="0"/>
      </c:catAx>
      <c:valAx>
        <c:axId val="121112832"/>
        <c:scaling>
          <c:orientation val="minMax"/>
        </c:scaling>
        <c:delete val="0"/>
        <c:axPos val="l"/>
        <c:majorGridlines/>
        <c:numFmt formatCode="_-* #,##0\ _€_-;\-* #,##0\ _€_-;_-* &quot;-&quot;??\ _€_-;_-@_-" sourceLinked="1"/>
        <c:majorTickMark val="out"/>
        <c:minorTickMark val="none"/>
        <c:tickLblPos val="nextTo"/>
        <c:txPr>
          <a:bodyPr/>
          <a:lstStyle/>
          <a:p>
            <a:pPr>
              <a:defRPr b="1">
                <a:solidFill>
                  <a:schemeClr val="accent1">
                    <a:lumMod val="75000"/>
                  </a:schemeClr>
                </a:solidFill>
              </a:defRPr>
            </a:pPr>
            <a:endParaRPr lang="el-GR"/>
          </a:p>
        </c:txPr>
        <c:crossAx val="121111296"/>
        <c:crosses val="autoZero"/>
        <c:crossBetween val="between"/>
      </c:valAx>
    </c:plotArea>
    <c:legend>
      <c:legendPos val="r"/>
      <c:layout/>
      <c:overlay val="0"/>
      <c:txPr>
        <a:bodyPr/>
        <a:lstStyle/>
        <a:p>
          <a:pPr>
            <a:defRPr b="1">
              <a:solidFill>
                <a:schemeClr val="accent1">
                  <a:lumMod val="75000"/>
                </a:schemeClr>
              </a:solidFill>
            </a:defRPr>
          </a:pPr>
          <a:endParaRPr lang="el-GR"/>
        </a:p>
      </c:txPr>
    </c:legend>
    <c:plotVisOnly val="1"/>
    <c:dispBlanksAs val="gap"/>
    <c:showDLblsOverMax val="0"/>
  </c:chart>
  <c:spPr>
    <a:noFill/>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Φύλλο1!$B$96</c:f>
              <c:strCache>
                <c:ptCount val="1"/>
                <c:pt idx="0">
                  <c:v>2015
(31.12)</c:v>
                </c:pt>
              </c:strCache>
            </c:strRef>
          </c:tx>
          <c:spPr>
            <a:solidFill>
              <a:schemeClr val="accent6">
                <a:lumMod val="20000"/>
                <a:lumOff val="80000"/>
              </a:schemeClr>
            </a:solidFill>
          </c:spPr>
          <c:invertIfNegative val="0"/>
          <c:dLbls>
            <c:dLbl>
              <c:idx val="0"/>
              <c:layout>
                <c:manualLayout>
                  <c:x val="0"/>
                  <c:y val="0.34259259259259262"/>
                </c:manualLayout>
              </c:layout>
              <c:tx>
                <c:rich>
                  <a:bodyPr/>
                  <a:lstStyle/>
                  <a:p>
                    <a:r>
                      <a:rPr lang="en-US"/>
                      <a:t> 223</a:t>
                    </a:r>
                    <a:r>
                      <a:rPr lang="el-GR"/>
                      <a:t>,</a:t>
                    </a:r>
                    <a:r>
                      <a:rPr lang="en-US"/>
                      <a:t>1</a:t>
                    </a:r>
                    <a:r>
                      <a:rPr lang="el-GR"/>
                      <a:t>Μ€</a:t>
                    </a:r>
                    <a:endParaRPr lang="en-US"/>
                  </a:p>
                </c:rich>
              </c:tx>
              <c:showLegendKey val="0"/>
              <c:showVal val="1"/>
              <c:showCatName val="0"/>
              <c:showSerName val="0"/>
              <c:showPercent val="0"/>
              <c:showBubbleSize val="0"/>
            </c:dLbl>
            <c:dLbl>
              <c:idx val="1"/>
              <c:layout>
                <c:manualLayout>
                  <c:x val="2.7777777777777779E-3"/>
                  <c:y val="0.32407407407407407"/>
                </c:manualLayout>
              </c:layout>
              <c:tx>
                <c:rich>
                  <a:bodyPr/>
                  <a:lstStyle/>
                  <a:p>
                    <a:r>
                      <a:rPr lang="en-US"/>
                      <a:t> 192</a:t>
                    </a:r>
                    <a:r>
                      <a:rPr lang="el-GR"/>
                      <a:t>,</a:t>
                    </a:r>
                    <a:r>
                      <a:rPr lang="en-US"/>
                      <a:t>8</a:t>
                    </a:r>
                    <a:r>
                      <a:rPr lang="el-GR"/>
                      <a:t>Μ€</a:t>
                    </a:r>
                    <a:endParaRPr lang="en-US"/>
                  </a:p>
                </c:rich>
              </c:tx>
              <c:showLegendKey val="0"/>
              <c:showVal val="1"/>
              <c:showCatName val="0"/>
              <c:showSerName val="0"/>
              <c:showPercent val="0"/>
              <c:showBubbleSize val="0"/>
            </c:dLbl>
            <c:txPr>
              <a:bodyPr rot="-5400000" vert="horz"/>
              <a:lstStyle/>
              <a:p>
                <a:pPr>
                  <a:defRPr sz="900">
                    <a:solidFill>
                      <a:srgbClr val="002060"/>
                    </a:solidFill>
                  </a:defRPr>
                </a:pPr>
                <a:endParaRPr lang="el-GR"/>
              </a:p>
            </c:txPr>
            <c:showLegendKey val="0"/>
            <c:showVal val="1"/>
            <c:showCatName val="0"/>
            <c:showSerName val="0"/>
            <c:showPercent val="0"/>
            <c:showBubbleSize val="0"/>
            <c:showLeaderLines val="0"/>
          </c:dLbls>
          <c:cat>
            <c:strRef>
              <c:f>Φύλλο1!$A$97:$A$103</c:f>
              <c:strCache>
                <c:ptCount val="7"/>
                <c:pt idx="0">
                  <c:v>ΠΡΟΫ/ΣΜΟΣ Θ.Α.ΙΙ (ΕΤΠΑ)</c:v>
                </c:pt>
                <c:pt idx="1">
                  <c:v>ΕΞΕΙΔΙΚΕΥΣΗ</c:v>
                </c:pt>
                <c:pt idx="2">
                  <c:v>ΠΡΟΣΚΛΗΣΕΙΣ</c:v>
                </c:pt>
                <c:pt idx="3">
                  <c:v>ΑΠΟΦΑΣΕΙΣ ΕΝΤΑΞΗΣ</c:v>
                </c:pt>
                <c:pt idx="4">
                  <c:v>ΠΡΟΚΗΡΥΞΕΙΣ</c:v>
                </c:pt>
                <c:pt idx="5">
                  <c:v>ΝΟΜΙΚΕΣ ΔΕΣΜΕΥΣΕΙΣ</c:v>
                </c:pt>
                <c:pt idx="6">
                  <c:v>ΔΑΠΑΝΕΣ</c:v>
                </c:pt>
              </c:strCache>
            </c:strRef>
          </c:cat>
          <c:val>
            <c:numRef>
              <c:f>Φύλλο1!$B$97:$B$103</c:f>
              <c:numCache>
                <c:formatCode>_-* #,##0\ _€_-;\-* #,##0\ _€_-;_-* "-"??\ _€_-;_-@_-</c:formatCode>
                <c:ptCount val="7"/>
                <c:pt idx="0">
                  <c:v>223137223</c:v>
                </c:pt>
                <c:pt idx="1">
                  <c:v>192892860.77000001</c:v>
                </c:pt>
                <c:pt idx="3">
                  <c:v>0</c:v>
                </c:pt>
                <c:pt idx="4">
                  <c:v>0</c:v>
                </c:pt>
                <c:pt idx="5">
                  <c:v>0</c:v>
                </c:pt>
                <c:pt idx="6">
                  <c:v>0</c:v>
                </c:pt>
              </c:numCache>
            </c:numRef>
          </c:val>
        </c:ser>
        <c:ser>
          <c:idx val="1"/>
          <c:order val="1"/>
          <c:tx>
            <c:strRef>
              <c:f>Φύλλο1!$C$96</c:f>
              <c:strCache>
                <c:ptCount val="1"/>
                <c:pt idx="0">
                  <c:v>2016
(31.12)</c:v>
                </c:pt>
              </c:strCache>
            </c:strRef>
          </c:tx>
          <c:spPr>
            <a:solidFill>
              <a:schemeClr val="accent6">
                <a:lumMod val="60000"/>
                <a:lumOff val="40000"/>
              </a:schemeClr>
            </a:solidFill>
          </c:spPr>
          <c:invertIfNegative val="0"/>
          <c:dLbls>
            <c:dLbl>
              <c:idx val="0"/>
              <c:layout>
                <c:manualLayout>
                  <c:x val="5.5555555555555558E-3"/>
                  <c:y val="0.34722222222222221"/>
                </c:manualLayout>
              </c:layout>
              <c:tx>
                <c:rich>
                  <a:bodyPr/>
                  <a:lstStyle/>
                  <a:p>
                    <a:r>
                      <a:rPr lang="en-US" sz="900" b="0">
                        <a:solidFill>
                          <a:srgbClr val="002060"/>
                        </a:solidFill>
                      </a:rPr>
                      <a:t> 223</a:t>
                    </a:r>
                    <a:r>
                      <a:rPr lang="el-GR" sz="900" b="0">
                        <a:solidFill>
                          <a:srgbClr val="002060"/>
                        </a:solidFill>
                      </a:rPr>
                      <a:t>,1Μ€</a:t>
                    </a:r>
                    <a:r>
                      <a:rPr lang="en-US" sz="900" b="0">
                        <a:solidFill>
                          <a:srgbClr val="002060"/>
                        </a:solidFill>
                      </a:rPr>
                      <a:t> </a:t>
                    </a:r>
                    <a:endParaRPr lang="en-US"/>
                  </a:p>
                </c:rich>
              </c:tx>
              <c:showLegendKey val="0"/>
              <c:showVal val="1"/>
              <c:showCatName val="0"/>
              <c:showSerName val="0"/>
              <c:showPercent val="0"/>
              <c:showBubbleSize val="0"/>
            </c:dLbl>
            <c:dLbl>
              <c:idx val="1"/>
              <c:layout>
                <c:manualLayout>
                  <c:x val="5.5555555555555558E-3"/>
                  <c:y val="0.33333333333333331"/>
                </c:manualLayout>
              </c:layout>
              <c:tx>
                <c:rich>
                  <a:bodyPr/>
                  <a:lstStyle/>
                  <a:p>
                    <a:r>
                      <a:rPr lang="en-US" sz="900" b="0">
                        <a:solidFill>
                          <a:srgbClr val="002060"/>
                        </a:solidFill>
                      </a:rPr>
                      <a:t> 2</a:t>
                    </a:r>
                    <a:r>
                      <a:rPr lang="el-GR" sz="900" b="0">
                        <a:solidFill>
                          <a:srgbClr val="002060"/>
                        </a:solidFill>
                      </a:rPr>
                      <a:t>67,01Μ€</a:t>
                    </a:r>
                    <a:r>
                      <a:rPr lang="en-US" sz="900" b="0">
                        <a:solidFill>
                          <a:srgbClr val="002060"/>
                        </a:solidFill>
                      </a:rPr>
                      <a:t> </a:t>
                    </a:r>
                    <a:endParaRPr lang="en-US"/>
                  </a:p>
                </c:rich>
              </c:tx>
              <c:showLegendKey val="0"/>
              <c:showVal val="1"/>
              <c:showCatName val="0"/>
              <c:showSerName val="0"/>
              <c:showPercent val="0"/>
              <c:showBubbleSize val="0"/>
            </c:dLbl>
            <c:dLbl>
              <c:idx val="2"/>
              <c:layout>
                <c:manualLayout>
                  <c:x val="0"/>
                  <c:y val="0.1157407407407407"/>
                </c:manualLayout>
              </c:layout>
              <c:tx>
                <c:rich>
                  <a:bodyPr/>
                  <a:lstStyle/>
                  <a:p>
                    <a:r>
                      <a:rPr lang="en-US" sz="900" b="0">
                        <a:solidFill>
                          <a:srgbClr val="002060"/>
                        </a:solidFill>
                      </a:rPr>
                      <a:t> </a:t>
                    </a:r>
                    <a:r>
                      <a:rPr lang="el-GR" sz="900" b="0">
                        <a:solidFill>
                          <a:srgbClr val="002060"/>
                        </a:solidFill>
                      </a:rPr>
                      <a:t>67,8</a:t>
                    </a:r>
                    <a:r>
                      <a:rPr lang="en-US" sz="900" b="0">
                        <a:solidFill>
                          <a:srgbClr val="002060"/>
                        </a:solidFill>
                      </a:rPr>
                      <a:t>5</a:t>
                    </a:r>
                    <a:r>
                      <a:rPr lang="el-GR" sz="900" b="0">
                        <a:solidFill>
                          <a:srgbClr val="002060"/>
                        </a:solidFill>
                      </a:rPr>
                      <a:t>Μ€</a:t>
                    </a:r>
                    <a:endParaRPr lang="en-US"/>
                  </a:p>
                </c:rich>
              </c:tx>
              <c:showLegendKey val="0"/>
              <c:showVal val="1"/>
              <c:showCatName val="0"/>
              <c:showSerName val="0"/>
              <c:showPercent val="0"/>
              <c:showBubbleSize val="0"/>
            </c:dLbl>
            <c:dLbl>
              <c:idx val="3"/>
              <c:layout>
                <c:manualLayout>
                  <c:x val="0"/>
                  <c:y val="0.10648148148148148"/>
                </c:manualLayout>
              </c:layout>
              <c:tx>
                <c:rich>
                  <a:bodyPr/>
                  <a:lstStyle/>
                  <a:p>
                    <a:r>
                      <a:rPr lang="en-US" sz="900" b="0">
                        <a:solidFill>
                          <a:srgbClr val="002060"/>
                        </a:solidFill>
                      </a:rPr>
                      <a:t> 5</a:t>
                    </a:r>
                    <a:r>
                      <a:rPr lang="el-GR" sz="900" b="0">
                        <a:solidFill>
                          <a:srgbClr val="002060"/>
                        </a:solidFill>
                      </a:rPr>
                      <a:t>9,1Μ€</a:t>
                    </a:r>
                    <a:endParaRPr lang="en-US"/>
                  </a:p>
                </c:rich>
              </c:tx>
              <c:showLegendKey val="0"/>
              <c:showVal val="1"/>
              <c:showCatName val="0"/>
              <c:showSerName val="0"/>
              <c:showPercent val="0"/>
              <c:showBubbleSize val="0"/>
            </c:dLbl>
            <c:dLbl>
              <c:idx val="4"/>
              <c:layout>
                <c:manualLayout>
                  <c:x val="0"/>
                  <c:y val="8.7962962962962965E-2"/>
                </c:manualLayout>
              </c:layout>
              <c:tx>
                <c:rich>
                  <a:bodyPr/>
                  <a:lstStyle/>
                  <a:p>
                    <a:r>
                      <a:rPr lang="en-US"/>
                      <a:t> 48</a:t>
                    </a:r>
                    <a:r>
                      <a:rPr lang="el-GR"/>
                      <a:t>,</a:t>
                    </a:r>
                    <a:r>
                      <a:rPr lang="en-US"/>
                      <a:t>2</a:t>
                    </a:r>
                    <a:r>
                      <a:rPr lang="el-GR"/>
                      <a:t>Μ€</a:t>
                    </a:r>
                    <a:endParaRPr lang="en-US"/>
                  </a:p>
                </c:rich>
              </c:tx>
              <c:showLegendKey val="0"/>
              <c:showVal val="1"/>
              <c:showCatName val="0"/>
              <c:showSerName val="0"/>
              <c:showPercent val="0"/>
              <c:showBubbleSize val="0"/>
            </c:dLbl>
            <c:dLbl>
              <c:idx val="5"/>
              <c:layout>
                <c:manualLayout>
                  <c:x val="0"/>
                  <c:y val="9.7222222222222224E-2"/>
                </c:manualLayout>
              </c:layout>
              <c:tx>
                <c:rich>
                  <a:bodyPr/>
                  <a:lstStyle/>
                  <a:p>
                    <a:r>
                      <a:rPr lang="en-US"/>
                      <a:t> 48</a:t>
                    </a:r>
                    <a:r>
                      <a:rPr lang="el-GR"/>
                      <a:t>,2Μ€</a:t>
                    </a:r>
                    <a:r>
                      <a:rPr lang="en-US"/>
                      <a:t>   </a:t>
                    </a:r>
                  </a:p>
                </c:rich>
              </c:tx>
              <c:showLegendKey val="0"/>
              <c:showVal val="1"/>
              <c:showCatName val="0"/>
              <c:showSerName val="0"/>
              <c:showPercent val="0"/>
              <c:showBubbleSize val="0"/>
            </c:dLbl>
            <c:dLbl>
              <c:idx val="6"/>
              <c:layout>
                <c:manualLayout>
                  <c:x val="-2.7777777777777779E-3"/>
                  <c:y val="6.0185185185185182E-2"/>
                </c:manualLayout>
              </c:layout>
              <c:tx>
                <c:rich>
                  <a:bodyPr/>
                  <a:lstStyle/>
                  <a:p>
                    <a:r>
                      <a:rPr lang="en-US"/>
                      <a:t> 21</a:t>
                    </a:r>
                    <a:r>
                      <a:rPr lang="el-GR"/>
                      <a:t>,</a:t>
                    </a:r>
                    <a:r>
                      <a:rPr lang="en-US"/>
                      <a:t>2</a:t>
                    </a:r>
                    <a:r>
                      <a:rPr lang="el-GR"/>
                      <a:t>Μ€</a:t>
                    </a:r>
                    <a:endParaRPr lang="en-US"/>
                  </a:p>
                </c:rich>
              </c:tx>
              <c:showLegendKey val="0"/>
              <c:showVal val="1"/>
              <c:showCatName val="0"/>
              <c:showSerName val="0"/>
              <c:showPercent val="0"/>
              <c:showBubbleSize val="0"/>
            </c:dLbl>
            <c:txPr>
              <a:bodyPr rot="-5400000" vert="horz"/>
              <a:lstStyle/>
              <a:p>
                <a:pPr>
                  <a:defRPr sz="900" b="0">
                    <a:solidFill>
                      <a:srgbClr val="002060"/>
                    </a:solidFill>
                  </a:defRPr>
                </a:pPr>
                <a:endParaRPr lang="el-GR"/>
              </a:p>
            </c:txPr>
            <c:showLegendKey val="0"/>
            <c:showVal val="1"/>
            <c:showCatName val="0"/>
            <c:showSerName val="0"/>
            <c:showPercent val="0"/>
            <c:showBubbleSize val="0"/>
            <c:showLeaderLines val="0"/>
          </c:dLbls>
          <c:cat>
            <c:strRef>
              <c:f>Φύλλο1!$A$97:$A$103</c:f>
              <c:strCache>
                <c:ptCount val="7"/>
                <c:pt idx="0">
                  <c:v>ΠΡΟΫ/ΣΜΟΣ Θ.Α.ΙΙ (ΕΤΠΑ)</c:v>
                </c:pt>
                <c:pt idx="1">
                  <c:v>ΕΞΕΙΔΙΚΕΥΣΗ</c:v>
                </c:pt>
                <c:pt idx="2">
                  <c:v>ΠΡΟΣΚΛΗΣΕΙΣ</c:v>
                </c:pt>
                <c:pt idx="3">
                  <c:v>ΑΠΟΦΑΣΕΙΣ ΕΝΤΑΞΗΣ</c:v>
                </c:pt>
                <c:pt idx="4">
                  <c:v>ΠΡΟΚΗΡΥΞΕΙΣ</c:v>
                </c:pt>
                <c:pt idx="5">
                  <c:v>ΝΟΜΙΚΕΣ ΔΕΣΜΕΥΣΕΙΣ</c:v>
                </c:pt>
                <c:pt idx="6">
                  <c:v>ΔΑΠΑΝΕΣ</c:v>
                </c:pt>
              </c:strCache>
            </c:strRef>
          </c:cat>
          <c:val>
            <c:numRef>
              <c:f>Φύλλο1!$C$97:$C$103</c:f>
              <c:numCache>
                <c:formatCode>_-* #,##0\ _€_-;\-* #,##0\ _€_-;_-* "-"??\ _€_-;_-@_-</c:formatCode>
                <c:ptCount val="7"/>
                <c:pt idx="0">
                  <c:v>223137223</c:v>
                </c:pt>
                <c:pt idx="1">
                  <c:v>267001101.17888781</c:v>
                </c:pt>
                <c:pt idx="2">
                  <c:v>67851503.569999993</c:v>
                </c:pt>
                <c:pt idx="3">
                  <c:v>59123380.399999991</c:v>
                </c:pt>
                <c:pt idx="4">
                  <c:v>48296597.269999996</c:v>
                </c:pt>
                <c:pt idx="5">
                  <c:v>48296597.269999996</c:v>
                </c:pt>
                <c:pt idx="6">
                  <c:v>21253013.539999999</c:v>
                </c:pt>
              </c:numCache>
            </c:numRef>
          </c:val>
        </c:ser>
        <c:ser>
          <c:idx val="2"/>
          <c:order val="2"/>
          <c:tx>
            <c:strRef>
              <c:f>Φύλλο1!$D$96</c:f>
              <c:strCache>
                <c:ptCount val="1"/>
                <c:pt idx="0">
                  <c:v>2017
(31.12)</c:v>
                </c:pt>
              </c:strCache>
            </c:strRef>
          </c:tx>
          <c:spPr>
            <a:solidFill>
              <a:schemeClr val="accent6">
                <a:lumMod val="75000"/>
              </a:schemeClr>
            </a:solidFill>
          </c:spPr>
          <c:invertIfNegative val="0"/>
          <c:dLbls>
            <c:dLbl>
              <c:idx val="0"/>
              <c:layout>
                <c:manualLayout>
                  <c:x val="2.7777777777777779E-3"/>
                  <c:y val="0.18981481481481483"/>
                </c:manualLayout>
              </c:layout>
              <c:tx>
                <c:rich>
                  <a:bodyPr/>
                  <a:lstStyle/>
                  <a:p>
                    <a:r>
                      <a:rPr lang="en-US" b="0"/>
                      <a:t> 223</a:t>
                    </a:r>
                    <a:r>
                      <a:rPr lang="el-GR" b="0"/>
                      <a:t>,</a:t>
                    </a:r>
                    <a:r>
                      <a:rPr lang="en-US" b="0"/>
                      <a:t>1</a:t>
                    </a:r>
                    <a:r>
                      <a:rPr lang="el-GR" b="0"/>
                      <a:t>Μ€</a:t>
                    </a:r>
                    <a:endParaRPr lang="en-US"/>
                  </a:p>
                </c:rich>
              </c:tx>
              <c:showLegendKey val="0"/>
              <c:showVal val="1"/>
              <c:showCatName val="0"/>
              <c:showSerName val="0"/>
              <c:showPercent val="0"/>
              <c:showBubbleSize val="0"/>
            </c:dLbl>
            <c:dLbl>
              <c:idx val="1"/>
              <c:layout>
                <c:manualLayout>
                  <c:x val="2.6581605528973951E-3"/>
                  <c:y val="0.11948908117016893"/>
                </c:manualLayout>
              </c:layout>
              <c:tx>
                <c:rich>
                  <a:bodyPr/>
                  <a:lstStyle/>
                  <a:p>
                    <a:r>
                      <a:rPr lang="en-US" b="0"/>
                      <a:t> 287</a:t>
                    </a:r>
                    <a:r>
                      <a:rPr lang="el-GR" b="0"/>
                      <a:t>Μ€</a:t>
                    </a:r>
                    <a:endParaRPr lang="en-US"/>
                  </a:p>
                </c:rich>
              </c:tx>
              <c:showLegendKey val="0"/>
              <c:showVal val="1"/>
              <c:showCatName val="0"/>
              <c:showSerName val="0"/>
              <c:showPercent val="0"/>
              <c:showBubbleSize val="0"/>
            </c:dLbl>
            <c:dLbl>
              <c:idx val="2"/>
              <c:layout>
                <c:manualLayout>
                  <c:x val="5.3163211057947416E-3"/>
                  <c:y val="0.11948908117016893"/>
                </c:manualLayout>
              </c:layout>
              <c:tx>
                <c:rich>
                  <a:bodyPr/>
                  <a:lstStyle/>
                  <a:p>
                    <a:r>
                      <a:rPr lang="en-US" b="0"/>
                      <a:t> 84,8</a:t>
                    </a:r>
                    <a:r>
                      <a:rPr lang="el-GR" b="0"/>
                      <a:t>Μ€</a:t>
                    </a:r>
                    <a:endParaRPr lang="en-US"/>
                  </a:p>
                </c:rich>
              </c:tx>
              <c:showLegendKey val="0"/>
              <c:showVal val="1"/>
              <c:showCatName val="0"/>
              <c:showSerName val="0"/>
              <c:showPercent val="0"/>
              <c:showBubbleSize val="0"/>
            </c:dLbl>
            <c:dLbl>
              <c:idx val="3"/>
              <c:layout>
                <c:manualLayout>
                  <c:x val="7.9744816586921844E-3"/>
                  <c:y val="0.10300782859497322"/>
                </c:manualLayout>
              </c:layout>
              <c:tx>
                <c:rich>
                  <a:bodyPr/>
                  <a:lstStyle/>
                  <a:p>
                    <a:r>
                      <a:rPr lang="en-US" b="0"/>
                      <a:t> 71,7</a:t>
                    </a:r>
                    <a:r>
                      <a:rPr lang="el-GR" b="0"/>
                      <a:t>Μ€</a:t>
                    </a:r>
                    <a:endParaRPr lang="en-US"/>
                  </a:p>
                </c:rich>
              </c:tx>
              <c:showLegendKey val="0"/>
              <c:showVal val="1"/>
              <c:showCatName val="0"/>
              <c:showSerName val="0"/>
              <c:showPercent val="0"/>
              <c:showBubbleSize val="0"/>
            </c:dLbl>
            <c:dLbl>
              <c:idx val="4"/>
              <c:layout>
                <c:manualLayout>
                  <c:x val="5.3163211057947902E-3"/>
                  <c:y val="7.8285949732179644E-2"/>
                </c:manualLayout>
              </c:layout>
              <c:tx>
                <c:rich>
                  <a:bodyPr/>
                  <a:lstStyle/>
                  <a:p>
                    <a:r>
                      <a:rPr lang="en-US" b="0"/>
                      <a:t> 54,1</a:t>
                    </a:r>
                    <a:r>
                      <a:rPr lang="el-GR" b="0"/>
                      <a:t>Μ€</a:t>
                    </a:r>
                    <a:endParaRPr lang="en-US"/>
                  </a:p>
                </c:rich>
              </c:tx>
              <c:showLegendKey val="0"/>
              <c:showVal val="1"/>
              <c:showCatName val="0"/>
              <c:showSerName val="0"/>
              <c:showPercent val="0"/>
              <c:showBubbleSize val="0"/>
            </c:dLbl>
            <c:dLbl>
              <c:idx val="5"/>
              <c:layout>
                <c:manualLayout>
                  <c:x val="2.6581605528973951E-3"/>
                  <c:y val="9.0646889163576438E-2"/>
                </c:manualLayout>
              </c:layout>
              <c:tx>
                <c:rich>
                  <a:bodyPr/>
                  <a:lstStyle/>
                  <a:p>
                    <a:r>
                      <a:rPr lang="en-US" b="0"/>
                      <a:t> 54,1</a:t>
                    </a:r>
                    <a:r>
                      <a:rPr lang="el-GR" b="0"/>
                      <a:t>Μ€</a:t>
                    </a:r>
                    <a:endParaRPr lang="en-US"/>
                  </a:p>
                </c:rich>
              </c:tx>
              <c:showLegendKey val="0"/>
              <c:showVal val="1"/>
              <c:showCatName val="0"/>
              <c:showSerName val="0"/>
              <c:showPercent val="0"/>
              <c:showBubbleSize val="0"/>
            </c:dLbl>
            <c:dLbl>
              <c:idx val="6"/>
              <c:layout>
                <c:manualLayout>
                  <c:x val="1.5370102546705471E-3"/>
                  <c:y val="4.9213057819347844E-2"/>
                </c:manualLayout>
              </c:layout>
              <c:tx>
                <c:rich>
                  <a:bodyPr/>
                  <a:lstStyle/>
                  <a:p>
                    <a:r>
                      <a:rPr lang="en-US" b="0"/>
                      <a:t> 36,1</a:t>
                    </a:r>
                    <a:r>
                      <a:rPr lang="el-GR" b="0"/>
                      <a:t>Μ€</a:t>
                    </a:r>
                    <a:endParaRPr lang="en-US"/>
                  </a:p>
                </c:rich>
              </c:tx>
              <c:showLegendKey val="0"/>
              <c:showVal val="1"/>
              <c:showCatName val="0"/>
              <c:showSerName val="0"/>
              <c:showPercent val="0"/>
              <c:showBubbleSize val="0"/>
            </c:dLbl>
            <c:txPr>
              <a:bodyPr rot="-5400000" vert="horz"/>
              <a:lstStyle/>
              <a:p>
                <a:pPr>
                  <a:defRPr sz="900" b="0">
                    <a:solidFill>
                      <a:srgbClr val="002060"/>
                    </a:solidFill>
                  </a:defRPr>
                </a:pPr>
                <a:endParaRPr lang="el-GR"/>
              </a:p>
            </c:txPr>
            <c:showLegendKey val="0"/>
            <c:showVal val="1"/>
            <c:showCatName val="0"/>
            <c:showSerName val="0"/>
            <c:showPercent val="0"/>
            <c:showBubbleSize val="0"/>
            <c:showLeaderLines val="0"/>
          </c:dLbls>
          <c:cat>
            <c:strRef>
              <c:f>Φύλλο1!$A$97:$A$103</c:f>
              <c:strCache>
                <c:ptCount val="7"/>
                <c:pt idx="0">
                  <c:v>ΠΡΟΫ/ΣΜΟΣ Θ.Α.ΙΙ (ΕΤΠΑ)</c:v>
                </c:pt>
                <c:pt idx="1">
                  <c:v>ΕΞΕΙΔΙΚΕΥΣΗ</c:v>
                </c:pt>
                <c:pt idx="2">
                  <c:v>ΠΡΟΣΚΛΗΣΕΙΣ</c:v>
                </c:pt>
                <c:pt idx="3">
                  <c:v>ΑΠΟΦΑΣΕΙΣ ΕΝΤΑΞΗΣ</c:v>
                </c:pt>
                <c:pt idx="4">
                  <c:v>ΠΡΟΚΗΡΥΞΕΙΣ</c:v>
                </c:pt>
                <c:pt idx="5">
                  <c:v>ΝΟΜΙΚΕΣ ΔΕΣΜΕΥΣΕΙΣ</c:v>
                </c:pt>
                <c:pt idx="6">
                  <c:v>ΔΑΠΑΝΕΣ</c:v>
                </c:pt>
              </c:strCache>
            </c:strRef>
          </c:cat>
          <c:val>
            <c:numRef>
              <c:f>Φύλλο1!$D$97:$D$103</c:f>
              <c:numCache>
                <c:formatCode>_-* #,##0\ _€_-;\-* #,##0\ _€_-;_-* "-"??\ _€_-;_-@_-</c:formatCode>
                <c:ptCount val="7"/>
                <c:pt idx="0">
                  <c:v>223137223</c:v>
                </c:pt>
                <c:pt idx="1">
                  <c:v>286999245.69000006</c:v>
                </c:pt>
                <c:pt idx="2">
                  <c:v>84791503.569999993</c:v>
                </c:pt>
                <c:pt idx="3">
                  <c:v>71672337.530000001</c:v>
                </c:pt>
                <c:pt idx="4">
                  <c:v>54083411.620000005</c:v>
                </c:pt>
                <c:pt idx="5">
                  <c:v>54059127.219999999</c:v>
                </c:pt>
                <c:pt idx="6">
                  <c:v>36063628.769999996</c:v>
                </c:pt>
              </c:numCache>
            </c:numRef>
          </c:val>
        </c:ser>
        <c:dLbls>
          <c:showLegendKey val="0"/>
          <c:showVal val="0"/>
          <c:showCatName val="0"/>
          <c:showSerName val="0"/>
          <c:showPercent val="0"/>
          <c:showBubbleSize val="0"/>
        </c:dLbls>
        <c:gapWidth val="150"/>
        <c:shape val="box"/>
        <c:axId val="170770432"/>
        <c:axId val="170771968"/>
        <c:axId val="0"/>
      </c:bar3DChart>
      <c:catAx>
        <c:axId val="170770432"/>
        <c:scaling>
          <c:orientation val="minMax"/>
        </c:scaling>
        <c:delete val="0"/>
        <c:axPos val="b"/>
        <c:majorTickMark val="out"/>
        <c:minorTickMark val="none"/>
        <c:tickLblPos val="nextTo"/>
        <c:txPr>
          <a:bodyPr/>
          <a:lstStyle/>
          <a:p>
            <a:pPr>
              <a:defRPr b="1">
                <a:solidFill>
                  <a:schemeClr val="accent1">
                    <a:lumMod val="75000"/>
                  </a:schemeClr>
                </a:solidFill>
              </a:defRPr>
            </a:pPr>
            <a:endParaRPr lang="el-GR"/>
          </a:p>
        </c:txPr>
        <c:crossAx val="170771968"/>
        <c:crosses val="autoZero"/>
        <c:auto val="1"/>
        <c:lblAlgn val="ctr"/>
        <c:lblOffset val="100"/>
        <c:noMultiLvlLbl val="0"/>
      </c:catAx>
      <c:valAx>
        <c:axId val="170771968"/>
        <c:scaling>
          <c:orientation val="minMax"/>
        </c:scaling>
        <c:delete val="0"/>
        <c:axPos val="l"/>
        <c:majorGridlines/>
        <c:numFmt formatCode="_-* #,##0\ _€_-;\-* #,##0\ _€_-;_-* &quot;-&quot;??\ _€_-;_-@_-" sourceLinked="1"/>
        <c:majorTickMark val="out"/>
        <c:minorTickMark val="none"/>
        <c:tickLblPos val="nextTo"/>
        <c:txPr>
          <a:bodyPr/>
          <a:lstStyle/>
          <a:p>
            <a:pPr>
              <a:defRPr b="1">
                <a:solidFill>
                  <a:schemeClr val="accent1">
                    <a:lumMod val="75000"/>
                  </a:schemeClr>
                </a:solidFill>
              </a:defRPr>
            </a:pPr>
            <a:endParaRPr lang="el-GR"/>
          </a:p>
        </c:txPr>
        <c:crossAx val="170770432"/>
        <c:crosses val="autoZero"/>
        <c:crossBetween val="between"/>
      </c:valAx>
    </c:plotArea>
    <c:legend>
      <c:legendPos val="r"/>
      <c:layout/>
      <c:overlay val="0"/>
      <c:txPr>
        <a:bodyPr/>
        <a:lstStyle/>
        <a:p>
          <a:pPr>
            <a:defRPr b="1">
              <a:solidFill>
                <a:schemeClr val="accent1">
                  <a:lumMod val="75000"/>
                </a:schemeClr>
              </a:solidFill>
            </a:defRPr>
          </a:pPr>
          <a:endParaRPr lang="el-GR"/>
        </a:p>
      </c:txPr>
    </c:legend>
    <c:plotVisOnly val="1"/>
    <c:dispBlanksAs val="gap"/>
    <c:showDLblsOverMax val="0"/>
  </c:chart>
  <c:spPr>
    <a:noFill/>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Φύλλο1!$B$111</c:f>
              <c:strCache>
                <c:ptCount val="1"/>
                <c:pt idx="0">
                  <c:v>2015
(31.12)</c:v>
                </c:pt>
              </c:strCache>
            </c:strRef>
          </c:tx>
          <c:spPr>
            <a:solidFill>
              <a:schemeClr val="accent6">
                <a:lumMod val="20000"/>
                <a:lumOff val="80000"/>
              </a:schemeClr>
            </a:solidFill>
          </c:spPr>
          <c:invertIfNegative val="0"/>
          <c:dLbls>
            <c:dLbl>
              <c:idx val="0"/>
              <c:layout>
                <c:manualLayout>
                  <c:x val="-2.7777777777777523E-3"/>
                  <c:y val="0.375"/>
                </c:manualLayout>
              </c:layout>
              <c:tx>
                <c:rich>
                  <a:bodyPr/>
                  <a:lstStyle/>
                  <a:p>
                    <a:r>
                      <a:rPr lang="en-US"/>
                      <a:t> 114</a:t>
                    </a:r>
                    <a:r>
                      <a:rPr lang="el-GR"/>
                      <a:t>,</a:t>
                    </a:r>
                    <a:r>
                      <a:rPr lang="en-US"/>
                      <a:t>6</a:t>
                    </a:r>
                    <a:r>
                      <a:rPr lang="el-GR"/>
                      <a:t>Μ€</a:t>
                    </a:r>
                    <a:endParaRPr lang="en-US"/>
                  </a:p>
                </c:rich>
              </c:tx>
              <c:showLegendKey val="0"/>
              <c:showVal val="1"/>
              <c:showCatName val="0"/>
              <c:showSerName val="0"/>
              <c:showPercent val="0"/>
              <c:showBubbleSize val="0"/>
            </c:dLbl>
            <c:dLbl>
              <c:idx val="1"/>
              <c:layout>
                <c:manualLayout>
                  <c:x val="-2.7777777777777779E-3"/>
                  <c:y val="0.37962962962962965"/>
                </c:manualLayout>
              </c:layout>
              <c:tx>
                <c:rich>
                  <a:bodyPr/>
                  <a:lstStyle/>
                  <a:p>
                    <a:r>
                      <a:rPr lang="en-US"/>
                      <a:t> 99</a:t>
                    </a:r>
                    <a:r>
                      <a:rPr lang="el-GR"/>
                      <a:t>,2Μ€</a:t>
                    </a:r>
                    <a:endParaRPr lang="en-US"/>
                  </a:p>
                </c:rich>
              </c:tx>
              <c:showLegendKey val="0"/>
              <c:showVal val="1"/>
              <c:showCatName val="0"/>
              <c:showSerName val="0"/>
              <c:showPercent val="0"/>
              <c:showBubbleSize val="0"/>
            </c:dLbl>
            <c:dLbl>
              <c:idx val="2"/>
              <c:layout>
                <c:manualLayout>
                  <c:x val="-5.0925337632079971E-17"/>
                  <c:y val="0.27314814814814814"/>
                </c:manualLayout>
              </c:layout>
              <c:tx>
                <c:rich>
                  <a:bodyPr/>
                  <a:lstStyle/>
                  <a:p>
                    <a:r>
                      <a:rPr lang="en-US"/>
                      <a:t> 67</a:t>
                    </a:r>
                    <a:r>
                      <a:rPr lang="el-GR"/>
                      <a:t>,</a:t>
                    </a:r>
                    <a:r>
                      <a:rPr lang="en-US"/>
                      <a:t>5</a:t>
                    </a:r>
                    <a:r>
                      <a:rPr lang="el-GR"/>
                      <a:t>Μ€</a:t>
                    </a:r>
                    <a:endParaRPr lang="en-US"/>
                  </a:p>
                </c:rich>
              </c:tx>
              <c:showLegendKey val="0"/>
              <c:showVal val="1"/>
              <c:showCatName val="0"/>
              <c:showSerName val="0"/>
              <c:showPercent val="0"/>
              <c:showBubbleSize val="0"/>
            </c:dLbl>
            <c:dLbl>
              <c:idx val="3"/>
              <c:layout>
                <c:manualLayout>
                  <c:x val="-2.7777777777778286E-3"/>
                  <c:y val="0.22685185185185189"/>
                </c:manualLayout>
              </c:layout>
              <c:tx>
                <c:rich>
                  <a:bodyPr/>
                  <a:lstStyle/>
                  <a:p>
                    <a:r>
                      <a:rPr lang="en-US"/>
                      <a:t> 56</a:t>
                    </a:r>
                    <a:r>
                      <a:rPr lang="el-GR"/>
                      <a:t>,</a:t>
                    </a:r>
                    <a:r>
                      <a:rPr lang="en-US"/>
                      <a:t>4</a:t>
                    </a:r>
                    <a:r>
                      <a:rPr lang="el-GR"/>
                      <a:t>Μ€</a:t>
                    </a:r>
                    <a:endParaRPr lang="en-US"/>
                  </a:p>
                </c:rich>
              </c:tx>
              <c:showLegendKey val="0"/>
              <c:showVal val="1"/>
              <c:showCatName val="0"/>
              <c:showSerName val="0"/>
              <c:showPercent val="0"/>
              <c:showBubbleSize val="0"/>
            </c:dLbl>
            <c:dLbl>
              <c:idx val="4"/>
              <c:layout>
                <c:manualLayout>
                  <c:x val="0"/>
                  <c:y val="0.23148148148148143"/>
                </c:manualLayout>
              </c:layout>
              <c:tx>
                <c:rich>
                  <a:bodyPr/>
                  <a:lstStyle/>
                  <a:p>
                    <a:r>
                      <a:rPr lang="en-US"/>
                      <a:t> 54</a:t>
                    </a:r>
                    <a:r>
                      <a:rPr lang="el-GR"/>
                      <a:t>,</a:t>
                    </a:r>
                    <a:r>
                      <a:rPr lang="en-US"/>
                      <a:t>4</a:t>
                    </a:r>
                    <a:r>
                      <a:rPr lang="el-GR"/>
                      <a:t>Μ€</a:t>
                    </a:r>
                    <a:endParaRPr lang="en-US"/>
                  </a:p>
                </c:rich>
              </c:tx>
              <c:showLegendKey val="0"/>
              <c:showVal val="1"/>
              <c:showCatName val="0"/>
              <c:showSerName val="0"/>
              <c:showPercent val="0"/>
              <c:showBubbleSize val="0"/>
            </c:dLbl>
            <c:dLbl>
              <c:idx val="5"/>
              <c:layout>
                <c:manualLayout>
                  <c:x val="0"/>
                  <c:y val="0.2268518518518518"/>
                </c:manualLayout>
              </c:layout>
              <c:tx>
                <c:rich>
                  <a:bodyPr/>
                  <a:lstStyle/>
                  <a:p>
                    <a:r>
                      <a:rPr lang="en-US"/>
                      <a:t> 54</a:t>
                    </a:r>
                    <a:r>
                      <a:rPr lang="el-GR"/>
                      <a:t>,</a:t>
                    </a:r>
                    <a:r>
                      <a:rPr lang="en-US"/>
                      <a:t>4</a:t>
                    </a:r>
                    <a:r>
                      <a:rPr lang="el-GR"/>
                      <a:t>Μ€</a:t>
                    </a:r>
                    <a:endParaRPr lang="en-US"/>
                  </a:p>
                </c:rich>
              </c:tx>
              <c:showLegendKey val="0"/>
              <c:showVal val="1"/>
              <c:showCatName val="0"/>
              <c:showSerName val="0"/>
              <c:showPercent val="0"/>
              <c:showBubbleSize val="0"/>
            </c:dLbl>
            <c:dLbl>
              <c:idx val="6"/>
              <c:layout>
                <c:manualLayout>
                  <c:x val="0"/>
                  <c:y val="8.7962962962962965E-2"/>
                </c:manualLayout>
              </c:layout>
              <c:tx>
                <c:rich>
                  <a:bodyPr/>
                  <a:lstStyle/>
                  <a:p>
                    <a:r>
                      <a:rPr lang="en-US"/>
                      <a:t> 17</a:t>
                    </a:r>
                    <a:r>
                      <a:rPr lang="el-GR"/>
                      <a:t>,</a:t>
                    </a:r>
                    <a:r>
                      <a:rPr lang="en-US"/>
                      <a:t>4</a:t>
                    </a:r>
                    <a:r>
                      <a:rPr lang="el-GR"/>
                      <a:t>Μ€</a:t>
                    </a:r>
                    <a:endParaRPr lang="en-US"/>
                  </a:p>
                </c:rich>
              </c:tx>
              <c:showLegendKey val="0"/>
              <c:showVal val="1"/>
              <c:showCatName val="0"/>
              <c:showSerName val="0"/>
              <c:showPercent val="0"/>
              <c:showBubbleSize val="0"/>
            </c:dLbl>
            <c:txPr>
              <a:bodyPr rot="-5400000" vert="horz"/>
              <a:lstStyle/>
              <a:p>
                <a:pPr>
                  <a:defRPr sz="900">
                    <a:solidFill>
                      <a:srgbClr val="002060"/>
                    </a:solidFill>
                  </a:defRPr>
                </a:pPr>
                <a:endParaRPr lang="el-GR"/>
              </a:p>
            </c:txPr>
            <c:showLegendKey val="0"/>
            <c:showVal val="1"/>
            <c:showCatName val="0"/>
            <c:showSerName val="0"/>
            <c:showPercent val="0"/>
            <c:showBubbleSize val="0"/>
            <c:showLeaderLines val="0"/>
          </c:dLbls>
          <c:cat>
            <c:strRef>
              <c:f>Φύλλο1!$A$112:$A$118</c:f>
              <c:strCache>
                <c:ptCount val="7"/>
                <c:pt idx="0">
                  <c:v>ΠΡΟΫ/ΣΜΟΣ Θ.Α.ΙΙΙ (ΕΚΤ)</c:v>
                </c:pt>
                <c:pt idx="1">
                  <c:v>ΕΞΕΙΔΙΚΕΥΣΗ</c:v>
                </c:pt>
                <c:pt idx="2">
                  <c:v>ΠΡΟΣΚΛΗΣΕΙΣ</c:v>
                </c:pt>
                <c:pt idx="3">
                  <c:v>ΑΠΟΦΑΣΕΙΣ ΕΝΤΑΞΗΣ</c:v>
                </c:pt>
                <c:pt idx="4">
                  <c:v>ΠΡΟΚΗΡΥΞΕΙΣ</c:v>
                </c:pt>
                <c:pt idx="5">
                  <c:v>ΝΟΜΙΚΕΣ ΔΕΣΜΕΥΣΕΙΣ</c:v>
                </c:pt>
                <c:pt idx="6">
                  <c:v>ΔΑΠΑΝΕΣ</c:v>
                </c:pt>
              </c:strCache>
            </c:strRef>
          </c:cat>
          <c:val>
            <c:numRef>
              <c:f>Φύλλο1!$B$112:$B$118</c:f>
              <c:numCache>
                <c:formatCode>_-* #,##0\ _€_-;\-* #,##0\ _€_-;_-* "-"??\ _€_-;_-@_-</c:formatCode>
                <c:ptCount val="7"/>
                <c:pt idx="0">
                  <c:v>114666774</c:v>
                </c:pt>
                <c:pt idx="1">
                  <c:v>99168639.099300012</c:v>
                </c:pt>
                <c:pt idx="2">
                  <c:v>67558071.560000002</c:v>
                </c:pt>
                <c:pt idx="3">
                  <c:v>56462610</c:v>
                </c:pt>
                <c:pt idx="4">
                  <c:v>54489785</c:v>
                </c:pt>
                <c:pt idx="5">
                  <c:v>54489785</c:v>
                </c:pt>
                <c:pt idx="6">
                  <c:v>17427796.900000002</c:v>
                </c:pt>
              </c:numCache>
            </c:numRef>
          </c:val>
        </c:ser>
        <c:ser>
          <c:idx val="1"/>
          <c:order val="1"/>
          <c:tx>
            <c:strRef>
              <c:f>Φύλλο1!$C$111</c:f>
              <c:strCache>
                <c:ptCount val="1"/>
                <c:pt idx="0">
                  <c:v>2016
(31.12)</c:v>
                </c:pt>
              </c:strCache>
            </c:strRef>
          </c:tx>
          <c:spPr>
            <a:solidFill>
              <a:schemeClr val="accent6">
                <a:lumMod val="60000"/>
                <a:lumOff val="40000"/>
              </a:schemeClr>
            </a:solidFill>
          </c:spPr>
          <c:invertIfNegative val="0"/>
          <c:dLbls>
            <c:dLbl>
              <c:idx val="0"/>
              <c:layout>
                <c:manualLayout>
                  <c:x val="2.7777777777777779E-3"/>
                  <c:y val="0.37037037037037035"/>
                </c:manualLayout>
              </c:layout>
              <c:tx>
                <c:rich>
                  <a:bodyPr rot="-5400000" vert="horz"/>
                  <a:lstStyle/>
                  <a:p>
                    <a:pPr>
                      <a:defRPr sz="900" b="0">
                        <a:solidFill>
                          <a:srgbClr val="002060"/>
                        </a:solidFill>
                      </a:defRPr>
                    </a:pPr>
                    <a:r>
                      <a:rPr lang="en-US" sz="900" b="0">
                        <a:solidFill>
                          <a:srgbClr val="002060"/>
                        </a:solidFill>
                      </a:rPr>
                      <a:t> 114</a:t>
                    </a:r>
                    <a:r>
                      <a:rPr lang="el-GR" sz="900" b="0">
                        <a:solidFill>
                          <a:srgbClr val="002060"/>
                        </a:solidFill>
                      </a:rPr>
                      <a:t>,6Μ€</a:t>
                    </a:r>
                    <a:endParaRPr lang="en-US">
                      <a:solidFill>
                        <a:srgbClr val="002060"/>
                      </a:solidFill>
                    </a:endParaRPr>
                  </a:p>
                </c:rich>
              </c:tx>
              <c:spPr/>
              <c:showLegendKey val="0"/>
              <c:showVal val="1"/>
              <c:showCatName val="0"/>
              <c:showSerName val="0"/>
              <c:showPercent val="0"/>
              <c:showBubbleSize val="0"/>
            </c:dLbl>
            <c:dLbl>
              <c:idx val="1"/>
              <c:layout>
                <c:manualLayout>
                  <c:x val="0"/>
                  <c:y val="0.35648148148148145"/>
                </c:manualLayout>
              </c:layout>
              <c:tx>
                <c:rich>
                  <a:bodyPr rot="-5400000" vert="horz"/>
                  <a:lstStyle/>
                  <a:p>
                    <a:pPr>
                      <a:defRPr sz="900" b="0">
                        <a:solidFill>
                          <a:srgbClr val="002060"/>
                        </a:solidFill>
                      </a:defRPr>
                    </a:pPr>
                    <a:r>
                      <a:rPr lang="en-US" sz="900" b="0">
                        <a:solidFill>
                          <a:srgbClr val="002060"/>
                        </a:solidFill>
                      </a:rPr>
                      <a:t> 106</a:t>
                    </a:r>
                    <a:r>
                      <a:rPr lang="el-GR" sz="900" b="0">
                        <a:solidFill>
                          <a:srgbClr val="002060"/>
                        </a:solidFill>
                      </a:rPr>
                      <a:t>,3Μ€</a:t>
                    </a:r>
                    <a:endParaRPr lang="en-US">
                      <a:solidFill>
                        <a:srgbClr val="002060"/>
                      </a:solidFill>
                    </a:endParaRPr>
                  </a:p>
                </c:rich>
              </c:tx>
              <c:spPr/>
              <c:showLegendKey val="0"/>
              <c:showVal val="1"/>
              <c:showCatName val="0"/>
              <c:showSerName val="0"/>
              <c:showPercent val="0"/>
              <c:showBubbleSize val="0"/>
            </c:dLbl>
            <c:dLbl>
              <c:idx val="2"/>
              <c:layout>
                <c:manualLayout>
                  <c:x val="2.7777777777777779E-3"/>
                  <c:y val="0.31018518518518512"/>
                </c:manualLayout>
              </c:layout>
              <c:tx>
                <c:rich>
                  <a:bodyPr rot="-5400000" vert="horz"/>
                  <a:lstStyle/>
                  <a:p>
                    <a:pPr>
                      <a:defRPr sz="900" b="0">
                        <a:solidFill>
                          <a:srgbClr val="002060"/>
                        </a:solidFill>
                      </a:defRPr>
                    </a:pPr>
                    <a:r>
                      <a:rPr lang="en-US" sz="900" b="0">
                        <a:solidFill>
                          <a:srgbClr val="002060"/>
                        </a:solidFill>
                      </a:rPr>
                      <a:t> 75</a:t>
                    </a:r>
                    <a:r>
                      <a:rPr lang="el-GR" sz="900" b="0">
                        <a:solidFill>
                          <a:srgbClr val="002060"/>
                        </a:solidFill>
                      </a:rPr>
                      <a:t>,</a:t>
                    </a:r>
                    <a:r>
                      <a:rPr lang="en-US" sz="900" b="0">
                        <a:solidFill>
                          <a:srgbClr val="002060"/>
                        </a:solidFill>
                      </a:rPr>
                      <a:t>7</a:t>
                    </a:r>
                    <a:r>
                      <a:rPr lang="el-GR" sz="900" b="0">
                        <a:solidFill>
                          <a:srgbClr val="002060"/>
                        </a:solidFill>
                      </a:rPr>
                      <a:t>Μ€</a:t>
                    </a:r>
                    <a:endParaRPr lang="en-US">
                      <a:solidFill>
                        <a:srgbClr val="002060"/>
                      </a:solidFill>
                    </a:endParaRPr>
                  </a:p>
                </c:rich>
              </c:tx>
              <c:spPr/>
              <c:showLegendKey val="0"/>
              <c:showVal val="1"/>
              <c:showCatName val="0"/>
              <c:showSerName val="0"/>
              <c:showPercent val="0"/>
              <c:showBubbleSize val="0"/>
            </c:dLbl>
            <c:dLbl>
              <c:idx val="3"/>
              <c:layout>
                <c:manualLayout>
                  <c:x val="2.7777777777777779E-3"/>
                  <c:y val="0.24537000583260427"/>
                </c:manualLayout>
              </c:layout>
              <c:tx>
                <c:rich>
                  <a:bodyPr rot="-5400000" vert="horz"/>
                  <a:lstStyle/>
                  <a:p>
                    <a:pPr>
                      <a:defRPr sz="900" b="0">
                        <a:solidFill>
                          <a:srgbClr val="002060"/>
                        </a:solidFill>
                      </a:defRPr>
                    </a:pPr>
                    <a:r>
                      <a:rPr lang="en-US" sz="900" b="0">
                        <a:solidFill>
                          <a:srgbClr val="002060"/>
                        </a:solidFill>
                      </a:rPr>
                      <a:t> 61</a:t>
                    </a:r>
                    <a:r>
                      <a:rPr lang="el-GR" sz="900" b="0">
                        <a:solidFill>
                          <a:srgbClr val="002060"/>
                        </a:solidFill>
                      </a:rPr>
                      <a:t>,4Μ€</a:t>
                    </a:r>
                    <a:endParaRPr lang="en-US">
                      <a:solidFill>
                        <a:srgbClr val="002060"/>
                      </a:solidFill>
                    </a:endParaRPr>
                  </a:p>
                </c:rich>
              </c:tx>
              <c:spPr/>
              <c:showLegendKey val="0"/>
              <c:showVal val="1"/>
              <c:showCatName val="0"/>
              <c:showSerName val="0"/>
              <c:showPercent val="0"/>
              <c:showBubbleSize val="0"/>
            </c:dLbl>
            <c:dLbl>
              <c:idx val="4"/>
              <c:layout>
                <c:manualLayout>
                  <c:x val="2.7777777777777779E-3"/>
                  <c:y val="0.25925925925925924"/>
                </c:manualLayout>
              </c:layout>
              <c:tx>
                <c:rich>
                  <a:bodyPr rot="-5400000" vert="horz"/>
                  <a:lstStyle/>
                  <a:p>
                    <a:pPr>
                      <a:defRPr sz="900" b="0">
                        <a:solidFill>
                          <a:srgbClr val="002060"/>
                        </a:solidFill>
                      </a:defRPr>
                    </a:pPr>
                    <a:r>
                      <a:rPr lang="en-US" sz="900" b="0">
                        <a:solidFill>
                          <a:srgbClr val="002060"/>
                        </a:solidFill>
                      </a:rPr>
                      <a:t> </a:t>
                    </a:r>
                    <a:r>
                      <a:rPr lang="el-GR" sz="900" b="0">
                        <a:solidFill>
                          <a:srgbClr val="002060"/>
                        </a:solidFill>
                      </a:rPr>
                      <a:t>61,4Μ€</a:t>
                    </a:r>
                    <a:endParaRPr lang="en-US">
                      <a:solidFill>
                        <a:srgbClr val="002060"/>
                      </a:solidFill>
                    </a:endParaRPr>
                  </a:p>
                </c:rich>
              </c:tx>
              <c:spPr/>
              <c:showLegendKey val="0"/>
              <c:showVal val="1"/>
              <c:showCatName val="0"/>
              <c:showSerName val="0"/>
              <c:showPercent val="0"/>
              <c:showBubbleSize val="0"/>
            </c:dLbl>
            <c:dLbl>
              <c:idx val="5"/>
              <c:layout>
                <c:manualLayout>
                  <c:x val="5.5555555555555558E-3"/>
                  <c:y val="0.25"/>
                </c:manualLayout>
              </c:layout>
              <c:tx>
                <c:rich>
                  <a:bodyPr rot="-5400000" vert="horz"/>
                  <a:lstStyle/>
                  <a:p>
                    <a:pPr>
                      <a:defRPr sz="900" b="0">
                        <a:solidFill>
                          <a:srgbClr val="002060"/>
                        </a:solidFill>
                      </a:defRPr>
                    </a:pPr>
                    <a:r>
                      <a:rPr lang="en-US" sz="900" b="0">
                        <a:solidFill>
                          <a:srgbClr val="002060"/>
                        </a:solidFill>
                      </a:rPr>
                      <a:t> </a:t>
                    </a:r>
                    <a:r>
                      <a:rPr lang="el-GR" sz="900" b="0">
                        <a:solidFill>
                          <a:srgbClr val="002060"/>
                        </a:solidFill>
                      </a:rPr>
                      <a:t>61,2Μ€</a:t>
                    </a:r>
                    <a:endParaRPr lang="en-US">
                      <a:solidFill>
                        <a:srgbClr val="002060"/>
                      </a:solidFill>
                    </a:endParaRPr>
                  </a:p>
                </c:rich>
              </c:tx>
              <c:spPr/>
              <c:showLegendKey val="0"/>
              <c:showVal val="1"/>
              <c:showCatName val="0"/>
              <c:showSerName val="0"/>
              <c:showPercent val="0"/>
              <c:showBubbleSize val="0"/>
            </c:dLbl>
            <c:dLbl>
              <c:idx val="6"/>
              <c:layout>
                <c:manualLayout>
                  <c:x val="2.7775590551181104E-3"/>
                  <c:y val="0.12037037037037036"/>
                </c:manualLayout>
              </c:layout>
              <c:tx>
                <c:rich>
                  <a:bodyPr rot="-5400000" vert="horz"/>
                  <a:lstStyle/>
                  <a:p>
                    <a:pPr>
                      <a:defRPr sz="900" b="0">
                        <a:solidFill>
                          <a:srgbClr val="002060"/>
                        </a:solidFill>
                      </a:defRPr>
                    </a:pPr>
                    <a:r>
                      <a:rPr lang="en-US" sz="900" b="0">
                        <a:solidFill>
                          <a:srgbClr val="002060"/>
                        </a:solidFill>
                      </a:rPr>
                      <a:t> 2</a:t>
                    </a:r>
                    <a:r>
                      <a:rPr lang="el-GR" sz="900" b="0">
                        <a:solidFill>
                          <a:srgbClr val="002060"/>
                        </a:solidFill>
                      </a:rPr>
                      <a:t>7,4Μ€</a:t>
                    </a:r>
                    <a:endParaRPr lang="en-US">
                      <a:solidFill>
                        <a:srgbClr val="002060"/>
                      </a:solidFill>
                    </a:endParaRPr>
                  </a:p>
                </c:rich>
              </c:tx>
              <c:spPr/>
              <c:showLegendKey val="0"/>
              <c:showVal val="1"/>
              <c:showCatName val="0"/>
              <c:showSerName val="0"/>
              <c:showPercent val="0"/>
              <c:showBubbleSize val="0"/>
            </c:dLbl>
            <c:txPr>
              <a:bodyPr rot="-5400000" vert="horz"/>
              <a:lstStyle/>
              <a:p>
                <a:pPr>
                  <a:defRPr sz="900" b="0">
                    <a:solidFill>
                      <a:schemeClr val="accent1">
                        <a:lumMod val="75000"/>
                      </a:schemeClr>
                    </a:solidFill>
                  </a:defRPr>
                </a:pPr>
                <a:endParaRPr lang="el-GR"/>
              </a:p>
            </c:txPr>
            <c:showLegendKey val="0"/>
            <c:showVal val="1"/>
            <c:showCatName val="0"/>
            <c:showSerName val="0"/>
            <c:showPercent val="0"/>
            <c:showBubbleSize val="0"/>
            <c:showLeaderLines val="0"/>
          </c:dLbls>
          <c:cat>
            <c:strRef>
              <c:f>Φύλλο1!$A$112:$A$118</c:f>
              <c:strCache>
                <c:ptCount val="7"/>
                <c:pt idx="0">
                  <c:v>ΠΡΟΫ/ΣΜΟΣ Θ.Α.ΙΙΙ (ΕΚΤ)</c:v>
                </c:pt>
                <c:pt idx="1">
                  <c:v>ΕΞΕΙΔΙΚΕΥΣΗ</c:v>
                </c:pt>
                <c:pt idx="2">
                  <c:v>ΠΡΟΣΚΛΗΣΕΙΣ</c:v>
                </c:pt>
                <c:pt idx="3">
                  <c:v>ΑΠΟΦΑΣΕΙΣ ΕΝΤΑΞΗΣ</c:v>
                </c:pt>
                <c:pt idx="4">
                  <c:v>ΠΡΟΚΗΡΥΞΕΙΣ</c:v>
                </c:pt>
                <c:pt idx="5">
                  <c:v>ΝΟΜΙΚΕΣ ΔΕΣΜΕΥΣΕΙΣ</c:v>
                </c:pt>
                <c:pt idx="6">
                  <c:v>ΔΑΠΑΝΕΣ</c:v>
                </c:pt>
              </c:strCache>
            </c:strRef>
          </c:cat>
          <c:val>
            <c:numRef>
              <c:f>Φύλλο1!$C$112:$C$118</c:f>
              <c:numCache>
                <c:formatCode>_-* #,##0\ _€_-;\-* #,##0\ _€_-;_-* "-"??\ _€_-;_-@_-</c:formatCode>
                <c:ptCount val="7"/>
                <c:pt idx="0">
                  <c:v>114666774</c:v>
                </c:pt>
                <c:pt idx="1">
                  <c:v>106303659.09930001</c:v>
                </c:pt>
                <c:pt idx="2">
                  <c:v>75730391.549999997</c:v>
                </c:pt>
                <c:pt idx="3">
                  <c:v>61465955.770000003</c:v>
                </c:pt>
                <c:pt idx="4">
                  <c:v>61416409.920000002</c:v>
                </c:pt>
                <c:pt idx="5">
                  <c:v>61295117.629999995</c:v>
                </c:pt>
                <c:pt idx="6">
                  <c:v>27434803.710000001</c:v>
                </c:pt>
              </c:numCache>
            </c:numRef>
          </c:val>
        </c:ser>
        <c:ser>
          <c:idx val="2"/>
          <c:order val="2"/>
          <c:tx>
            <c:strRef>
              <c:f>Φύλλο1!$D$111</c:f>
              <c:strCache>
                <c:ptCount val="1"/>
                <c:pt idx="0">
                  <c:v>2017
(31.12)</c:v>
                </c:pt>
              </c:strCache>
            </c:strRef>
          </c:tx>
          <c:spPr>
            <a:solidFill>
              <a:schemeClr val="accent6">
                <a:lumMod val="75000"/>
              </a:schemeClr>
            </a:solidFill>
          </c:spPr>
          <c:invertIfNegative val="0"/>
          <c:dLbls>
            <c:dLbl>
              <c:idx val="0"/>
              <c:layout>
                <c:manualLayout>
                  <c:x val="2.4366471734892786E-3"/>
                  <c:y val="9.020090200902009E-2"/>
                </c:manualLayout>
              </c:layout>
              <c:tx>
                <c:rich>
                  <a:bodyPr/>
                  <a:lstStyle/>
                  <a:p>
                    <a:r>
                      <a:rPr lang="en-US" b="0"/>
                      <a:t> 114</a:t>
                    </a:r>
                    <a:r>
                      <a:rPr lang="el-GR" b="0"/>
                      <a:t>,6Μ€</a:t>
                    </a:r>
                    <a:r>
                      <a:rPr lang="en-US" b="0"/>
                      <a:t>   </a:t>
                    </a:r>
                    <a:endParaRPr lang="en-US"/>
                  </a:p>
                </c:rich>
              </c:tx>
              <c:showLegendKey val="0"/>
              <c:showVal val="1"/>
              <c:showCatName val="0"/>
              <c:showSerName val="0"/>
              <c:showPercent val="0"/>
              <c:showBubbleSize val="0"/>
            </c:dLbl>
            <c:dLbl>
              <c:idx val="1"/>
              <c:layout>
                <c:manualLayout>
                  <c:x val="0"/>
                  <c:y val="0.11070110701107011"/>
                </c:manualLayout>
              </c:layout>
              <c:tx>
                <c:rich>
                  <a:bodyPr/>
                  <a:lstStyle/>
                  <a:p>
                    <a:r>
                      <a:rPr lang="en-US" b="0"/>
                      <a:t> 106</a:t>
                    </a:r>
                    <a:r>
                      <a:rPr lang="el-GR" b="0"/>
                      <a:t>,</a:t>
                    </a:r>
                    <a:r>
                      <a:rPr lang="en-US" b="0"/>
                      <a:t>3</a:t>
                    </a:r>
                    <a:r>
                      <a:rPr lang="el-GR" b="0"/>
                      <a:t>Μ€</a:t>
                    </a:r>
                    <a:endParaRPr lang="en-US"/>
                  </a:p>
                </c:rich>
              </c:tx>
              <c:showLegendKey val="0"/>
              <c:showVal val="1"/>
              <c:showCatName val="0"/>
              <c:showSerName val="0"/>
              <c:showPercent val="0"/>
              <c:showBubbleSize val="0"/>
            </c:dLbl>
            <c:dLbl>
              <c:idx val="2"/>
              <c:layout>
                <c:manualLayout>
                  <c:x val="4.8732943469785572E-3"/>
                  <c:y val="0.13530135301353013"/>
                </c:manualLayout>
              </c:layout>
              <c:tx>
                <c:rich>
                  <a:bodyPr/>
                  <a:lstStyle/>
                  <a:p>
                    <a:r>
                      <a:rPr lang="en-US" b="0"/>
                      <a:t> 95</a:t>
                    </a:r>
                    <a:r>
                      <a:rPr lang="el-GR" b="0"/>
                      <a:t>,</a:t>
                    </a:r>
                    <a:r>
                      <a:rPr lang="en-US" b="0"/>
                      <a:t>2</a:t>
                    </a:r>
                    <a:r>
                      <a:rPr lang="el-GR" b="0"/>
                      <a:t>Μ€</a:t>
                    </a:r>
                    <a:r>
                      <a:rPr lang="en-US" b="0"/>
                      <a:t> </a:t>
                    </a:r>
                    <a:endParaRPr lang="en-US"/>
                  </a:p>
                </c:rich>
              </c:tx>
              <c:showLegendKey val="0"/>
              <c:showVal val="1"/>
              <c:showCatName val="0"/>
              <c:showSerName val="0"/>
              <c:showPercent val="0"/>
              <c:showBubbleSize val="0"/>
            </c:dLbl>
            <c:dLbl>
              <c:idx val="3"/>
              <c:layout>
                <c:manualLayout>
                  <c:x val="3.9666242822957677E-3"/>
                  <c:y val="0.15170151701517015"/>
                </c:manualLayout>
              </c:layout>
              <c:tx>
                <c:rich>
                  <a:bodyPr/>
                  <a:lstStyle/>
                  <a:p>
                    <a:r>
                      <a:rPr lang="en-US" b="0"/>
                      <a:t> 61</a:t>
                    </a:r>
                    <a:r>
                      <a:rPr lang="el-GR" b="0"/>
                      <a:t>,</a:t>
                    </a:r>
                    <a:r>
                      <a:rPr lang="en-US" b="0"/>
                      <a:t>5</a:t>
                    </a:r>
                    <a:r>
                      <a:rPr lang="el-GR" b="0"/>
                      <a:t>Μ€</a:t>
                    </a:r>
                    <a:endParaRPr lang="en-US"/>
                  </a:p>
                </c:rich>
              </c:tx>
              <c:showLegendKey val="0"/>
              <c:showVal val="1"/>
              <c:showCatName val="0"/>
              <c:showSerName val="0"/>
              <c:showPercent val="0"/>
              <c:showBubbleSize val="0"/>
            </c:dLbl>
            <c:dLbl>
              <c:idx val="4"/>
              <c:layout>
                <c:manualLayout>
                  <c:x val="7.3099415204678359E-3"/>
                  <c:y val="0.15170151701517015"/>
                </c:manualLayout>
              </c:layout>
              <c:tx>
                <c:rich>
                  <a:bodyPr/>
                  <a:lstStyle/>
                  <a:p>
                    <a:r>
                      <a:rPr lang="en-US" b="0"/>
                      <a:t> 61</a:t>
                    </a:r>
                    <a:r>
                      <a:rPr lang="el-GR" b="0"/>
                      <a:t>Μ€</a:t>
                    </a:r>
                    <a:endParaRPr lang="en-US"/>
                  </a:p>
                </c:rich>
              </c:tx>
              <c:showLegendKey val="0"/>
              <c:showVal val="1"/>
              <c:showCatName val="0"/>
              <c:showSerName val="0"/>
              <c:showPercent val="0"/>
              <c:showBubbleSize val="0"/>
            </c:dLbl>
            <c:dLbl>
              <c:idx val="5"/>
              <c:layout>
                <c:manualLayout>
                  <c:x val="4.8732943469786466E-3"/>
                  <c:y val="0.14760147601476017"/>
                </c:manualLayout>
              </c:layout>
              <c:tx>
                <c:rich>
                  <a:bodyPr/>
                  <a:lstStyle/>
                  <a:p>
                    <a:r>
                      <a:rPr lang="en-US" b="0"/>
                      <a:t> 61</a:t>
                    </a:r>
                    <a:r>
                      <a:rPr lang="el-GR" b="0"/>
                      <a:t>Μ€</a:t>
                    </a:r>
                    <a:endParaRPr lang="en-US"/>
                  </a:p>
                </c:rich>
              </c:tx>
              <c:showLegendKey val="0"/>
              <c:showVal val="1"/>
              <c:showCatName val="0"/>
              <c:showSerName val="0"/>
              <c:showPercent val="0"/>
              <c:showBubbleSize val="0"/>
            </c:dLbl>
            <c:dLbl>
              <c:idx val="6"/>
              <c:layout>
                <c:manualLayout>
                  <c:x val="7.3099415204678359E-3"/>
                  <c:y val="0.13940139401394014"/>
                </c:manualLayout>
              </c:layout>
              <c:tx>
                <c:rich>
                  <a:bodyPr/>
                  <a:lstStyle/>
                  <a:p>
                    <a:r>
                      <a:rPr lang="en-US" b="0"/>
                      <a:t> 39</a:t>
                    </a:r>
                    <a:r>
                      <a:rPr lang="el-GR" b="0"/>
                      <a:t>Μ€</a:t>
                    </a:r>
                    <a:r>
                      <a:rPr lang="en-US" b="0"/>
                      <a:t> </a:t>
                    </a:r>
                    <a:endParaRPr lang="en-US"/>
                  </a:p>
                </c:rich>
              </c:tx>
              <c:showLegendKey val="0"/>
              <c:showVal val="1"/>
              <c:showCatName val="0"/>
              <c:showSerName val="0"/>
              <c:showPercent val="0"/>
              <c:showBubbleSize val="0"/>
            </c:dLbl>
            <c:txPr>
              <a:bodyPr rot="-5400000" vert="horz"/>
              <a:lstStyle/>
              <a:p>
                <a:pPr>
                  <a:defRPr sz="900" b="0">
                    <a:solidFill>
                      <a:srgbClr val="002060"/>
                    </a:solidFill>
                  </a:defRPr>
                </a:pPr>
                <a:endParaRPr lang="el-GR"/>
              </a:p>
            </c:txPr>
            <c:showLegendKey val="0"/>
            <c:showVal val="1"/>
            <c:showCatName val="0"/>
            <c:showSerName val="0"/>
            <c:showPercent val="0"/>
            <c:showBubbleSize val="0"/>
            <c:showLeaderLines val="0"/>
          </c:dLbls>
          <c:cat>
            <c:strRef>
              <c:f>Φύλλο1!$A$112:$A$118</c:f>
              <c:strCache>
                <c:ptCount val="7"/>
                <c:pt idx="0">
                  <c:v>ΠΡΟΫ/ΣΜΟΣ Θ.Α.ΙΙΙ (ΕΚΤ)</c:v>
                </c:pt>
                <c:pt idx="1">
                  <c:v>ΕΞΕΙΔΙΚΕΥΣΗ</c:v>
                </c:pt>
                <c:pt idx="2">
                  <c:v>ΠΡΟΣΚΛΗΣΕΙΣ</c:v>
                </c:pt>
                <c:pt idx="3">
                  <c:v>ΑΠΟΦΑΣΕΙΣ ΕΝΤΑΞΗΣ</c:v>
                </c:pt>
                <c:pt idx="4">
                  <c:v>ΠΡΟΚΗΡΥΞΕΙΣ</c:v>
                </c:pt>
                <c:pt idx="5">
                  <c:v>ΝΟΜΙΚΕΣ ΔΕΣΜΕΥΣΕΙΣ</c:v>
                </c:pt>
                <c:pt idx="6">
                  <c:v>ΔΑΠΑΝΕΣ</c:v>
                </c:pt>
              </c:strCache>
            </c:strRef>
          </c:cat>
          <c:val>
            <c:numRef>
              <c:f>Φύλλο1!$D$112:$D$118</c:f>
              <c:numCache>
                <c:formatCode>_-* #,##0\ _€_-;\-* #,##0\ _€_-;_-* "-"??\ _€_-;_-@_-</c:formatCode>
                <c:ptCount val="7"/>
                <c:pt idx="0">
                  <c:v>114342999</c:v>
                </c:pt>
                <c:pt idx="1">
                  <c:v>106303659.09930001</c:v>
                </c:pt>
                <c:pt idx="2">
                  <c:v>95230391.549999997</c:v>
                </c:pt>
                <c:pt idx="3">
                  <c:v>61547330.399999999</c:v>
                </c:pt>
                <c:pt idx="4">
                  <c:v>60997691.189999998</c:v>
                </c:pt>
                <c:pt idx="5">
                  <c:v>60963198.899999999</c:v>
                </c:pt>
                <c:pt idx="6">
                  <c:v>39024688.68</c:v>
                </c:pt>
              </c:numCache>
            </c:numRef>
          </c:val>
        </c:ser>
        <c:dLbls>
          <c:showLegendKey val="0"/>
          <c:showVal val="0"/>
          <c:showCatName val="0"/>
          <c:showSerName val="0"/>
          <c:showPercent val="0"/>
          <c:showBubbleSize val="0"/>
        </c:dLbls>
        <c:gapWidth val="150"/>
        <c:shape val="box"/>
        <c:axId val="172633088"/>
        <c:axId val="172659456"/>
        <c:axId val="0"/>
      </c:bar3DChart>
      <c:catAx>
        <c:axId val="172633088"/>
        <c:scaling>
          <c:orientation val="minMax"/>
        </c:scaling>
        <c:delete val="0"/>
        <c:axPos val="b"/>
        <c:majorTickMark val="out"/>
        <c:minorTickMark val="none"/>
        <c:tickLblPos val="nextTo"/>
        <c:txPr>
          <a:bodyPr/>
          <a:lstStyle/>
          <a:p>
            <a:pPr>
              <a:defRPr b="1">
                <a:solidFill>
                  <a:schemeClr val="accent1">
                    <a:lumMod val="75000"/>
                  </a:schemeClr>
                </a:solidFill>
              </a:defRPr>
            </a:pPr>
            <a:endParaRPr lang="el-GR"/>
          </a:p>
        </c:txPr>
        <c:crossAx val="172659456"/>
        <c:crosses val="autoZero"/>
        <c:auto val="1"/>
        <c:lblAlgn val="ctr"/>
        <c:lblOffset val="100"/>
        <c:noMultiLvlLbl val="0"/>
      </c:catAx>
      <c:valAx>
        <c:axId val="172659456"/>
        <c:scaling>
          <c:orientation val="minMax"/>
        </c:scaling>
        <c:delete val="0"/>
        <c:axPos val="l"/>
        <c:majorGridlines/>
        <c:numFmt formatCode="_-* #,##0\ _€_-;\-* #,##0\ _€_-;_-* &quot;-&quot;??\ _€_-;_-@_-" sourceLinked="1"/>
        <c:majorTickMark val="out"/>
        <c:minorTickMark val="none"/>
        <c:tickLblPos val="nextTo"/>
        <c:txPr>
          <a:bodyPr/>
          <a:lstStyle/>
          <a:p>
            <a:pPr>
              <a:defRPr b="1">
                <a:solidFill>
                  <a:schemeClr val="accent1">
                    <a:lumMod val="75000"/>
                  </a:schemeClr>
                </a:solidFill>
              </a:defRPr>
            </a:pPr>
            <a:endParaRPr lang="el-GR"/>
          </a:p>
        </c:txPr>
        <c:crossAx val="172633088"/>
        <c:crosses val="autoZero"/>
        <c:crossBetween val="between"/>
      </c:valAx>
    </c:plotArea>
    <c:legend>
      <c:legendPos val="r"/>
      <c:layout/>
      <c:overlay val="0"/>
      <c:txPr>
        <a:bodyPr/>
        <a:lstStyle/>
        <a:p>
          <a:pPr>
            <a:defRPr b="1">
              <a:solidFill>
                <a:schemeClr val="accent1">
                  <a:lumMod val="75000"/>
                </a:schemeClr>
              </a:solidFill>
            </a:defRPr>
          </a:pPr>
          <a:endParaRPr lang="el-GR"/>
        </a:p>
      </c:txPr>
    </c:legend>
    <c:plotVisOnly val="1"/>
    <c:dispBlanksAs val="gap"/>
    <c:showDLblsOverMax val="0"/>
  </c:chart>
  <c:spPr>
    <a:noFill/>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Φύλλο1!$B$111</c:f>
              <c:strCache>
                <c:ptCount val="1"/>
                <c:pt idx="0">
                  <c:v>2015
(31.12)</c:v>
                </c:pt>
              </c:strCache>
            </c:strRef>
          </c:tx>
          <c:spPr>
            <a:solidFill>
              <a:schemeClr val="accent6">
                <a:lumMod val="20000"/>
                <a:lumOff val="80000"/>
              </a:schemeClr>
            </a:solidFill>
          </c:spPr>
          <c:invertIfNegative val="0"/>
          <c:dLbls>
            <c:dLbl>
              <c:idx val="0"/>
              <c:layout>
                <c:manualLayout>
                  <c:x val="-2.2613982727965457E-3"/>
                  <c:y val="0.16032811334824756"/>
                </c:manualLayout>
              </c:layout>
              <c:tx>
                <c:rich>
                  <a:bodyPr/>
                  <a:lstStyle/>
                  <a:p>
                    <a:r>
                      <a:rPr lang="en-US"/>
                      <a:t> 4,7M</a:t>
                    </a:r>
                    <a:r>
                      <a:rPr lang="el-GR"/>
                      <a:t>€</a:t>
                    </a:r>
                    <a:endParaRPr lang="en-US"/>
                  </a:p>
                </c:rich>
              </c:tx>
              <c:showLegendKey val="0"/>
              <c:showVal val="1"/>
              <c:showCatName val="0"/>
              <c:showSerName val="0"/>
              <c:showPercent val="0"/>
              <c:showBubbleSize val="0"/>
            </c:dLbl>
            <c:txPr>
              <a:bodyPr rot="-5400000" vert="horz"/>
              <a:lstStyle/>
              <a:p>
                <a:pPr>
                  <a:defRPr sz="900">
                    <a:solidFill>
                      <a:srgbClr val="002060"/>
                    </a:solidFill>
                  </a:defRPr>
                </a:pPr>
                <a:endParaRPr lang="el-GR"/>
              </a:p>
            </c:txPr>
            <c:showLegendKey val="0"/>
            <c:showVal val="1"/>
            <c:showCatName val="0"/>
            <c:showSerName val="0"/>
            <c:showPercent val="0"/>
            <c:showBubbleSize val="0"/>
            <c:showLeaderLines val="0"/>
          </c:dLbls>
          <c:cat>
            <c:strRef>
              <c:f>Φύλλο1!$A$128:$A$134</c:f>
              <c:strCache>
                <c:ptCount val="7"/>
                <c:pt idx="0">
                  <c:v>ΠΡΟΫ/ΣΜΟΣ ΤΒ ΕΚΤ</c:v>
                </c:pt>
                <c:pt idx="1">
                  <c:v>ΕΞΕΙΔΙΚΕΥΣΗ</c:v>
                </c:pt>
                <c:pt idx="2">
                  <c:v>ΠΡΟΣΚΛΗΣΕΙΣ</c:v>
                </c:pt>
                <c:pt idx="3">
                  <c:v>ΑΠΟΦΑΣΕΙΣ ΕΝΤΑΞΗΣ</c:v>
                </c:pt>
                <c:pt idx="4">
                  <c:v>ΠΡΟΚΗΡΥΞΕΙΣ</c:v>
                </c:pt>
                <c:pt idx="5">
                  <c:v>ΝΟΜΙΚΕΣ ΔΕΣΜΕΥΣΕΙΣ</c:v>
                </c:pt>
                <c:pt idx="6">
                  <c:v>ΔΑΠΑΝΕΣ</c:v>
                </c:pt>
              </c:strCache>
            </c:strRef>
          </c:cat>
          <c:val>
            <c:numRef>
              <c:f>Φύλλο1!$B$128:$B$134</c:f>
              <c:numCache>
                <c:formatCode>General</c:formatCode>
                <c:ptCount val="7"/>
                <c:pt idx="0" formatCode="_-* #,##0\ _€_-;\-* #,##0\ _€_-;_-* &quot;-&quot;??\ _€_-;_-@_-">
                  <c:v>4777785</c:v>
                </c:pt>
              </c:numCache>
            </c:numRef>
          </c:val>
        </c:ser>
        <c:ser>
          <c:idx val="1"/>
          <c:order val="1"/>
          <c:tx>
            <c:strRef>
              <c:f>Φύλλο1!$C$111</c:f>
              <c:strCache>
                <c:ptCount val="1"/>
                <c:pt idx="0">
                  <c:v>2016
(31.12)</c:v>
                </c:pt>
              </c:strCache>
            </c:strRef>
          </c:tx>
          <c:spPr>
            <a:solidFill>
              <a:schemeClr val="accent6">
                <a:lumMod val="60000"/>
                <a:lumOff val="40000"/>
              </a:schemeClr>
            </a:solidFill>
          </c:spPr>
          <c:invertIfNegative val="0"/>
          <c:dLbls>
            <c:dLbl>
              <c:idx val="0"/>
              <c:layout>
                <c:manualLayout>
                  <c:x val="-2.8426890187113708E-3"/>
                  <c:y val="0.13049962714392244"/>
                </c:manualLayout>
              </c:layout>
              <c:tx>
                <c:rich>
                  <a:bodyPr/>
                  <a:lstStyle/>
                  <a:p>
                    <a:r>
                      <a:rPr lang="en-US"/>
                      <a:t> 4</a:t>
                    </a:r>
                    <a:r>
                      <a:rPr lang="el-GR"/>
                      <a:t>,</a:t>
                    </a:r>
                    <a:r>
                      <a:rPr lang="en-US"/>
                      <a:t>7</a:t>
                    </a:r>
                    <a:r>
                      <a:rPr lang="el-GR"/>
                      <a:t>Μ€</a:t>
                    </a:r>
                    <a:endParaRPr lang="en-US"/>
                  </a:p>
                </c:rich>
              </c:tx>
              <c:showLegendKey val="0"/>
              <c:showVal val="1"/>
              <c:showCatName val="0"/>
              <c:showSerName val="0"/>
              <c:showPercent val="0"/>
              <c:showBubbleSize val="0"/>
            </c:dLbl>
            <c:dLbl>
              <c:idx val="1"/>
              <c:layout>
                <c:manualLayout>
                  <c:x val="-1.0989490728981457E-3"/>
                  <c:y val="0.14541387024608501"/>
                </c:manualLayout>
              </c:layout>
              <c:tx>
                <c:rich>
                  <a:bodyPr/>
                  <a:lstStyle/>
                  <a:p>
                    <a:r>
                      <a:rPr lang="en-US"/>
                      <a:t> 3</a:t>
                    </a:r>
                    <a:r>
                      <a:rPr lang="el-GR"/>
                      <a:t>,</a:t>
                    </a:r>
                    <a:r>
                      <a:rPr lang="en-US"/>
                      <a:t>9</a:t>
                    </a:r>
                    <a:r>
                      <a:rPr lang="el-GR"/>
                      <a:t>Μ€</a:t>
                    </a:r>
                    <a:r>
                      <a:rPr lang="en-US"/>
                      <a:t> </a:t>
                    </a:r>
                  </a:p>
                </c:rich>
              </c:tx>
              <c:showLegendKey val="0"/>
              <c:showVal val="1"/>
              <c:showCatName val="0"/>
              <c:showSerName val="0"/>
              <c:showPercent val="0"/>
              <c:showBubbleSize val="0"/>
            </c:dLbl>
            <c:dLbl>
              <c:idx val="2"/>
              <c:layout>
                <c:manualLayout>
                  <c:x val="0"/>
                  <c:y val="0.14168530947054431"/>
                </c:manualLayout>
              </c:layout>
              <c:tx>
                <c:rich>
                  <a:bodyPr/>
                  <a:lstStyle/>
                  <a:p>
                    <a:r>
                      <a:rPr lang="en-US"/>
                      <a:t> 2</a:t>
                    </a:r>
                    <a:r>
                      <a:rPr lang="el-GR"/>
                      <a:t>,</a:t>
                    </a:r>
                    <a:r>
                      <a:rPr lang="en-US"/>
                      <a:t>5</a:t>
                    </a:r>
                    <a:r>
                      <a:rPr lang="el-GR"/>
                      <a:t>Μ€</a:t>
                    </a:r>
                    <a:r>
                      <a:rPr lang="en-US"/>
                      <a:t>  </a:t>
                    </a:r>
                  </a:p>
                </c:rich>
              </c:tx>
              <c:showLegendKey val="0"/>
              <c:showVal val="1"/>
              <c:showCatName val="0"/>
              <c:showSerName val="0"/>
              <c:showPercent val="0"/>
              <c:showBubbleSize val="0"/>
            </c:dLbl>
            <c:dLbl>
              <c:idx val="3"/>
              <c:layout>
                <c:manualLayout>
                  <c:x val="0"/>
                  <c:y val="0.12304250559284116"/>
                </c:manualLayout>
              </c:layout>
              <c:tx>
                <c:rich>
                  <a:bodyPr/>
                  <a:lstStyle/>
                  <a:p>
                    <a:r>
                      <a:rPr lang="en-US"/>
                      <a:t> </a:t>
                    </a:r>
                    <a:r>
                      <a:rPr lang="el-GR"/>
                      <a:t>0,</a:t>
                    </a:r>
                    <a:r>
                      <a:rPr lang="en-US"/>
                      <a:t>8</a:t>
                    </a:r>
                    <a:r>
                      <a:rPr lang="el-GR"/>
                      <a:t>Μ€</a:t>
                    </a:r>
                    <a:endParaRPr lang="en-US"/>
                  </a:p>
                </c:rich>
              </c:tx>
              <c:showLegendKey val="0"/>
              <c:showVal val="1"/>
              <c:showCatName val="0"/>
              <c:showSerName val="0"/>
              <c:showPercent val="0"/>
              <c:showBubbleSize val="0"/>
            </c:dLbl>
            <c:dLbl>
              <c:idx val="4"/>
              <c:layout>
                <c:manualLayout>
                  <c:x val="2.2614201718679332E-3"/>
                  <c:y val="7.829977628635347E-2"/>
                </c:manualLayout>
              </c:layout>
              <c:tx>
                <c:rich>
                  <a:bodyPr/>
                  <a:lstStyle/>
                  <a:p>
                    <a:r>
                      <a:rPr lang="en-US"/>
                      <a:t> </a:t>
                    </a:r>
                    <a:r>
                      <a:rPr lang="el-GR"/>
                      <a:t>0,</a:t>
                    </a:r>
                    <a:r>
                      <a:rPr lang="en-US"/>
                      <a:t>5</a:t>
                    </a:r>
                    <a:r>
                      <a:rPr lang="el-GR"/>
                      <a:t>Μ€</a:t>
                    </a:r>
                    <a:endParaRPr lang="en-US"/>
                  </a:p>
                </c:rich>
              </c:tx>
              <c:showLegendKey val="0"/>
              <c:showVal val="1"/>
              <c:showCatName val="0"/>
              <c:showSerName val="0"/>
              <c:showPercent val="0"/>
              <c:showBubbleSize val="0"/>
            </c:dLbl>
            <c:dLbl>
              <c:idx val="5"/>
              <c:layout>
                <c:manualLayout>
                  <c:x val="0"/>
                  <c:y val="7.0842654735272181E-2"/>
                </c:manualLayout>
              </c:layout>
              <c:tx>
                <c:rich>
                  <a:bodyPr/>
                  <a:lstStyle/>
                  <a:p>
                    <a:r>
                      <a:rPr lang="en-US"/>
                      <a:t> </a:t>
                    </a:r>
                    <a:r>
                      <a:rPr lang="el-GR"/>
                      <a:t>0,</a:t>
                    </a:r>
                    <a:r>
                      <a:rPr lang="en-US"/>
                      <a:t>4</a:t>
                    </a:r>
                    <a:r>
                      <a:rPr lang="el-GR"/>
                      <a:t>Μ€</a:t>
                    </a:r>
                    <a:endParaRPr lang="en-US"/>
                  </a:p>
                </c:rich>
              </c:tx>
              <c:showLegendKey val="0"/>
              <c:showVal val="1"/>
              <c:showCatName val="0"/>
              <c:showSerName val="0"/>
              <c:showPercent val="0"/>
              <c:showBubbleSize val="0"/>
            </c:dLbl>
            <c:dLbl>
              <c:idx val="6"/>
              <c:layout>
                <c:manualLayout>
                  <c:x val="-2.2614201718679332E-3"/>
                  <c:y val="5.219985085756898E-2"/>
                </c:manualLayout>
              </c:layout>
              <c:tx>
                <c:rich>
                  <a:bodyPr/>
                  <a:lstStyle/>
                  <a:p>
                    <a:r>
                      <a:rPr lang="en-US"/>
                      <a:t> </a:t>
                    </a:r>
                    <a:r>
                      <a:rPr lang="el-GR"/>
                      <a:t>0,</a:t>
                    </a:r>
                    <a:r>
                      <a:rPr lang="en-US"/>
                      <a:t>2</a:t>
                    </a:r>
                    <a:r>
                      <a:rPr lang="el-GR"/>
                      <a:t>Μ€</a:t>
                    </a:r>
                    <a:endParaRPr lang="en-US"/>
                  </a:p>
                </c:rich>
              </c:tx>
              <c:showLegendKey val="0"/>
              <c:showVal val="1"/>
              <c:showCatName val="0"/>
              <c:showSerName val="0"/>
              <c:showPercent val="0"/>
              <c:showBubbleSize val="0"/>
            </c:dLbl>
            <c:txPr>
              <a:bodyPr rot="-5400000" vert="horz"/>
              <a:lstStyle/>
              <a:p>
                <a:pPr>
                  <a:defRPr sz="900">
                    <a:solidFill>
                      <a:srgbClr val="002060"/>
                    </a:solidFill>
                  </a:defRPr>
                </a:pPr>
                <a:endParaRPr lang="el-GR"/>
              </a:p>
            </c:txPr>
            <c:showLegendKey val="0"/>
            <c:showVal val="1"/>
            <c:showCatName val="0"/>
            <c:showSerName val="0"/>
            <c:showPercent val="0"/>
            <c:showBubbleSize val="0"/>
            <c:showLeaderLines val="0"/>
          </c:dLbls>
          <c:cat>
            <c:strRef>
              <c:f>Φύλλο1!$A$128:$A$134</c:f>
              <c:strCache>
                <c:ptCount val="7"/>
                <c:pt idx="0">
                  <c:v>ΠΡΟΫ/ΣΜΟΣ ΤΒ ΕΚΤ</c:v>
                </c:pt>
                <c:pt idx="1">
                  <c:v>ΕΞΕΙΔΙΚΕΥΣΗ</c:v>
                </c:pt>
                <c:pt idx="2">
                  <c:v>ΠΡΟΣΚΛΗΣΕΙΣ</c:v>
                </c:pt>
                <c:pt idx="3">
                  <c:v>ΑΠΟΦΑΣΕΙΣ ΕΝΤΑΞΗΣ</c:v>
                </c:pt>
                <c:pt idx="4">
                  <c:v>ΠΡΟΚΗΡΥΞΕΙΣ</c:v>
                </c:pt>
                <c:pt idx="5">
                  <c:v>ΝΟΜΙΚΕΣ ΔΕΣΜΕΥΣΕΙΣ</c:v>
                </c:pt>
                <c:pt idx="6">
                  <c:v>ΔΑΠΑΝΕΣ</c:v>
                </c:pt>
              </c:strCache>
            </c:strRef>
          </c:cat>
          <c:val>
            <c:numRef>
              <c:f>Φύλλο1!$C$128:$C$134</c:f>
              <c:numCache>
                <c:formatCode>_-* #,##0\ _€_-;\-* #,##0\ _€_-;_-* "-"??\ _€_-;_-@_-</c:formatCode>
                <c:ptCount val="7"/>
                <c:pt idx="0">
                  <c:v>4777785</c:v>
                </c:pt>
                <c:pt idx="1">
                  <c:v>3970929.1581000001</c:v>
                </c:pt>
                <c:pt idx="2">
                  <c:v>2527748.9900000002</c:v>
                </c:pt>
                <c:pt idx="3">
                  <c:v>886257.63</c:v>
                </c:pt>
                <c:pt idx="4">
                  <c:v>523217.6</c:v>
                </c:pt>
                <c:pt idx="5">
                  <c:v>495146</c:v>
                </c:pt>
                <c:pt idx="6">
                  <c:v>201803.83000000002</c:v>
                </c:pt>
              </c:numCache>
            </c:numRef>
          </c:val>
        </c:ser>
        <c:ser>
          <c:idx val="2"/>
          <c:order val="2"/>
          <c:tx>
            <c:strRef>
              <c:f>Φύλλο1!$D$111</c:f>
              <c:strCache>
                <c:ptCount val="1"/>
                <c:pt idx="0">
                  <c:v>2017
(31.12)</c:v>
                </c:pt>
              </c:strCache>
            </c:strRef>
          </c:tx>
          <c:spPr>
            <a:solidFill>
              <a:schemeClr val="accent6">
                <a:lumMod val="75000"/>
              </a:schemeClr>
            </a:solidFill>
          </c:spPr>
          <c:invertIfNegative val="0"/>
          <c:dLbls>
            <c:dLbl>
              <c:idx val="0"/>
              <c:layout>
                <c:manualLayout>
                  <c:x val="5.8129074591482517E-4"/>
                  <c:y val="0.12304250559284116"/>
                </c:manualLayout>
              </c:layout>
              <c:tx>
                <c:rich>
                  <a:bodyPr/>
                  <a:lstStyle/>
                  <a:p>
                    <a:r>
                      <a:rPr lang="en-US" b="0"/>
                      <a:t>7,4 </a:t>
                    </a:r>
                    <a:r>
                      <a:rPr lang="el-GR" b="0"/>
                      <a:t>Μ€</a:t>
                    </a:r>
                    <a:endParaRPr lang="en-US"/>
                  </a:p>
                </c:rich>
              </c:tx>
              <c:showLegendKey val="0"/>
              <c:showVal val="1"/>
              <c:showCatName val="0"/>
              <c:showSerName val="0"/>
              <c:showPercent val="0"/>
              <c:showBubbleSize val="0"/>
            </c:dLbl>
            <c:dLbl>
              <c:idx val="1"/>
              <c:layout>
                <c:manualLayout>
                  <c:x val="2.2614201718679332E-3"/>
                  <c:y val="0.12304250559284116"/>
                </c:manualLayout>
              </c:layout>
              <c:tx>
                <c:rich>
                  <a:bodyPr/>
                  <a:lstStyle/>
                  <a:p>
                    <a:r>
                      <a:rPr lang="en-US" b="0"/>
                      <a:t> 3</a:t>
                    </a:r>
                    <a:r>
                      <a:rPr lang="el-GR" b="0"/>
                      <a:t>,</a:t>
                    </a:r>
                    <a:r>
                      <a:rPr lang="en-US" b="0"/>
                      <a:t>9</a:t>
                    </a:r>
                    <a:r>
                      <a:rPr lang="el-GR" b="0"/>
                      <a:t>Μ€</a:t>
                    </a:r>
                    <a:endParaRPr lang="en-US"/>
                  </a:p>
                </c:rich>
              </c:tx>
              <c:showLegendKey val="0"/>
              <c:showVal val="1"/>
              <c:showCatName val="0"/>
              <c:showSerName val="0"/>
              <c:showPercent val="0"/>
              <c:showBubbleSize val="0"/>
            </c:dLbl>
            <c:dLbl>
              <c:idx val="2"/>
              <c:layout>
                <c:manualLayout>
                  <c:x val="6.7842605156037995E-3"/>
                  <c:y val="0.12677106636838181"/>
                </c:manualLayout>
              </c:layout>
              <c:tx>
                <c:rich>
                  <a:bodyPr/>
                  <a:lstStyle/>
                  <a:p>
                    <a:r>
                      <a:rPr lang="en-US" b="0"/>
                      <a:t> 2</a:t>
                    </a:r>
                    <a:r>
                      <a:rPr lang="el-GR" b="0"/>
                      <a:t>,</a:t>
                    </a:r>
                    <a:r>
                      <a:rPr lang="en-US" b="0"/>
                      <a:t>5</a:t>
                    </a:r>
                    <a:r>
                      <a:rPr lang="el-GR" b="0"/>
                      <a:t>Μ€</a:t>
                    </a:r>
                    <a:endParaRPr lang="en-US"/>
                  </a:p>
                </c:rich>
              </c:tx>
              <c:showLegendKey val="0"/>
              <c:showVal val="1"/>
              <c:showCatName val="0"/>
              <c:showSerName val="0"/>
              <c:showPercent val="0"/>
              <c:showBubbleSize val="0"/>
            </c:dLbl>
            <c:dLbl>
              <c:idx val="3"/>
              <c:layout>
                <c:manualLayout>
                  <c:x val="2.2614201718679332E-3"/>
                  <c:y val="0.12304250559284116"/>
                </c:manualLayout>
              </c:layout>
              <c:tx>
                <c:rich>
                  <a:bodyPr/>
                  <a:lstStyle/>
                  <a:p>
                    <a:r>
                      <a:rPr lang="en-US" b="0"/>
                      <a:t> 1</a:t>
                    </a:r>
                    <a:r>
                      <a:rPr lang="el-GR" b="0"/>
                      <a:t>,</a:t>
                    </a:r>
                    <a:r>
                      <a:rPr lang="en-US" b="0"/>
                      <a:t>4</a:t>
                    </a:r>
                    <a:r>
                      <a:rPr lang="el-GR" b="0"/>
                      <a:t>Μ€</a:t>
                    </a:r>
                    <a:endParaRPr lang="en-US"/>
                  </a:p>
                </c:rich>
              </c:tx>
              <c:showLegendKey val="0"/>
              <c:showVal val="1"/>
              <c:showCatName val="0"/>
              <c:showSerName val="0"/>
              <c:showPercent val="0"/>
              <c:showBubbleSize val="0"/>
            </c:dLbl>
            <c:dLbl>
              <c:idx val="4"/>
              <c:layout>
                <c:manualLayout>
                  <c:x val="4.5228403437358664E-3"/>
                  <c:y val="7.0842654735272112E-2"/>
                </c:manualLayout>
              </c:layout>
              <c:tx>
                <c:rich>
                  <a:bodyPr/>
                  <a:lstStyle/>
                  <a:p>
                    <a:r>
                      <a:rPr lang="en-US" b="0"/>
                      <a:t> </a:t>
                    </a:r>
                    <a:r>
                      <a:rPr lang="el-GR" b="0"/>
                      <a:t>0,</a:t>
                    </a:r>
                    <a:r>
                      <a:rPr lang="en-US" b="0"/>
                      <a:t>5</a:t>
                    </a:r>
                    <a:r>
                      <a:rPr lang="el-GR" b="0"/>
                      <a:t>Μ€</a:t>
                    </a:r>
                    <a:endParaRPr lang="en-US"/>
                  </a:p>
                </c:rich>
              </c:tx>
              <c:showLegendKey val="0"/>
              <c:showVal val="1"/>
              <c:showCatName val="0"/>
              <c:showSerName val="0"/>
              <c:showPercent val="0"/>
              <c:showBubbleSize val="0"/>
            </c:dLbl>
            <c:dLbl>
              <c:idx val="5"/>
              <c:layout>
                <c:manualLayout>
                  <c:x val="6.7842605156037995E-3"/>
                  <c:y val="6.7114093959731544E-2"/>
                </c:manualLayout>
              </c:layout>
              <c:tx>
                <c:rich>
                  <a:bodyPr/>
                  <a:lstStyle/>
                  <a:p>
                    <a:r>
                      <a:rPr lang="en-US" b="0"/>
                      <a:t> </a:t>
                    </a:r>
                    <a:r>
                      <a:rPr lang="el-GR" b="0"/>
                      <a:t>0,</a:t>
                    </a:r>
                    <a:r>
                      <a:rPr lang="en-US" b="0"/>
                      <a:t>4</a:t>
                    </a:r>
                    <a:r>
                      <a:rPr lang="el-GR" b="0"/>
                      <a:t>Μ€</a:t>
                    </a:r>
                    <a:endParaRPr lang="en-US"/>
                  </a:p>
                </c:rich>
              </c:tx>
              <c:showLegendKey val="0"/>
              <c:showVal val="1"/>
              <c:showCatName val="0"/>
              <c:showSerName val="0"/>
              <c:showPercent val="0"/>
              <c:showBubbleSize val="0"/>
            </c:dLbl>
            <c:dLbl>
              <c:idx val="6"/>
              <c:layout>
                <c:manualLayout>
                  <c:x val="6.7842605156037995E-3"/>
                  <c:y val="3.3557046979865772E-2"/>
                </c:manualLayout>
              </c:layout>
              <c:tx>
                <c:rich>
                  <a:bodyPr/>
                  <a:lstStyle/>
                  <a:p>
                    <a:r>
                      <a:rPr lang="en-US" b="0"/>
                      <a:t> </a:t>
                    </a:r>
                    <a:r>
                      <a:rPr lang="el-GR" b="0"/>
                      <a:t>0,</a:t>
                    </a:r>
                    <a:r>
                      <a:rPr lang="en-US" b="0"/>
                      <a:t>2</a:t>
                    </a:r>
                    <a:r>
                      <a:rPr lang="el-GR" b="0"/>
                      <a:t>Μ€</a:t>
                    </a:r>
                    <a:endParaRPr lang="en-US"/>
                  </a:p>
                </c:rich>
              </c:tx>
              <c:showLegendKey val="0"/>
              <c:showVal val="1"/>
              <c:showCatName val="0"/>
              <c:showSerName val="0"/>
              <c:showPercent val="0"/>
              <c:showBubbleSize val="0"/>
            </c:dLbl>
            <c:txPr>
              <a:bodyPr rot="-5400000" vert="horz"/>
              <a:lstStyle/>
              <a:p>
                <a:pPr>
                  <a:defRPr sz="900" b="0">
                    <a:solidFill>
                      <a:srgbClr val="002060"/>
                    </a:solidFill>
                  </a:defRPr>
                </a:pPr>
                <a:endParaRPr lang="el-GR"/>
              </a:p>
            </c:txPr>
            <c:showLegendKey val="0"/>
            <c:showVal val="1"/>
            <c:showCatName val="0"/>
            <c:showSerName val="0"/>
            <c:showPercent val="0"/>
            <c:showBubbleSize val="0"/>
            <c:showLeaderLines val="0"/>
          </c:dLbls>
          <c:cat>
            <c:strRef>
              <c:f>Φύλλο1!$A$128:$A$134</c:f>
              <c:strCache>
                <c:ptCount val="7"/>
                <c:pt idx="0">
                  <c:v>ΠΡΟΫ/ΣΜΟΣ ΤΒ ΕΚΤ</c:v>
                </c:pt>
                <c:pt idx="1">
                  <c:v>ΕΞΕΙΔΙΚΕΥΣΗ</c:v>
                </c:pt>
                <c:pt idx="2">
                  <c:v>ΠΡΟΣΚΛΗΣΕΙΣ</c:v>
                </c:pt>
                <c:pt idx="3">
                  <c:v>ΑΠΟΦΑΣΕΙΣ ΕΝΤΑΞΗΣ</c:v>
                </c:pt>
                <c:pt idx="4">
                  <c:v>ΠΡΟΚΗΡΥΞΕΙΣ</c:v>
                </c:pt>
                <c:pt idx="5">
                  <c:v>ΝΟΜΙΚΕΣ ΔΕΣΜΕΥΣΕΙΣ</c:v>
                </c:pt>
                <c:pt idx="6">
                  <c:v>ΔΑΠΑΝΕΣ</c:v>
                </c:pt>
              </c:strCache>
            </c:strRef>
          </c:cat>
          <c:val>
            <c:numRef>
              <c:f>Φύλλο1!$D$128:$D$134</c:f>
              <c:numCache>
                <c:formatCode>_-* #,##0\ _€_-;\-* #,##0\ _€_-;_-* "-"??\ _€_-;_-@_-</c:formatCode>
                <c:ptCount val="7"/>
                <c:pt idx="0">
                  <c:v>7393572</c:v>
                </c:pt>
                <c:pt idx="1">
                  <c:v>3970929.1581000001</c:v>
                </c:pt>
                <c:pt idx="2">
                  <c:v>2527748.9900000002</c:v>
                </c:pt>
                <c:pt idx="3">
                  <c:v>1452070.1400000001</c:v>
                </c:pt>
                <c:pt idx="4">
                  <c:v>979568.6</c:v>
                </c:pt>
                <c:pt idx="5">
                  <c:v>864826.97</c:v>
                </c:pt>
                <c:pt idx="6">
                  <c:v>457316.9</c:v>
                </c:pt>
              </c:numCache>
            </c:numRef>
          </c:val>
        </c:ser>
        <c:dLbls>
          <c:showLegendKey val="0"/>
          <c:showVal val="0"/>
          <c:showCatName val="0"/>
          <c:showSerName val="0"/>
          <c:showPercent val="0"/>
          <c:showBubbleSize val="0"/>
        </c:dLbls>
        <c:gapWidth val="150"/>
        <c:shape val="box"/>
        <c:axId val="182887936"/>
        <c:axId val="182889472"/>
        <c:axId val="0"/>
      </c:bar3DChart>
      <c:catAx>
        <c:axId val="182887936"/>
        <c:scaling>
          <c:orientation val="minMax"/>
        </c:scaling>
        <c:delete val="0"/>
        <c:axPos val="b"/>
        <c:majorTickMark val="out"/>
        <c:minorTickMark val="none"/>
        <c:tickLblPos val="nextTo"/>
        <c:txPr>
          <a:bodyPr/>
          <a:lstStyle/>
          <a:p>
            <a:pPr>
              <a:defRPr b="1">
                <a:solidFill>
                  <a:schemeClr val="accent1">
                    <a:lumMod val="75000"/>
                  </a:schemeClr>
                </a:solidFill>
              </a:defRPr>
            </a:pPr>
            <a:endParaRPr lang="el-GR"/>
          </a:p>
        </c:txPr>
        <c:crossAx val="182889472"/>
        <c:crosses val="autoZero"/>
        <c:auto val="1"/>
        <c:lblAlgn val="ctr"/>
        <c:lblOffset val="100"/>
        <c:noMultiLvlLbl val="0"/>
      </c:catAx>
      <c:valAx>
        <c:axId val="182889472"/>
        <c:scaling>
          <c:orientation val="minMax"/>
        </c:scaling>
        <c:delete val="0"/>
        <c:axPos val="l"/>
        <c:majorGridlines/>
        <c:numFmt formatCode="_-* #,##0\ _€_-;\-* #,##0\ _€_-;_-* &quot;-&quot;??\ _€_-;_-@_-" sourceLinked="1"/>
        <c:majorTickMark val="out"/>
        <c:minorTickMark val="none"/>
        <c:tickLblPos val="nextTo"/>
        <c:txPr>
          <a:bodyPr/>
          <a:lstStyle/>
          <a:p>
            <a:pPr>
              <a:defRPr b="1">
                <a:solidFill>
                  <a:schemeClr val="accent1">
                    <a:lumMod val="75000"/>
                  </a:schemeClr>
                </a:solidFill>
              </a:defRPr>
            </a:pPr>
            <a:endParaRPr lang="el-GR"/>
          </a:p>
        </c:txPr>
        <c:crossAx val="182887936"/>
        <c:crosses val="autoZero"/>
        <c:crossBetween val="between"/>
      </c:valAx>
    </c:plotArea>
    <c:legend>
      <c:legendPos val="r"/>
      <c:layout/>
      <c:overlay val="0"/>
      <c:txPr>
        <a:bodyPr/>
        <a:lstStyle/>
        <a:p>
          <a:pPr>
            <a:defRPr b="1">
              <a:solidFill>
                <a:schemeClr val="accent1">
                  <a:lumMod val="75000"/>
                </a:schemeClr>
              </a:solidFill>
            </a:defRPr>
          </a:pPr>
          <a:endParaRPr lang="el-GR"/>
        </a:p>
      </c:txPr>
    </c:legend>
    <c:plotVisOnly val="1"/>
    <c:dispBlanksAs val="gap"/>
    <c:showDLblsOverMax val="0"/>
  </c:chart>
  <c:spPr>
    <a:noFill/>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Φύλλο1!$B$111</c:f>
              <c:strCache>
                <c:ptCount val="1"/>
                <c:pt idx="0">
                  <c:v>2015
(31.12)</c:v>
                </c:pt>
              </c:strCache>
            </c:strRef>
          </c:tx>
          <c:spPr>
            <a:solidFill>
              <a:schemeClr val="accent6">
                <a:lumMod val="20000"/>
                <a:lumOff val="80000"/>
              </a:schemeClr>
            </a:solidFill>
          </c:spPr>
          <c:invertIfNegative val="0"/>
          <c:dLbls>
            <c:dLbl>
              <c:idx val="0"/>
              <c:layout>
                <c:manualLayout>
                  <c:x val="-2.2614201718679332E-3"/>
                  <c:y val="0.52572706935123048"/>
                </c:manualLayout>
              </c:layout>
              <c:tx>
                <c:rich>
                  <a:bodyPr/>
                  <a:lstStyle/>
                  <a:p>
                    <a:r>
                      <a:rPr lang="el-GR"/>
                      <a:t>4,1Μ€</a:t>
                    </a:r>
                    <a:endParaRPr lang="en-US"/>
                  </a:p>
                </c:rich>
              </c:tx>
              <c:showLegendKey val="0"/>
              <c:showVal val="1"/>
              <c:showCatName val="0"/>
              <c:showSerName val="0"/>
              <c:showPercent val="0"/>
              <c:showBubbleSize val="0"/>
            </c:dLbl>
            <c:txPr>
              <a:bodyPr rot="-5400000" vert="horz"/>
              <a:lstStyle/>
              <a:p>
                <a:pPr>
                  <a:defRPr sz="900">
                    <a:solidFill>
                      <a:srgbClr val="002060"/>
                    </a:solidFill>
                  </a:defRPr>
                </a:pPr>
                <a:endParaRPr lang="el-GR"/>
              </a:p>
            </c:txPr>
            <c:showLegendKey val="0"/>
            <c:showVal val="1"/>
            <c:showCatName val="0"/>
            <c:showSerName val="0"/>
            <c:showPercent val="0"/>
            <c:showBubbleSize val="0"/>
            <c:showLeaderLines val="0"/>
          </c:dLbls>
          <c:cat>
            <c:strRef>
              <c:f>Φύλλο1!$A$148:$A$153</c:f>
              <c:strCache>
                <c:ptCount val="6"/>
                <c:pt idx="0">
                  <c:v>ΠΡΟΫ/ΣΜΟΣ ΤΒ ΕΤΠΑ</c:v>
                </c:pt>
                <c:pt idx="1">
                  <c:v>ΕΞΕΙΔΙΚΕΥΣΗ</c:v>
                </c:pt>
                <c:pt idx="2">
                  <c:v>ΠΡΟΣΚΛΗΣΕΙΣ</c:v>
                </c:pt>
                <c:pt idx="3">
                  <c:v>ΑΠΟΦΑΣΕΙΣ ΕΝΤΑΞΗΣ</c:v>
                </c:pt>
                <c:pt idx="4">
                  <c:v>ΠΡΟΚΗΡΥΞΕΙΣ</c:v>
                </c:pt>
                <c:pt idx="5">
                  <c:v>ΝΟΜΙΚΕΣ ΔΕΣΜΕΥΣΕΙΣ</c:v>
                </c:pt>
              </c:strCache>
            </c:strRef>
          </c:cat>
          <c:val>
            <c:numRef>
              <c:f>Φύλλο1!$B$148:$B$153</c:f>
              <c:numCache>
                <c:formatCode>General</c:formatCode>
                <c:ptCount val="6"/>
                <c:pt idx="0" formatCode="_-* #,##0\ _€_-;\-* #,##0\ _€_-;_-* &quot;-&quot;??\ _€_-;_-@_-">
                  <c:v>4183826</c:v>
                </c:pt>
              </c:numCache>
            </c:numRef>
          </c:val>
        </c:ser>
        <c:ser>
          <c:idx val="1"/>
          <c:order val="1"/>
          <c:tx>
            <c:strRef>
              <c:f>Φύλλο1!$C$111</c:f>
              <c:strCache>
                <c:ptCount val="1"/>
                <c:pt idx="0">
                  <c:v>2016
(31.12)</c:v>
                </c:pt>
              </c:strCache>
            </c:strRef>
          </c:tx>
          <c:spPr>
            <a:solidFill>
              <a:schemeClr val="accent6">
                <a:lumMod val="60000"/>
                <a:lumOff val="40000"/>
              </a:schemeClr>
            </a:solidFill>
          </c:spPr>
          <c:invertIfNegative val="0"/>
          <c:dLbls>
            <c:dLbl>
              <c:idx val="0"/>
              <c:layout>
                <c:manualLayout>
                  <c:x val="-4.5228403437358664E-3"/>
                  <c:y val="0.54809843400447422"/>
                </c:manualLayout>
              </c:layout>
              <c:tx>
                <c:rich>
                  <a:bodyPr/>
                  <a:lstStyle/>
                  <a:p>
                    <a:r>
                      <a:rPr lang="en-US"/>
                      <a:t> 4</a:t>
                    </a:r>
                    <a:r>
                      <a:rPr lang="el-GR"/>
                      <a:t>,1Μ€</a:t>
                    </a:r>
                    <a:endParaRPr lang="en-US"/>
                  </a:p>
                </c:rich>
              </c:tx>
              <c:showLegendKey val="0"/>
              <c:showVal val="1"/>
              <c:showCatName val="0"/>
              <c:showSerName val="0"/>
              <c:showPercent val="0"/>
              <c:showBubbleSize val="0"/>
            </c:dLbl>
            <c:dLbl>
              <c:idx val="1"/>
              <c:layout>
                <c:manualLayout>
                  <c:x val="2.2614201718679332E-3"/>
                  <c:y val="0.4921700223713647"/>
                </c:manualLayout>
              </c:layout>
              <c:tx>
                <c:rich>
                  <a:bodyPr/>
                  <a:lstStyle/>
                  <a:p>
                    <a:r>
                      <a:rPr lang="en-US"/>
                      <a:t> 3</a:t>
                    </a:r>
                    <a:r>
                      <a:rPr lang="el-GR"/>
                      <a:t>,4Μ€</a:t>
                    </a:r>
                    <a:r>
                      <a:rPr lang="en-US"/>
                      <a:t> </a:t>
                    </a:r>
                  </a:p>
                </c:rich>
              </c:tx>
              <c:showLegendKey val="0"/>
              <c:showVal val="1"/>
              <c:showCatName val="0"/>
              <c:showSerName val="0"/>
              <c:showPercent val="0"/>
              <c:showBubbleSize val="0"/>
            </c:dLbl>
            <c:dLbl>
              <c:idx val="2"/>
              <c:layout>
                <c:manualLayout>
                  <c:x val="-4.1458890880933492E-17"/>
                  <c:y val="0.3094705443698732"/>
                </c:manualLayout>
              </c:layout>
              <c:tx>
                <c:rich>
                  <a:bodyPr/>
                  <a:lstStyle/>
                  <a:p>
                    <a:r>
                      <a:rPr lang="en-US"/>
                      <a:t> 2</a:t>
                    </a:r>
                    <a:r>
                      <a:rPr lang="el-GR"/>
                      <a:t>,</a:t>
                    </a:r>
                    <a:r>
                      <a:rPr lang="en-US"/>
                      <a:t>5</a:t>
                    </a:r>
                    <a:r>
                      <a:rPr lang="el-GR"/>
                      <a:t>Μ€</a:t>
                    </a:r>
                    <a:r>
                      <a:rPr lang="en-US"/>
                      <a:t>  </a:t>
                    </a:r>
                  </a:p>
                </c:rich>
              </c:tx>
              <c:showLegendKey val="0"/>
              <c:showVal val="1"/>
              <c:showCatName val="0"/>
              <c:showSerName val="0"/>
              <c:showPercent val="0"/>
              <c:showBubbleSize val="0"/>
            </c:dLbl>
            <c:dLbl>
              <c:idx val="3"/>
              <c:layout>
                <c:manualLayout>
                  <c:x val="0"/>
                  <c:y val="0.12304250559284116"/>
                </c:manualLayout>
              </c:layout>
              <c:tx>
                <c:rich>
                  <a:bodyPr/>
                  <a:lstStyle/>
                  <a:p>
                    <a:r>
                      <a:rPr lang="en-US"/>
                      <a:t> </a:t>
                    </a:r>
                    <a:r>
                      <a:rPr lang="el-GR"/>
                      <a:t>0,</a:t>
                    </a:r>
                    <a:r>
                      <a:rPr lang="en-US"/>
                      <a:t>8</a:t>
                    </a:r>
                    <a:r>
                      <a:rPr lang="el-GR"/>
                      <a:t>Μ€</a:t>
                    </a:r>
                    <a:endParaRPr lang="en-US"/>
                  </a:p>
                </c:rich>
              </c:tx>
              <c:showLegendKey val="0"/>
              <c:showVal val="1"/>
              <c:showCatName val="0"/>
              <c:showSerName val="0"/>
              <c:showPercent val="0"/>
              <c:showBubbleSize val="0"/>
            </c:dLbl>
            <c:dLbl>
              <c:idx val="4"/>
              <c:layout>
                <c:manualLayout>
                  <c:x val="2.2614201718679332E-3"/>
                  <c:y val="7.829977628635347E-2"/>
                </c:manualLayout>
              </c:layout>
              <c:tx>
                <c:rich>
                  <a:bodyPr/>
                  <a:lstStyle/>
                  <a:p>
                    <a:r>
                      <a:rPr lang="en-US"/>
                      <a:t> </a:t>
                    </a:r>
                    <a:r>
                      <a:rPr lang="el-GR"/>
                      <a:t>0,</a:t>
                    </a:r>
                    <a:r>
                      <a:rPr lang="en-US"/>
                      <a:t>5</a:t>
                    </a:r>
                    <a:r>
                      <a:rPr lang="el-GR"/>
                      <a:t>Μ€</a:t>
                    </a:r>
                    <a:endParaRPr lang="en-US"/>
                  </a:p>
                </c:rich>
              </c:tx>
              <c:showLegendKey val="0"/>
              <c:showVal val="1"/>
              <c:showCatName val="0"/>
              <c:showSerName val="0"/>
              <c:showPercent val="0"/>
              <c:showBubbleSize val="0"/>
            </c:dLbl>
            <c:dLbl>
              <c:idx val="5"/>
              <c:layout>
                <c:manualLayout>
                  <c:x val="0"/>
                  <c:y val="7.0842654735272181E-2"/>
                </c:manualLayout>
              </c:layout>
              <c:tx>
                <c:rich>
                  <a:bodyPr/>
                  <a:lstStyle/>
                  <a:p>
                    <a:r>
                      <a:rPr lang="en-US"/>
                      <a:t> </a:t>
                    </a:r>
                    <a:r>
                      <a:rPr lang="el-GR"/>
                      <a:t>0,</a:t>
                    </a:r>
                    <a:r>
                      <a:rPr lang="en-US"/>
                      <a:t>4</a:t>
                    </a:r>
                    <a:r>
                      <a:rPr lang="el-GR"/>
                      <a:t>Μ€</a:t>
                    </a:r>
                    <a:endParaRPr lang="en-US"/>
                  </a:p>
                </c:rich>
              </c:tx>
              <c:showLegendKey val="0"/>
              <c:showVal val="1"/>
              <c:showCatName val="0"/>
              <c:showSerName val="0"/>
              <c:showPercent val="0"/>
              <c:showBubbleSize val="0"/>
            </c:dLbl>
            <c:dLbl>
              <c:idx val="6"/>
              <c:layout>
                <c:manualLayout>
                  <c:x val="-2.2614201718679332E-3"/>
                  <c:y val="5.219985085756898E-2"/>
                </c:manualLayout>
              </c:layout>
              <c:tx>
                <c:rich>
                  <a:bodyPr/>
                  <a:lstStyle/>
                  <a:p>
                    <a:r>
                      <a:rPr lang="en-US"/>
                      <a:t> </a:t>
                    </a:r>
                    <a:r>
                      <a:rPr lang="el-GR"/>
                      <a:t>0,</a:t>
                    </a:r>
                    <a:r>
                      <a:rPr lang="en-US"/>
                      <a:t>2</a:t>
                    </a:r>
                    <a:r>
                      <a:rPr lang="el-GR"/>
                      <a:t>Μ€</a:t>
                    </a:r>
                    <a:endParaRPr lang="en-US"/>
                  </a:p>
                </c:rich>
              </c:tx>
              <c:showLegendKey val="0"/>
              <c:showVal val="1"/>
              <c:showCatName val="0"/>
              <c:showSerName val="0"/>
              <c:showPercent val="0"/>
              <c:showBubbleSize val="0"/>
            </c:dLbl>
            <c:txPr>
              <a:bodyPr rot="-5400000" vert="horz"/>
              <a:lstStyle/>
              <a:p>
                <a:pPr>
                  <a:defRPr sz="900">
                    <a:solidFill>
                      <a:srgbClr val="002060"/>
                    </a:solidFill>
                  </a:defRPr>
                </a:pPr>
                <a:endParaRPr lang="el-GR"/>
              </a:p>
            </c:txPr>
            <c:showLegendKey val="0"/>
            <c:showVal val="1"/>
            <c:showCatName val="0"/>
            <c:showSerName val="0"/>
            <c:showPercent val="0"/>
            <c:showBubbleSize val="0"/>
            <c:showLeaderLines val="0"/>
          </c:dLbls>
          <c:cat>
            <c:strRef>
              <c:f>Φύλλο1!$A$148:$A$153</c:f>
              <c:strCache>
                <c:ptCount val="6"/>
                <c:pt idx="0">
                  <c:v>ΠΡΟΫ/ΣΜΟΣ ΤΒ ΕΤΠΑ</c:v>
                </c:pt>
                <c:pt idx="1">
                  <c:v>ΕΞΕΙΔΙΚΕΥΣΗ</c:v>
                </c:pt>
                <c:pt idx="2">
                  <c:v>ΠΡΟΣΚΛΗΣΕΙΣ</c:v>
                </c:pt>
                <c:pt idx="3">
                  <c:v>ΑΠΟΦΑΣΕΙΣ ΕΝΤΑΞΗΣ</c:v>
                </c:pt>
                <c:pt idx="4">
                  <c:v>ΠΡΟΚΗΡΥΞΕΙΣ</c:v>
                </c:pt>
                <c:pt idx="5">
                  <c:v>ΝΟΜΙΚΕΣ ΔΕΣΜΕΥΣΕΙΣ</c:v>
                </c:pt>
              </c:strCache>
            </c:strRef>
          </c:cat>
          <c:val>
            <c:numRef>
              <c:f>Φύλλο1!$C$148:$C$153</c:f>
              <c:numCache>
                <c:formatCode>_-* #,##0\ _€_-;\-* #,##0\ _€_-;_-* "-"??\ _€_-;_-@_-</c:formatCode>
                <c:ptCount val="6"/>
                <c:pt idx="0">
                  <c:v>4183826</c:v>
                </c:pt>
                <c:pt idx="1">
                  <c:v>3477821.8418999999</c:v>
                </c:pt>
              </c:numCache>
            </c:numRef>
          </c:val>
        </c:ser>
        <c:ser>
          <c:idx val="2"/>
          <c:order val="2"/>
          <c:tx>
            <c:strRef>
              <c:f>Φύλλο1!$D$111</c:f>
              <c:strCache>
                <c:ptCount val="1"/>
                <c:pt idx="0">
                  <c:v>2017
(31.12)</c:v>
                </c:pt>
              </c:strCache>
            </c:strRef>
          </c:tx>
          <c:spPr>
            <a:solidFill>
              <a:schemeClr val="accent6">
                <a:lumMod val="75000"/>
              </a:schemeClr>
            </a:solidFill>
          </c:spPr>
          <c:invertIfNegative val="0"/>
          <c:dLbls>
            <c:dLbl>
              <c:idx val="0"/>
              <c:layout>
                <c:manualLayout>
                  <c:x val="2.2613960113960115E-3"/>
                  <c:y val="0.12652244227047379"/>
                </c:manualLayout>
              </c:layout>
              <c:tx>
                <c:rich>
                  <a:bodyPr/>
                  <a:lstStyle/>
                  <a:p>
                    <a:r>
                      <a:rPr lang="en-US" b="0"/>
                      <a:t> 4</a:t>
                    </a:r>
                    <a:r>
                      <a:rPr lang="el-GR" b="0"/>
                      <a:t>,1Μ€</a:t>
                    </a:r>
                    <a:endParaRPr lang="en-US"/>
                  </a:p>
                </c:rich>
              </c:tx>
              <c:showLegendKey val="0"/>
              <c:showVal val="1"/>
              <c:showCatName val="0"/>
              <c:showSerName val="0"/>
              <c:showPercent val="0"/>
              <c:showBubbleSize val="0"/>
            </c:dLbl>
            <c:dLbl>
              <c:idx val="1"/>
              <c:layout>
                <c:manualLayout>
                  <c:x val="2.2614201718679332E-3"/>
                  <c:y val="0.12304250559284116"/>
                </c:manualLayout>
              </c:layout>
              <c:tx>
                <c:rich>
                  <a:bodyPr/>
                  <a:lstStyle/>
                  <a:p>
                    <a:r>
                      <a:rPr lang="en-US" b="0"/>
                      <a:t> 3</a:t>
                    </a:r>
                    <a:r>
                      <a:rPr lang="el-GR" b="0"/>
                      <a:t>,4Μ€</a:t>
                    </a:r>
                    <a:endParaRPr lang="en-US"/>
                  </a:p>
                </c:rich>
              </c:tx>
              <c:showLegendKey val="0"/>
              <c:showVal val="1"/>
              <c:showCatName val="0"/>
              <c:showSerName val="0"/>
              <c:showPercent val="0"/>
              <c:showBubbleSize val="0"/>
            </c:dLbl>
            <c:dLbl>
              <c:idx val="2"/>
              <c:layout>
                <c:manualLayout>
                  <c:x val="6.7842605156037995E-3"/>
                  <c:y val="0.12677106636838181"/>
                </c:manualLayout>
              </c:layout>
              <c:tx>
                <c:rich>
                  <a:bodyPr/>
                  <a:lstStyle/>
                  <a:p>
                    <a:r>
                      <a:rPr lang="en-US" b="0"/>
                      <a:t> 1,8</a:t>
                    </a:r>
                    <a:r>
                      <a:rPr lang="el-GR" b="0"/>
                      <a:t>Μ€</a:t>
                    </a:r>
                    <a:endParaRPr lang="en-US"/>
                  </a:p>
                </c:rich>
              </c:tx>
              <c:showLegendKey val="0"/>
              <c:showVal val="1"/>
              <c:showCatName val="0"/>
              <c:showSerName val="0"/>
              <c:showPercent val="0"/>
              <c:showBubbleSize val="0"/>
            </c:dLbl>
            <c:dLbl>
              <c:idx val="3"/>
              <c:layout>
                <c:manualLayout>
                  <c:x val="4.807692307692308E-4"/>
                  <c:y val="8.2638458071528934E-2"/>
                </c:manualLayout>
              </c:layout>
              <c:tx>
                <c:rich>
                  <a:bodyPr/>
                  <a:lstStyle/>
                  <a:p>
                    <a:r>
                      <a:rPr lang="en-US" b="0"/>
                      <a:t> 0,4</a:t>
                    </a:r>
                    <a:r>
                      <a:rPr lang="el-GR" b="0"/>
                      <a:t>Μ€</a:t>
                    </a:r>
                    <a:endParaRPr lang="en-US"/>
                  </a:p>
                </c:rich>
              </c:tx>
              <c:showLegendKey val="0"/>
              <c:showVal val="1"/>
              <c:showCatName val="0"/>
              <c:showSerName val="0"/>
              <c:showPercent val="0"/>
              <c:showBubbleSize val="0"/>
            </c:dLbl>
            <c:dLbl>
              <c:idx val="4"/>
              <c:layout>
                <c:manualLayout>
                  <c:x val="4.5228403437358664E-3"/>
                  <c:y val="7.0842654735272112E-2"/>
                </c:manualLayout>
              </c:layout>
              <c:tx>
                <c:rich>
                  <a:bodyPr/>
                  <a:lstStyle/>
                  <a:p>
                    <a:r>
                      <a:rPr lang="en-US" b="0"/>
                      <a:t> </a:t>
                    </a:r>
                    <a:r>
                      <a:rPr lang="el-GR" b="0"/>
                      <a:t>0,</a:t>
                    </a:r>
                    <a:r>
                      <a:rPr lang="en-US" b="0"/>
                      <a:t>5</a:t>
                    </a:r>
                    <a:r>
                      <a:rPr lang="el-GR" b="0"/>
                      <a:t>Μ€</a:t>
                    </a:r>
                    <a:endParaRPr lang="en-US"/>
                  </a:p>
                </c:rich>
              </c:tx>
              <c:showLegendKey val="0"/>
              <c:showVal val="1"/>
              <c:showCatName val="0"/>
              <c:showSerName val="0"/>
              <c:showPercent val="0"/>
              <c:showBubbleSize val="0"/>
            </c:dLbl>
            <c:dLbl>
              <c:idx val="5"/>
              <c:layout>
                <c:manualLayout>
                  <c:x val="6.7842605156037995E-3"/>
                  <c:y val="6.7114093959731544E-2"/>
                </c:manualLayout>
              </c:layout>
              <c:tx>
                <c:rich>
                  <a:bodyPr/>
                  <a:lstStyle/>
                  <a:p>
                    <a:r>
                      <a:rPr lang="en-US" b="0"/>
                      <a:t> </a:t>
                    </a:r>
                    <a:r>
                      <a:rPr lang="el-GR" b="0"/>
                      <a:t>0,</a:t>
                    </a:r>
                    <a:r>
                      <a:rPr lang="en-US" b="0"/>
                      <a:t>4</a:t>
                    </a:r>
                    <a:r>
                      <a:rPr lang="el-GR" b="0"/>
                      <a:t>Μ€</a:t>
                    </a:r>
                    <a:endParaRPr lang="en-US"/>
                  </a:p>
                </c:rich>
              </c:tx>
              <c:showLegendKey val="0"/>
              <c:showVal val="1"/>
              <c:showCatName val="0"/>
              <c:showSerName val="0"/>
              <c:showPercent val="0"/>
              <c:showBubbleSize val="0"/>
            </c:dLbl>
            <c:dLbl>
              <c:idx val="6"/>
              <c:layout>
                <c:manualLayout>
                  <c:x val="6.7842605156037995E-3"/>
                  <c:y val="3.3557046979865772E-2"/>
                </c:manualLayout>
              </c:layout>
              <c:tx>
                <c:rich>
                  <a:bodyPr/>
                  <a:lstStyle/>
                  <a:p>
                    <a:r>
                      <a:rPr lang="en-US" b="0"/>
                      <a:t> </a:t>
                    </a:r>
                    <a:r>
                      <a:rPr lang="el-GR" b="0"/>
                      <a:t>0,</a:t>
                    </a:r>
                    <a:r>
                      <a:rPr lang="en-US" b="0"/>
                      <a:t>2</a:t>
                    </a:r>
                    <a:r>
                      <a:rPr lang="el-GR" b="0"/>
                      <a:t>Μ€</a:t>
                    </a:r>
                    <a:endParaRPr lang="en-US"/>
                  </a:p>
                </c:rich>
              </c:tx>
              <c:showLegendKey val="0"/>
              <c:showVal val="1"/>
              <c:showCatName val="0"/>
              <c:showSerName val="0"/>
              <c:showPercent val="0"/>
              <c:showBubbleSize val="0"/>
            </c:dLbl>
            <c:txPr>
              <a:bodyPr rot="-5400000" vert="horz"/>
              <a:lstStyle/>
              <a:p>
                <a:pPr>
                  <a:defRPr sz="900" b="0">
                    <a:solidFill>
                      <a:srgbClr val="002060"/>
                    </a:solidFill>
                  </a:defRPr>
                </a:pPr>
                <a:endParaRPr lang="el-GR"/>
              </a:p>
            </c:txPr>
            <c:showLegendKey val="0"/>
            <c:showVal val="1"/>
            <c:showCatName val="0"/>
            <c:showSerName val="0"/>
            <c:showPercent val="0"/>
            <c:showBubbleSize val="0"/>
            <c:showLeaderLines val="0"/>
          </c:dLbls>
          <c:cat>
            <c:strRef>
              <c:f>Φύλλο1!$A$148:$A$153</c:f>
              <c:strCache>
                <c:ptCount val="6"/>
                <c:pt idx="0">
                  <c:v>ΠΡΟΫ/ΣΜΟΣ ΤΒ ΕΤΠΑ</c:v>
                </c:pt>
                <c:pt idx="1">
                  <c:v>ΕΞΕΙΔΙΚΕΥΣΗ</c:v>
                </c:pt>
                <c:pt idx="2">
                  <c:v>ΠΡΟΣΚΛΗΣΕΙΣ</c:v>
                </c:pt>
                <c:pt idx="3">
                  <c:v>ΑΠΟΦΑΣΕΙΣ ΕΝΤΑΞΗΣ</c:v>
                </c:pt>
                <c:pt idx="4">
                  <c:v>ΠΡΟΚΗΡΥΞΕΙΣ</c:v>
                </c:pt>
                <c:pt idx="5">
                  <c:v>ΝΟΜΙΚΕΣ ΔΕΣΜΕΥΣΕΙΣ</c:v>
                </c:pt>
              </c:strCache>
            </c:strRef>
          </c:cat>
          <c:val>
            <c:numRef>
              <c:f>Φύλλο1!$D$148:$D$153</c:f>
              <c:numCache>
                <c:formatCode>_-* #,##0\ _€_-;\-* #,##0\ _€_-;_-* "-"??\ _€_-;_-@_-</c:formatCode>
                <c:ptCount val="6"/>
                <c:pt idx="0">
                  <c:v>4183826</c:v>
                </c:pt>
                <c:pt idx="1">
                  <c:v>3477821.8418999999</c:v>
                </c:pt>
                <c:pt idx="2">
                  <c:v>1859797.01</c:v>
                </c:pt>
                <c:pt idx="3">
                  <c:v>422262.83999999997</c:v>
                </c:pt>
              </c:numCache>
            </c:numRef>
          </c:val>
        </c:ser>
        <c:dLbls>
          <c:showLegendKey val="0"/>
          <c:showVal val="0"/>
          <c:showCatName val="0"/>
          <c:showSerName val="0"/>
          <c:showPercent val="0"/>
          <c:showBubbleSize val="0"/>
        </c:dLbls>
        <c:gapWidth val="150"/>
        <c:shape val="box"/>
        <c:axId val="183095296"/>
        <c:axId val="183096832"/>
        <c:axId val="0"/>
      </c:bar3DChart>
      <c:catAx>
        <c:axId val="183095296"/>
        <c:scaling>
          <c:orientation val="minMax"/>
        </c:scaling>
        <c:delete val="0"/>
        <c:axPos val="b"/>
        <c:majorTickMark val="out"/>
        <c:minorTickMark val="none"/>
        <c:tickLblPos val="nextTo"/>
        <c:txPr>
          <a:bodyPr/>
          <a:lstStyle/>
          <a:p>
            <a:pPr>
              <a:defRPr b="1">
                <a:solidFill>
                  <a:schemeClr val="accent1">
                    <a:lumMod val="75000"/>
                  </a:schemeClr>
                </a:solidFill>
              </a:defRPr>
            </a:pPr>
            <a:endParaRPr lang="el-GR"/>
          </a:p>
        </c:txPr>
        <c:crossAx val="183096832"/>
        <c:crosses val="autoZero"/>
        <c:auto val="1"/>
        <c:lblAlgn val="ctr"/>
        <c:lblOffset val="100"/>
        <c:noMultiLvlLbl val="0"/>
      </c:catAx>
      <c:valAx>
        <c:axId val="183096832"/>
        <c:scaling>
          <c:orientation val="minMax"/>
        </c:scaling>
        <c:delete val="0"/>
        <c:axPos val="l"/>
        <c:majorGridlines/>
        <c:numFmt formatCode="_-* #,##0\ _€_-;\-* #,##0\ _€_-;_-* &quot;-&quot;??\ _€_-;_-@_-" sourceLinked="1"/>
        <c:majorTickMark val="out"/>
        <c:minorTickMark val="none"/>
        <c:tickLblPos val="nextTo"/>
        <c:txPr>
          <a:bodyPr/>
          <a:lstStyle/>
          <a:p>
            <a:pPr>
              <a:defRPr b="1">
                <a:solidFill>
                  <a:schemeClr val="accent1">
                    <a:lumMod val="75000"/>
                  </a:schemeClr>
                </a:solidFill>
              </a:defRPr>
            </a:pPr>
            <a:endParaRPr lang="el-GR"/>
          </a:p>
        </c:txPr>
        <c:crossAx val="183095296"/>
        <c:crosses val="autoZero"/>
        <c:crossBetween val="between"/>
      </c:valAx>
    </c:plotArea>
    <c:legend>
      <c:legendPos val="r"/>
      <c:layout/>
      <c:overlay val="0"/>
      <c:txPr>
        <a:bodyPr/>
        <a:lstStyle/>
        <a:p>
          <a:pPr>
            <a:defRPr b="1">
              <a:solidFill>
                <a:schemeClr val="accent1">
                  <a:lumMod val="75000"/>
                </a:schemeClr>
              </a:solidFill>
            </a:defRPr>
          </a:pPr>
          <a:endParaRPr lang="el-GR"/>
        </a:p>
      </c:txPr>
    </c:legend>
    <c:plotVisOnly val="1"/>
    <c:dispBlanksAs val="gap"/>
    <c:showDLblsOverMax val="0"/>
  </c:chart>
  <c:spPr>
    <a:noFill/>
  </c:sp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476862-9144-4828-81BC-F41F0CE97DB7}" type="doc">
      <dgm:prSet loTypeId="urn:microsoft.com/office/officeart/2005/8/layout/chart3" loCatId="cycle" qsTypeId="urn:microsoft.com/office/officeart/2005/8/quickstyle/simple1#2" qsCatId="simple" csTypeId="urn:microsoft.com/office/officeart/2005/8/colors/accent6_1" csCatId="accent6" phldr="1"/>
      <dgm:spPr/>
    </dgm:pt>
    <dgm:pt modelId="{5DA9BBE6-4E92-4D59-AC2B-ED9EF8D81AD1}">
      <dgm:prSet phldrT="[Κείμενο]" custT="1"/>
      <dgm:spPr/>
      <dgm:t>
        <a:bodyPr/>
        <a:lstStyle/>
        <a:p>
          <a:pPr algn="ctr"/>
          <a:r>
            <a:rPr lang="el-GR" sz="1800" b="1" dirty="0" smtClean="0">
              <a:solidFill>
                <a:schemeClr val="accent1"/>
              </a:solidFill>
            </a:rPr>
            <a:t>Φορολογική-Δημοσιονομική Πολιτική </a:t>
          </a:r>
          <a:endParaRPr lang="el-GR" sz="1800" b="1" dirty="0">
            <a:solidFill>
              <a:schemeClr val="accent1"/>
            </a:solidFill>
          </a:endParaRPr>
        </a:p>
      </dgm:t>
    </dgm:pt>
    <dgm:pt modelId="{7DBE1274-A02D-43EA-A619-F1E4EBD8E4F2}" type="parTrans" cxnId="{87FB84E8-58AD-4445-B249-0F99315D492A}">
      <dgm:prSet/>
      <dgm:spPr/>
      <dgm:t>
        <a:bodyPr/>
        <a:lstStyle/>
        <a:p>
          <a:pPr algn="ctr"/>
          <a:endParaRPr lang="el-GR"/>
        </a:p>
      </dgm:t>
    </dgm:pt>
    <dgm:pt modelId="{C5069D9D-6BEF-4143-9E64-C746ADB1EB21}" type="sibTrans" cxnId="{87FB84E8-58AD-4445-B249-0F99315D492A}">
      <dgm:prSet/>
      <dgm:spPr/>
      <dgm:t>
        <a:bodyPr/>
        <a:lstStyle/>
        <a:p>
          <a:pPr algn="ctr"/>
          <a:endParaRPr lang="el-GR"/>
        </a:p>
      </dgm:t>
    </dgm:pt>
    <dgm:pt modelId="{FE4D1C77-F121-48E7-A122-F2FC77D0E140}">
      <dgm:prSet phldrT="[Κείμενο]" custT="1"/>
      <dgm:spPr/>
      <dgm:t>
        <a:bodyPr/>
        <a:lstStyle/>
        <a:p>
          <a:pPr algn="ctr"/>
          <a:r>
            <a:rPr lang="el-GR" sz="1800" b="1" dirty="0" smtClean="0">
              <a:solidFill>
                <a:schemeClr val="accent1"/>
              </a:solidFill>
            </a:rPr>
            <a:t>Δικαιοσύνη</a:t>
          </a:r>
          <a:endParaRPr lang="el-GR" sz="1800" b="1" dirty="0">
            <a:solidFill>
              <a:schemeClr val="accent1"/>
            </a:solidFill>
          </a:endParaRPr>
        </a:p>
      </dgm:t>
    </dgm:pt>
    <dgm:pt modelId="{C2205DD9-D250-49FB-AFC2-DA8999E5A5A3}" type="parTrans" cxnId="{1DD596EB-1351-444D-969B-B6AEE1848D73}">
      <dgm:prSet/>
      <dgm:spPr/>
      <dgm:t>
        <a:bodyPr/>
        <a:lstStyle/>
        <a:p>
          <a:pPr algn="ctr"/>
          <a:endParaRPr lang="el-GR"/>
        </a:p>
      </dgm:t>
    </dgm:pt>
    <dgm:pt modelId="{4FAEA59F-4F37-40A4-A944-9FDB1A203C2C}" type="sibTrans" cxnId="{1DD596EB-1351-444D-969B-B6AEE1848D73}">
      <dgm:prSet/>
      <dgm:spPr/>
      <dgm:t>
        <a:bodyPr/>
        <a:lstStyle/>
        <a:p>
          <a:pPr algn="ctr"/>
          <a:endParaRPr lang="el-GR"/>
        </a:p>
      </dgm:t>
    </dgm:pt>
    <dgm:pt modelId="{04CD26E5-B714-4B02-BC7B-48AEEB5A6A85}">
      <dgm:prSet phldrT="[Κείμενο]" custT="1"/>
      <dgm:spPr/>
      <dgm:t>
        <a:bodyPr/>
        <a:lstStyle/>
        <a:p>
          <a:pPr algn="ctr"/>
          <a:r>
            <a:rPr lang="el-GR" sz="1800" b="1" dirty="0" smtClean="0">
              <a:solidFill>
                <a:schemeClr val="accent1"/>
              </a:solidFill>
            </a:rPr>
            <a:t>Υγεία</a:t>
          </a:r>
          <a:endParaRPr lang="el-GR" sz="1800" b="1" dirty="0">
            <a:solidFill>
              <a:schemeClr val="accent1"/>
            </a:solidFill>
          </a:endParaRPr>
        </a:p>
      </dgm:t>
    </dgm:pt>
    <dgm:pt modelId="{C88E2660-6788-4AD8-A696-98B403AF8899}" type="parTrans" cxnId="{F2F7DDB2-B700-4F1B-968C-802EC075FAFA}">
      <dgm:prSet/>
      <dgm:spPr/>
      <dgm:t>
        <a:bodyPr/>
        <a:lstStyle/>
        <a:p>
          <a:pPr algn="ctr"/>
          <a:endParaRPr lang="el-GR"/>
        </a:p>
      </dgm:t>
    </dgm:pt>
    <dgm:pt modelId="{47F43D19-CE56-4997-9397-BFAEEF73B60F}" type="sibTrans" cxnId="{F2F7DDB2-B700-4F1B-968C-802EC075FAFA}">
      <dgm:prSet/>
      <dgm:spPr/>
      <dgm:t>
        <a:bodyPr/>
        <a:lstStyle/>
        <a:p>
          <a:pPr algn="ctr"/>
          <a:endParaRPr lang="el-GR"/>
        </a:p>
      </dgm:t>
    </dgm:pt>
    <dgm:pt modelId="{41A11DF6-090F-4E3A-9041-EDD977B83A09}">
      <dgm:prSet phldrT="[Κείμενο]" custT="1"/>
      <dgm:spPr/>
      <dgm:t>
        <a:bodyPr/>
        <a:lstStyle/>
        <a:p>
          <a:pPr algn="ctr"/>
          <a:r>
            <a:rPr lang="el-GR" sz="1800" b="1" dirty="0" smtClean="0">
              <a:solidFill>
                <a:schemeClr val="accent1"/>
              </a:solidFill>
            </a:rPr>
            <a:t>Κοινωνική Ασφάλιση</a:t>
          </a:r>
          <a:endParaRPr lang="el-GR" sz="1800" b="1" dirty="0">
            <a:solidFill>
              <a:schemeClr val="accent1"/>
            </a:solidFill>
          </a:endParaRPr>
        </a:p>
      </dgm:t>
    </dgm:pt>
    <dgm:pt modelId="{9622479A-0D67-4CA8-BCA1-CA7FF92B7D87}" type="parTrans" cxnId="{C5F31728-ADE5-48B9-B708-BE43B3958B2E}">
      <dgm:prSet/>
      <dgm:spPr/>
      <dgm:t>
        <a:bodyPr/>
        <a:lstStyle/>
        <a:p>
          <a:pPr algn="ctr"/>
          <a:endParaRPr lang="el-GR"/>
        </a:p>
      </dgm:t>
    </dgm:pt>
    <dgm:pt modelId="{1273E913-0D13-442E-A95D-4F8291DBD8F8}" type="sibTrans" cxnId="{C5F31728-ADE5-48B9-B708-BE43B3958B2E}">
      <dgm:prSet/>
      <dgm:spPr/>
      <dgm:t>
        <a:bodyPr/>
        <a:lstStyle/>
        <a:p>
          <a:pPr algn="ctr"/>
          <a:endParaRPr lang="el-GR"/>
        </a:p>
      </dgm:t>
    </dgm:pt>
    <dgm:pt modelId="{9A65244B-048D-4438-9362-D3107785C0FD}">
      <dgm:prSet phldrT="[Κείμενο]" custT="1"/>
      <dgm:spPr/>
      <dgm:t>
        <a:bodyPr/>
        <a:lstStyle/>
        <a:p>
          <a:pPr algn="ctr"/>
          <a:r>
            <a:rPr lang="el-GR" sz="1800" b="1" dirty="0" smtClean="0">
              <a:solidFill>
                <a:schemeClr val="accent1"/>
              </a:solidFill>
            </a:rPr>
            <a:t>Πρόγραμμα Καλλικράτης</a:t>
          </a:r>
          <a:endParaRPr lang="el-GR" sz="1800" b="1" dirty="0">
            <a:solidFill>
              <a:schemeClr val="accent1"/>
            </a:solidFill>
          </a:endParaRPr>
        </a:p>
      </dgm:t>
    </dgm:pt>
    <dgm:pt modelId="{4E532DE7-AFA4-4096-94E0-B1C2A5BC8015}" type="parTrans" cxnId="{023920C3-07A4-4A1E-856B-564940B8D173}">
      <dgm:prSet/>
      <dgm:spPr/>
      <dgm:t>
        <a:bodyPr/>
        <a:lstStyle/>
        <a:p>
          <a:pPr algn="ctr"/>
          <a:endParaRPr lang="el-GR"/>
        </a:p>
      </dgm:t>
    </dgm:pt>
    <dgm:pt modelId="{DAE7A62A-7A23-4B76-906F-AE68366A52F6}" type="sibTrans" cxnId="{023920C3-07A4-4A1E-856B-564940B8D173}">
      <dgm:prSet/>
      <dgm:spPr/>
      <dgm:t>
        <a:bodyPr/>
        <a:lstStyle/>
        <a:p>
          <a:pPr algn="ctr"/>
          <a:endParaRPr lang="el-GR"/>
        </a:p>
      </dgm:t>
    </dgm:pt>
    <dgm:pt modelId="{BA655039-073E-47E0-8749-C64287C0DD21}" type="pres">
      <dgm:prSet presAssocID="{C5476862-9144-4828-81BC-F41F0CE97DB7}" presName="compositeShape" presStyleCnt="0">
        <dgm:presLayoutVars>
          <dgm:chMax val="7"/>
          <dgm:dir/>
          <dgm:resizeHandles val="exact"/>
        </dgm:presLayoutVars>
      </dgm:prSet>
      <dgm:spPr/>
    </dgm:pt>
    <dgm:pt modelId="{4B298ED1-1CE5-493F-92EB-7748B6F92FFE}" type="pres">
      <dgm:prSet presAssocID="{C5476862-9144-4828-81BC-F41F0CE97DB7}" presName="wedge1" presStyleLbl="node1" presStyleIdx="0" presStyleCnt="5" custLinFactNeighborX="-3669" custLinFactNeighborY="4735"/>
      <dgm:spPr/>
      <dgm:t>
        <a:bodyPr/>
        <a:lstStyle/>
        <a:p>
          <a:endParaRPr lang="el-GR"/>
        </a:p>
      </dgm:t>
    </dgm:pt>
    <dgm:pt modelId="{61D1B8BB-B8C4-4129-800F-A71378992EFB}" type="pres">
      <dgm:prSet presAssocID="{C5476862-9144-4828-81BC-F41F0CE97DB7}" presName="wedge1Tx" presStyleLbl="node1" presStyleIdx="0" presStyleCnt="5">
        <dgm:presLayoutVars>
          <dgm:chMax val="0"/>
          <dgm:chPref val="0"/>
          <dgm:bulletEnabled val="1"/>
        </dgm:presLayoutVars>
      </dgm:prSet>
      <dgm:spPr/>
      <dgm:t>
        <a:bodyPr/>
        <a:lstStyle/>
        <a:p>
          <a:endParaRPr lang="el-GR"/>
        </a:p>
      </dgm:t>
    </dgm:pt>
    <dgm:pt modelId="{9CC5F443-0A77-4206-B4CC-6A6F0C1B76BC}" type="pres">
      <dgm:prSet presAssocID="{C5476862-9144-4828-81BC-F41F0CE97DB7}" presName="wedge2" presStyleLbl="node1" presStyleIdx="1" presStyleCnt="5" custLinFactNeighborX="272" custLinFactNeighborY="-1"/>
      <dgm:spPr/>
      <dgm:t>
        <a:bodyPr/>
        <a:lstStyle/>
        <a:p>
          <a:endParaRPr lang="el-GR"/>
        </a:p>
      </dgm:t>
    </dgm:pt>
    <dgm:pt modelId="{99937F66-0D4A-4C56-9731-0BCAF25F1D92}" type="pres">
      <dgm:prSet presAssocID="{C5476862-9144-4828-81BC-F41F0CE97DB7}" presName="wedge2Tx" presStyleLbl="node1" presStyleIdx="1" presStyleCnt="5">
        <dgm:presLayoutVars>
          <dgm:chMax val="0"/>
          <dgm:chPref val="0"/>
          <dgm:bulletEnabled val="1"/>
        </dgm:presLayoutVars>
      </dgm:prSet>
      <dgm:spPr/>
      <dgm:t>
        <a:bodyPr/>
        <a:lstStyle/>
        <a:p>
          <a:endParaRPr lang="el-GR"/>
        </a:p>
      </dgm:t>
    </dgm:pt>
    <dgm:pt modelId="{C3ACB102-C1F6-4924-BC10-AD1E0E960049}" type="pres">
      <dgm:prSet presAssocID="{C5476862-9144-4828-81BC-F41F0CE97DB7}" presName="wedge3" presStyleLbl="node1" presStyleIdx="2" presStyleCnt="5" custLinFactNeighborX="272" custLinFactNeighborY="-1"/>
      <dgm:spPr/>
      <dgm:t>
        <a:bodyPr/>
        <a:lstStyle/>
        <a:p>
          <a:endParaRPr lang="el-GR"/>
        </a:p>
      </dgm:t>
    </dgm:pt>
    <dgm:pt modelId="{3FC8506F-4B60-404A-983F-7B7826EC9EC2}" type="pres">
      <dgm:prSet presAssocID="{C5476862-9144-4828-81BC-F41F0CE97DB7}" presName="wedge3Tx" presStyleLbl="node1" presStyleIdx="2" presStyleCnt="5">
        <dgm:presLayoutVars>
          <dgm:chMax val="0"/>
          <dgm:chPref val="0"/>
          <dgm:bulletEnabled val="1"/>
        </dgm:presLayoutVars>
      </dgm:prSet>
      <dgm:spPr/>
      <dgm:t>
        <a:bodyPr/>
        <a:lstStyle/>
        <a:p>
          <a:endParaRPr lang="el-GR"/>
        </a:p>
      </dgm:t>
    </dgm:pt>
    <dgm:pt modelId="{716F379D-3849-4B64-B26B-30CAB1D05DCD}" type="pres">
      <dgm:prSet presAssocID="{C5476862-9144-4828-81BC-F41F0CE97DB7}" presName="wedge4" presStyleLbl="node1" presStyleIdx="3" presStyleCnt="5"/>
      <dgm:spPr/>
      <dgm:t>
        <a:bodyPr/>
        <a:lstStyle/>
        <a:p>
          <a:endParaRPr lang="el-GR"/>
        </a:p>
      </dgm:t>
    </dgm:pt>
    <dgm:pt modelId="{7B88357A-ABA1-4D8E-8B57-5D0CC815C00C}" type="pres">
      <dgm:prSet presAssocID="{C5476862-9144-4828-81BC-F41F0CE97DB7}" presName="wedge4Tx" presStyleLbl="node1" presStyleIdx="3" presStyleCnt="5">
        <dgm:presLayoutVars>
          <dgm:chMax val="0"/>
          <dgm:chPref val="0"/>
          <dgm:bulletEnabled val="1"/>
        </dgm:presLayoutVars>
      </dgm:prSet>
      <dgm:spPr/>
      <dgm:t>
        <a:bodyPr/>
        <a:lstStyle/>
        <a:p>
          <a:endParaRPr lang="el-GR"/>
        </a:p>
      </dgm:t>
    </dgm:pt>
    <dgm:pt modelId="{537C10A4-DAFB-49E4-B849-A60EA93BC38A}" type="pres">
      <dgm:prSet presAssocID="{C5476862-9144-4828-81BC-F41F0CE97DB7}" presName="wedge5" presStyleLbl="node1" presStyleIdx="4" presStyleCnt="5"/>
      <dgm:spPr/>
      <dgm:t>
        <a:bodyPr/>
        <a:lstStyle/>
        <a:p>
          <a:endParaRPr lang="el-GR"/>
        </a:p>
      </dgm:t>
    </dgm:pt>
    <dgm:pt modelId="{E8097B76-B73C-470A-BE26-5BF7F0A7231C}" type="pres">
      <dgm:prSet presAssocID="{C5476862-9144-4828-81BC-F41F0CE97DB7}" presName="wedge5Tx" presStyleLbl="node1" presStyleIdx="4" presStyleCnt="5">
        <dgm:presLayoutVars>
          <dgm:chMax val="0"/>
          <dgm:chPref val="0"/>
          <dgm:bulletEnabled val="1"/>
        </dgm:presLayoutVars>
      </dgm:prSet>
      <dgm:spPr/>
      <dgm:t>
        <a:bodyPr/>
        <a:lstStyle/>
        <a:p>
          <a:endParaRPr lang="el-GR"/>
        </a:p>
      </dgm:t>
    </dgm:pt>
  </dgm:ptLst>
  <dgm:cxnLst>
    <dgm:cxn modelId="{AB9EB4EF-2F85-42DD-A306-A3F861E598FC}" type="presOf" srcId="{04CD26E5-B714-4B02-BC7B-48AEEB5A6A85}" destId="{C3ACB102-C1F6-4924-BC10-AD1E0E960049}" srcOrd="0" destOrd="0" presId="urn:microsoft.com/office/officeart/2005/8/layout/chart3"/>
    <dgm:cxn modelId="{0CB19ADB-BBF0-46A8-A82A-2975E423137C}" type="presOf" srcId="{5DA9BBE6-4E92-4D59-AC2B-ED9EF8D81AD1}" destId="{4B298ED1-1CE5-493F-92EB-7748B6F92FFE}" srcOrd="0" destOrd="0" presId="urn:microsoft.com/office/officeart/2005/8/layout/chart3"/>
    <dgm:cxn modelId="{7DE3C41A-C123-4BDE-983A-CB80B8A0EB1E}" type="presOf" srcId="{41A11DF6-090F-4E3A-9041-EDD977B83A09}" destId="{716F379D-3849-4B64-B26B-30CAB1D05DCD}" srcOrd="0" destOrd="0" presId="urn:microsoft.com/office/officeart/2005/8/layout/chart3"/>
    <dgm:cxn modelId="{D9E15B5C-DB99-46E0-9CDE-50AECFA92502}" type="presOf" srcId="{5DA9BBE6-4E92-4D59-AC2B-ED9EF8D81AD1}" destId="{61D1B8BB-B8C4-4129-800F-A71378992EFB}" srcOrd="1" destOrd="0" presId="urn:microsoft.com/office/officeart/2005/8/layout/chart3"/>
    <dgm:cxn modelId="{87FB84E8-58AD-4445-B249-0F99315D492A}" srcId="{C5476862-9144-4828-81BC-F41F0CE97DB7}" destId="{5DA9BBE6-4E92-4D59-AC2B-ED9EF8D81AD1}" srcOrd="0" destOrd="0" parTransId="{7DBE1274-A02D-43EA-A619-F1E4EBD8E4F2}" sibTransId="{C5069D9D-6BEF-4143-9E64-C746ADB1EB21}"/>
    <dgm:cxn modelId="{8A4201B2-A7A7-4766-A66B-61F4E4F38347}" type="presOf" srcId="{C5476862-9144-4828-81BC-F41F0CE97DB7}" destId="{BA655039-073E-47E0-8749-C64287C0DD21}" srcOrd="0" destOrd="0" presId="urn:microsoft.com/office/officeart/2005/8/layout/chart3"/>
    <dgm:cxn modelId="{30844F7C-BEE5-4B7E-8575-102A26F84C02}" type="presOf" srcId="{FE4D1C77-F121-48E7-A122-F2FC77D0E140}" destId="{9CC5F443-0A77-4206-B4CC-6A6F0C1B76BC}" srcOrd="0" destOrd="0" presId="urn:microsoft.com/office/officeart/2005/8/layout/chart3"/>
    <dgm:cxn modelId="{2C43327E-6B77-446B-BB50-230F2F518223}" type="presOf" srcId="{04CD26E5-B714-4B02-BC7B-48AEEB5A6A85}" destId="{3FC8506F-4B60-404A-983F-7B7826EC9EC2}" srcOrd="1" destOrd="0" presId="urn:microsoft.com/office/officeart/2005/8/layout/chart3"/>
    <dgm:cxn modelId="{C5F31728-ADE5-48B9-B708-BE43B3958B2E}" srcId="{C5476862-9144-4828-81BC-F41F0CE97DB7}" destId="{41A11DF6-090F-4E3A-9041-EDD977B83A09}" srcOrd="3" destOrd="0" parTransId="{9622479A-0D67-4CA8-BCA1-CA7FF92B7D87}" sibTransId="{1273E913-0D13-442E-A95D-4F8291DBD8F8}"/>
    <dgm:cxn modelId="{F2F7DDB2-B700-4F1B-968C-802EC075FAFA}" srcId="{C5476862-9144-4828-81BC-F41F0CE97DB7}" destId="{04CD26E5-B714-4B02-BC7B-48AEEB5A6A85}" srcOrd="2" destOrd="0" parTransId="{C88E2660-6788-4AD8-A696-98B403AF8899}" sibTransId="{47F43D19-CE56-4997-9397-BFAEEF73B60F}"/>
    <dgm:cxn modelId="{E9D7CC72-3A08-4E49-8CD6-85F15C3D85C1}" type="presOf" srcId="{9A65244B-048D-4438-9362-D3107785C0FD}" destId="{E8097B76-B73C-470A-BE26-5BF7F0A7231C}" srcOrd="1" destOrd="0" presId="urn:microsoft.com/office/officeart/2005/8/layout/chart3"/>
    <dgm:cxn modelId="{4E7D1B2C-BF8E-4C98-8853-4F0CCDA1836F}" type="presOf" srcId="{FE4D1C77-F121-48E7-A122-F2FC77D0E140}" destId="{99937F66-0D4A-4C56-9731-0BCAF25F1D92}" srcOrd="1" destOrd="0" presId="urn:microsoft.com/office/officeart/2005/8/layout/chart3"/>
    <dgm:cxn modelId="{1DD596EB-1351-444D-969B-B6AEE1848D73}" srcId="{C5476862-9144-4828-81BC-F41F0CE97DB7}" destId="{FE4D1C77-F121-48E7-A122-F2FC77D0E140}" srcOrd="1" destOrd="0" parTransId="{C2205DD9-D250-49FB-AFC2-DA8999E5A5A3}" sibTransId="{4FAEA59F-4F37-40A4-A944-9FDB1A203C2C}"/>
    <dgm:cxn modelId="{79737406-A2F9-483B-B538-9A02B8D40AE3}" type="presOf" srcId="{9A65244B-048D-4438-9362-D3107785C0FD}" destId="{537C10A4-DAFB-49E4-B849-A60EA93BC38A}" srcOrd="0" destOrd="0" presId="urn:microsoft.com/office/officeart/2005/8/layout/chart3"/>
    <dgm:cxn modelId="{C053BEA4-EDA6-4882-AF6C-10B98B0E787C}" type="presOf" srcId="{41A11DF6-090F-4E3A-9041-EDD977B83A09}" destId="{7B88357A-ABA1-4D8E-8B57-5D0CC815C00C}" srcOrd="1" destOrd="0" presId="urn:microsoft.com/office/officeart/2005/8/layout/chart3"/>
    <dgm:cxn modelId="{023920C3-07A4-4A1E-856B-564940B8D173}" srcId="{C5476862-9144-4828-81BC-F41F0CE97DB7}" destId="{9A65244B-048D-4438-9362-D3107785C0FD}" srcOrd="4" destOrd="0" parTransId="{4E532DE7-AFA4-4096-94E0-B1C2A5BC8015}" sibTransId="{DAE7A62A-7A23-4B76-906F-AE68366A52F6}"/>
    <dgm:cxn modelId="{1A7B45BC-5C12-4A90-A76B-938421D44408}" type="presParOf" srcId="{BA655039-073E-47E0-8749-C64287C0DD21}" destId="{4B298ED1-1CE5-493F-92EB-7748B6F92FFE}" srcOrd="0" destOrd="0" presId="urn:microsoft.com/office/officeart/2005/8/layout/chart3"/>
    <dgm:cxn modelId="{169D6E9D-4FED-4C83-AF66-FCAE50072AAB}" type="presParOf" srcId="{BA655039-073E-47E0-8749-C64287C0DD21}" destId="{61D1B8BB-B8C4-4129-800F-A71378992EFB}" srcOrd="1" destOrd="0" presId="urn:microsoft.com/office/officeart/2005/8/layout/chart3"/>
    <dgm:cxn modelId="{423A7EEB-A1F5-4C16-AE60-892512A3C122}" type="presParOf" srcId="{BA655039-073E-47E0-8749-C64287C0DD21}" destId="{9CC5F443-0A77-4206-B4CC-6A6F0C1B76BC}" srcOrd="2" destOrd="0" presId="urn:microsoft.com/office/officeart/2005/8/layout/chart3"/>
    <dgm:cxn modelId="{F37889AB-2F04-4E23-B2C7-BDB4D6B0EFCE}" type="presParOf" srcId="{BA655039-073E-47E0-8749-C64287C0DD21}" destId="{99937F66-0D4A-4C56-9731-0BCAF25F1D92}" srcOrd="3" destOrd="0" presId="urn:microsoft.com/office/officeart/2005/8/layout/chart3"/>
    <dgm:cxn modelId="{12C9749A-49E8-4F02-B8B2-C6FE61D31393}" type="presParOf" srcId="{BA655039-073E-47E0-8749-C64287C0DD21}" destId="{C3ACB102-C1F6-4924-BC10-AD1E0E960049}" srcOrd="4" destOrd="0" presId="urn:microsoft.com/office/officeart/2005/8/layout/chart3"/>
    <dgm:cxn modelId="{091D5929-0B39-4FDB-A58D-7A58A4F66B7D}" type="presParOf" srcId="{BA655039-073E-47E0-8749-C64287C0DD21}" destId="{3FC8506F-4B60-404A-983F-7B7826EC9EC2}" srcOrd="5" destOrd="0" presId="urn:microsoft.com/office/officeart/2005/8/layout/chart3"/>
    <dgm:cxn modelId="{B6F53667-96FB-41E2-B82B-F5A41C44FC80}" type="presParOf" srcId="{BA655039-073E-47E0-8749-C64287C0DD21}" destId="{716F379D-3849-4B64-B26B-30CAB1D05DCD}" srcOrd="6" destOrd="0" presId="urn:microsoft.com/office/officeart/2005/8/layout/chart3"/>
    <dgm:cxn modelId="{1DF52C23-BDD8-4EDF-A69F-E431827F38EA}" type="presParOf" srcId="{BA655039-073E-47E0-8749-C64287C0DD21}" destId="{7B88357A-ABA1-4D8E-8B57-5D0CC815C00C}" srcOrd="7" destOrd="0" presId="urn:microsoft.com/office/officeart/2005/8/layout/chart3"/>
    <dgm:cxn modelId="{F8C70206-A2C2-4A84-8316-953981B1F3BE}" type="presParOf" srcId="{BA655039-073E-47E0-8749-C64287C0DD21}" destId="{537C10A4-DAFB-49E4-B849-A60EA93BC38A}" srcOrd="8" destOrd="0" presId="urn:microsoft.com/office/officeart/2005/8/layout/chart3"/>
    <dgm:cxn modelId="{CA7004D7-DE8D-43C7-AD25-C07D38AAF5B1}" type="presParOf" srcId="{BA655039-073E-47E0-8749-C64287C0DD21}" destId="{E8097B76-B73C-470A-BE26-5BF7F0A7231C}" srcOrd="9" destOrd="0" presId="urn:microsoft.com/office/officeart/2005/8/layout/char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98ED1-1CE5-493F-92EB-7748B6F92FFE}">
      <dsp:nvSpPr>
        <dsp:cNvPr id="0" name=""/>
        <dsp:cNvSpPr/>
      </dsp:nvSpPr>
      <dsp:spPr>
        <a:xfrm>
          <a:off x="308491" y="500601"/>
          <a:ext cx="4056527" cy="4056527"/>
        </a:xfrm>
        <a:prstGeom prst="pie">
          <a:avLst>
            <a:gd name="adj1" fmla="val 16200000"/>
            <a:gd name="adj2" fmla="val 2052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b="1" kern="1200" dirty="0" smtClean="0">
              <a:solidFill>
                <a:schemeClr val="accent1"/>
              </a:solidFill>
            </a:rPr>
            <a:t>Φορολογική-Δημοσιονομική Πολιτική </a:t>
          </a:r>
          <a:endParaRPr lang="el-GR" sz="1800" b="1" kern="1200" dirty="0">
            <a:solidFill>
              <a:schemeClr val="accent1"/>
            </a:solidFill>
          </a:endParaRPr>
        </a:p>
      </dsp:txBody>
      <dsp:txXfrm>
        <a:off x="2387944" y="1106666"/>
        <a:ext cx="1376321" cy="941693"/>
      </dsp:txXfrm>
    </dsp:sp>
    <dsp:sp modelId="{9CC5F443-0A77-4206-B4CC-6A6F0C1B76BC}">
      <dsp:nvSpPr>
        <dsp:cNvPr id="0" name=""/>
        <dsp:cNvSpPr/>
      </dsp:nvSpPr>
      <dsp:spPr>
        <a:xfrm>
          <a:off x="326380" y="504067"/>
          <a:ext cx="4056527" cy="4056527"/>
        </a:xfrm>
        <a:prstGeom prst="pie">
          <a:avLst>
            <a:gd name="adj1" fmla="val 20520000"/>
            <a:gd name="adj2" fmla="val 324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b="1" kern="1200" dirty="0" smtClean="0">
              <a:solidFill>
                <a:schemeClr val="accent1"/>
              </a:solidFill>
            </a:rPr>
            <a:t>Δικαιοσύνη</a:t>
          </a:r>
          <a:endParaRPr lang="el-GR" sz="1800" b="1" kern="1200" dirty="0">
            <a:solidFill>
              <a:schemeClr val="accent1"/>
            </a:solidFill>
          </a:endParaRPr>
        </a:p>
      </dsp:txBody>
      <dsp:txXfrm>
        <a:off x="2977610" y="2339162"/>
        <a:ext cx="1207299" cy="1018960"/>
      </dsp:txXfrm>
    </dsp:sp>
    <dsp:sp modelId="{C3ACB102-C1F6-4924-BC10-AD1E0E960049}">
      <dsp:nvSpPr>
        <dsp:cNvPr id="0" name=""/>
        <dsp:cNvSpPr/>
      </dsp:nvSpPr>
      <dsp:spPr>
        <a:xfrm>
          <a:off x="326380" y="504067"/>
          <a:ext cx="4056527" cy="4056527"/>
        </a:xfrm>
        <a:prstGeom prst="pie">
          <a:avLst>
            <a:gd name="adj1" fmla="val 3240000"/>
            <a:gd name="adj2" fmla="val 756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b="1" kern="1200" dirty="0" smtClean="0">
              <a:solidFill>
                <a:schemeClr val="accent1"/>
              </a:solidFill>
            </a:rPr>
            <a:t>Υγεία</a:t>
          </a:r>
          <a:endParaRPr lang="el-GR" sz="1800" b="1" kern="1200" dirty="0">
            <a:solidFill>
              <a:schemeClr val="accent1"/>
            </a:solidFill>
          </a:endParaRPr>
        </a:p>
      </dsp:txBody>
      <dsp:txXfrm>
        <a:off x="1630264" y="3546462"/>
        <a:ext cx="1448759" cy="869255"/>
      </dsp:txXfrm>
    </dsp:sp>
    <dsp:sp modelId="{716F379D-3849-4B64-B26B-30CAB1D05DCD}">
      <dsp:nvSpPr>
        <dsp:cNvPr id="0" name=""/>
        <dsp:cNvSpPr/>
      </dsp:nvSpPr>
      <dsp:spPr>
        <a:xfrm>
          <a:off x="315346" y="504107"/>
          <a:ext cx="4056527" cy="4056527"/>
        </a:xfrm>
        <a:prstGeom prst="pie">
          <a:avLst>
            <a:gd name="adj1" fmla="val 7560000"/>
            <a:gd name="adj2" fmla="val 1188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b="1" kern="1200" dirty="0" smtClean="0">
              <a:solidFill>
                <a:schemeClr val="accent1"/>
              </a:solidFill>
            </a:rPr>
            <a:t>Κοινωνική Ασφάλιση</a:t>
          </a:r>
          <a:endParaRPr lang="el-GR" sz="1800" b="1" kern="1200" dirty="0">
            <a:solidFill>
              <a:schemeClr val="accent1"/>
            </a:solidFill>
          </a:endParaRPr>
        </a:p>
      </dsp:txBody>
      <dsp:txXfrm>
        <a:off x="508514" y="2339203"/>
        <a:ext cx="1207299" cy="1018960"/>
      </dsp:txXfrm>
    </dsp:sp>
    <dsp:sp modelId="{537C10A4-DAFB-49E4-B849-A60EA93BC38A}">
      <dsp:nvSpPr>
        <dsp:cNvPr id="0" name=""/>
        <dsp:cNvSpPr/>
      </dsp:nvSpPr>
      <dsp:spPr>
        <a:xfrm>
          <a:off x="315346" y="504107"/>
          <a:ext cx="4056527" cy="4056527"/>
        </a:xfrm>
        <a:prstGeom prst="pie">
          <a:avLst>
            <a:gd name="adj1" fmla="val 11880000"/>
            <a:gd name="adj2" fmla="val 16200000"/>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l-GR" sz="1800" b="1" kern="1200" dirty="0" smtClean="0">
              <a:solidFill>
                <a:schemeClr val="accent1"/>
              </a:solidFill>
            </a:rPr>
            <a:t>Πρόγραμμα Καλλικράτης</a:t>
          </a:r>
          <a:endParaRPr lang="el-GR" sz="1800" b="1" kern="1200" dirty="0">
            <a:solidFill>
              <a:schemeClr val="accent1"/>
            </a:solidFill>
          </a:endParaRPr>
        </a:p>
      </dsp:txBody>
      <dsp:txXfrm>
        <a:off x="906923" y="1122245"/>
        <a:ext cx="1376321" cy="941693"/>
      </dsp:txXfrm>
    </dsp:sp>
  </dsp:spTree>
</dsp:drawing>
</file>

<file path=ppt/diagrams/layout1.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l-GR"/>
          </a:p>
        </p:txBody>
      </p:sp>
      <p:sp>
        <p:nvSpPr>
          <p:cNvPr id="3" name="Θέση ημερομηνίας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038ED8E-CC1E-4C76-8480-F4EBFF6DEAF7}" type="datetimeFigureOut">
              <a:rPr lang="el-GR"/>
              <a:pPr>
                <a:defRPr/>
              </a:pPr>
              <a:t>29/5/2018</a:t>
            </a:fld>
            <a:endParaRPr lang="el-GR"/>
          </a:p>
        </p:txBody>
      </p:sp>
      <p:sp>
        <p:nvSpPr>
          <p:cNvPr id="4" name="Θέση υποσέλιδου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l-GR"/>
          </a:p>
        </p:txBody>
      </p:sp>
      <p:sp>
        <p:nvSpPr>
          <p:cNvPr id="5" name="Θέση αριθμού διαφάνειας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3550915-E100-46B4-A742-A046E599EC2E}" type="slidenum">
              <a:rPr lang="el-GR"/>
              <a:pPr>
                <a:defRPr/>
              </a:pPr>
              <a:t>‹#›</a:t>
            </a:fld>
            <a:endParaRPr lang="el-GR"/>
          </a:p>
        </p:txBody>
      </p:sp>
    </p:spTree>
    <p:extLst>
      <p:ext uri="{BB962C8B-B14F-4D97-AF65-F5344CB8AC3E}">
        <p14:creationId xmlns:p14="http://schemas.microsoft.com/office/powerpoint/2010/main" val="6804529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l-GR"/>
          </a:p>
        </p:txBody>
      </p:sp>
      <p:sp>
        <p:nvSpPr>
          <p:cNvPr id="3" name="Θέση ημερομηνίας 2"/>
          <p:cNvSpPr>
            <a:spLocks noGrp="1"/>
          </p:cNvSpPr>
          <p:nvPr>
            <p:ph type="dt" idx="1"/>
          </p:nvPr>
        </p:nvSpPr>
        <p:spPr>
          <a:xfrm>
            <a:off x="3849688" y="0"/>
            <a:ext cx="2946400" cy="496888"/>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8923B72-601C-4259-9FFE-DFDEBA9377BD}" type="datetimeFigureOut">
              <a:rPr lang="el-GR"/>
              <a:pPr>
                <a:defRPr/>
              </a:pPr>
              <a:t>29/5/2018</a:t>
            </a:fld>
            <a:endParaRPr lang="el-GR"/>
          </a:p>
        </p:txBody>
      </p:sp>
      <p:sp>
        <p:nvSpPr>
          <p:cNvPr id="4" name="Θέση εικόνας διαφάνειας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79450" y="4716463"/>
            <a:ext cx="5438775" cy="4467225"/>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l-GR"/>
          </a:p>
        </p:txBody>
      </p:sp>
      <p:sp>
        <p:nvSpPr>
          <p:cNvPr id="7" name="Θέση αριθμού διαφάνειας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A8614C7A-9B2A-4AC2-9D5C-962FEA1C064D}" type="slidenum">
              <a:rPr lang="el-GR"/>
              <a:pPr>
                <a:defRPr/>
              </a:pPr>
              <a:t>‹#›</a:t>
            </a:fld>
            <a:endParaRPr lang="el-GR"/>
          </a:p>
        </p:txBody>
      </p:sp>
    </p:spTree>
    <p:extLst>
      <p:ext uri="{BB962C8B-B14F-4D97-AF65-F5344CB8AC3E}">
        <p14:creationId xmlns:p14="http://schemas.microsoft.com/office/powerpoint/2010/main" val="35388440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741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l-GR" sz="1600" smtClean="0">
                <a:latin typeface="Arial" charset="0"/>
                <a:cs typeface="Arial" charset="0"/>
              </a:rPr>
              <a:t>Έως και σήμερα οι τομείς πολιτικής που αποτελούν κάθετες προτεραιότητες του προγράμματος έχουν καταθέσει προτάσεις εξειδίκευσης οι οποίες έχουν λάβει την έγκριση της Επιτροπής Παρακολούθησης οι οποίες ανέρχονται σε ποσοστό 40% επί της συνολικής εξειδίκευσης και 34% περίπου επί της συνολικής δημόσιας δαπάνης του προγράμματος. Η κατανομή προϋπολογισμού ανά τομέα άσκησης πολιτικής καταγράφεται στη διαφάνεια που βλέπετε. Η Υγεία και η Κοινωνική ασφάλιση είναι οι τομείς από τους οποίους αναμένουμε εντός του προσεχούς διαστήματος την περαιτέρω εξειδίκευση και προτεραιοποίηση των παρεμβάσεων τους. </a:t>
            </a:r>
          </a:p>
        </p:txBody>
      </p:sp>
      <p:sp>
        <p:nvSpPr>
          <p:cNvPr id="17411" name="Θέση αριθμού διαφάνειας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AF9F18B-DD8D-4C38-889B-259ABE443E05}" type="slidenum">
              <a:rPr lang="el-GR"/>
              <a:pPr fontAlgn="base">
                <a:spcBef>
                  <a:spcPct val="0"/>
                </a:spcBef>
                <a:spcAft>
                  <a:spcPct val="0"/>
                </a:spcAft>
                <a:defRPr/>
              </a:pPr>
              <a:t>3</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lvl1pPr>
              <a:defRPr/>
            </a:lvl1pPr>
          </a:lstStyle>
          <a:p>
            <a:pPr>
              <a:defRPr/>
            </a:pPr>
            <a:fld id="{12EC71A0-6272-4047-814D-E8FE07AA755A}" type="datetimeFigureOut">
              <a:rPr lang="el-GR"/>
              <a:pPr>
                <a:defRPr/>
              </a:pPr>
              <a:t>29/5/2018</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F458949C-DAF8-49AC-90B0-F4CB78B22C63}"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294A04D3-63BA-4CBE-A0E1-B10F5202B5DF}" type="datetimeFigureOut">
              <a:rPr lang="el-GR"/>
              <a:pPr>
                <a:defRPr/>
              </a:pPr>
              <a:t>29/5/2018</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ADD030EE-BB91-4BE2-BC66-A37711DF6174}"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3 - Θέση ημερομηνίας"/>
          <p:cNvSpPr>
            <a:spLocks noGrp="1"/>
          </p:cNvSpPr>
          <p:nvPr>
            <p:ph type="dt" sz="half" idx="10"/>
          </p:nvPr>
        </p:nvSpPr>
        <p:spPr/>
        <p:txBody>
          <a:bodyPr/>
          <a:lstStyle>
            <a:lvl1pPr>
              <a:defRPr/>
            </a:lvl1pPr>
          </a:lstStyle>
          <a:p>
            <a:pPr>
              <a:defRPr/>
            </a:pPr>
            <a:fld id="{62AD5671-E121-49B1-840C-25EBD9A617E8}" type="datetimeFigureOut">
              <a:rPr lang="el-GR"/>
              <a:pPr>
                <a:defRPr/>
              </a:pPr>
              <a:t>29/5/2018</a:t>
            </a:fld>
            <a:endParaRPr lang="el-GR"/>
          </a:p>
        </p:txBody>
      </p:sp>
      <p:sp>
        <p:nvSpPr>
          <p:cNvPr id="8" name="4 - Θέση υποσέλιδου"/>
          <p:cNvSpPr>
            <a:spLocks noGrp="1"/>
          </p:cNvSpPr>
          <p:nvPr>
            <p:ph type="ftr" sz="quarter" idx="11"/>
          </p:nvPr>
        </p:nvSpPr>
        <p:spPr/>
        <p:txBody>
          <a:bodyPr/>
          <a:lstStyle>
            <a:lvl1pPr>
              <a:defRPr/>
            </a:lvl1pPr>
          </a:lstStyle>
          <a:p>
            <a:pPr>
              <a:defRPr/>
            </a:pPr>
            <a:endParaRPr lang="el-GR"/>
          </a:p>
        </p:txBody>
      </p:sp>
      <p:sp>
        <p:nvSpPr>
          <p:cNvPr id="9" name="5 - Θέση αριθμού διαφάνειας"/>
          <p:cNvSpPr>
            <a:spLocks noGrp="1"/>
          </p:cNvSpPr>
          <p:nvPr>
            <p:ph type="sldNum" sz="quarter" idx="12"/>
          </p:nvPr>
        </p:nvSpPr>
        <p:spPr/>
        <p:txBody>
          <a:bodyPr/>
          <a:lstStyle>
            <a:lvl1pPr>
              <a:defRPr/>
            </a:lvl1pPr>
          </a:lstStyle>
          <a:p>
            <a:pPr>
              <a:defRPr/>
            </a:pPr>
            <a:fld id="{B8706465-1265-472F-8123-9AD98B083CF1}"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3 - Θέση ημερομηνίας"/>
          <p:cNvSpPr>
            <a:spLocks noGrp="1"/>
          </p:cNvSpPr>
          <p:nvPr>
            <p:ph type="dt" sz="half" idx="10"/>
          </p:nvPr>
        </p:nvSpPr>
        <p:spPr/>
        <p:txBody>
          <a:bodyPr/>
          <a:lstStyle>
            <a:lvl1pPr>
              <a:defRPr/>
            </a:lvl1pPr>
          </a:lstStyle>
          <a:p>
            <a:pPr>
              <a:defRPr/>
            </a:pPr>
            <a:fld id="{EFB0603B-2A36-4C0D-831D-3273D5363573}" type="datetimeFigureOut">
              <a:rPr lang="el-GR"/>
              <a:pPr>
                <a:defRPr/>
              </a:pPr>
              <a:t>29/5/2018</a:t>
            </a:fld>
            <a:endParaRPr lang="el-GR"/>
          </a:p>
        </p:txBody>
      </p:sp>
      <p:sp>
        <p:nvSpPr>
          <p:cNvPr id="4" name="4 - Θέση υποσέλιδου"/>
          <p:cNvSpPr>
            <a:spLocks noGrp="1"/>
          </p:cNvSpPr>
          <p:nvPr>
            <p:ph type="ftr" sz="quarter" idx="11"/>
          </p:nvPr>
        </p:nvSpPr>
        <p:spPr/>
        <p:txBody>
          <a:bodyPr/>
          <a:lstStyle>
            <a:lvl1pPr>
              <a:defRPr/>
            </a:lvl1pPr>
          </a:lstStyle>
          <a:p>
            <a:pPr>
              <a:defRPr/>
            </a:pPr>
            <a:endParaRPr lang="el-GR"/>
          </a:p>
        </p:txBody>
      </p:sp>
      <p:sp>
        <p:nvSpPr>
          <p:cNvPr id="5" name="5 - Θέση αριθμού διαφάνειας"/>
          <p:cNvSpPr>
            <a:spLocks noGrp="1"/>
          </p:cNvSpPr>
          <p:nvPr>
            <p:ph type="sldNum" sz="quarter" idx="12"/>
          </p:nvPr>
        </p:nvSpPr>
        <p:spPr/>
        <p:txBody>
          <a:bodyPr/>
          <a:lstStyle>
            <a:lvl1pPr>
              <a:defRPr/>
            </a:lvl1pPr>
          </a:lstStyle>
          <a:p>
            <a:pPr>
              <a:defRPr/>
            </a:pPr>
            <a:fld id="{AF26771F-AC32-4E40-87EE-FCC2AA07AB8A}"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3 - Θέση ημερομηνίας"/>
          <p:cNvSpPr>
            <a:spLocks noGrp="1"/>
          </p:cNvSpPr>
          <p:nvPr>
            <p:ph type="dt" sz="half" idx="10"/>
          </p:nvPr>
        </p:nvSpPr>
        <p:spPr/>
        <p:txBody>
          <a:bodyPr/>
          <a:lstStyle>
            <a:lvl1pPr>
              <a:defRPr/>
            </a:lvl1pPr>
          </a:lstStyle>
          <a:p>
            <a:pPr>
              <a:defRPr/>
            </a:pPr>
            <a:fld id="{87273B04-2CEA-4E31-8F72-3DD5BD486B4A}" type="datetimeFigureOut">
              <a:rPr lang="el-GR"/>
              <a:pPr>
                <a:defRPr/>
              </a:pPr>
              <a:t>29/5/2018</a:t>
            </a:fld>
            <a:endParaRPr lang="el-GR"/>
          </a:p>
        </p:txBody>
      </p:sp>
      <p:sp>
        <p:nvSpPr>
          <p:cNvPr id="3" name="4 - Θέση υποσέλιδου"/>
          <p:cNvSpPr>
            <a:spLocks noGrp="1"/>
          </p:cNvSpPr>
          <p:nvPr>
            <p:ph type="ftr" sz="quarter" idx="11"/>
          </p:nvPr>
        </p:nvSpPr>
        <p:spPr/>
        <p:txBody>
          <a:bodyPr/>
          <a:lstStyle>
            <a:lvl1pPr>
              <a:defRPr/>
            </a:lvl1pPr>
          </a:lstStyle>
          <a:p>
            <a:pPr>
              <a:defRPr/>
            </a:pPr>
            <a:endParaRPr lang="el-GR"/>
          </a:p>
        </p:txBody>
      </p:sp>
      <p:sp>
        <p:nvSpPr>
          <p:cNvPr id="4" name="5 - Θέση αριθμού διαφάνειας"/>
          <p:cNvSpPr>
            <a:spLocks noGrp="1"/>
          </p:cNvSpPr>
          <p:nvPr>
            <p:ph type="sldNum" sz="quarter" idx="12"/>
          </p:nvPr>
        </p:nvSpPr>
        <p:spPr/>
        <p:txBody>
          <a:bodyPr/>
          <a:lstStyle>
            <a:lvl1pPr>
              <a:defRPr/>
            </a:lvl1pPr>
          </a:lstStyle>
          <a:p>
            <a:pPr>
              <a:defRPr/>
            </a:pPr>
            <a:fld id="{267379A4-65B2-4FFC-96D3-C6D7FC6C52C6}"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247DA4CE-BEA1-4BFD-9C06-F2899295B5C0}" type="datetimeFigureOut">
              <a:rPr lang="el-GR"/>
              <a:pPr>
                <a:defRPr/>
              </a:pPr>
              <a:t>29/5/2018</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0D0C5AC8-D9F3-4098-BB4C-CD432973D3D5}"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3 - Θέση ημερομηνίας"/>
          <p:cNvSpPr>
            <a:spLocks noGrp="1"/>
          </p:cNvSpPr>
          <p:nvPr>
            <p:ph type="dt" sz="half" idx="10"/>
          </p:nvPr>
        </p:nvSpPr>
        <p:spPr/>
        <p:txBody>
          <a:bodyPr/>
          <a:lstStyle>
            <a:lvl1pPr>
              <a:defRPr/>
            </a:lvl1pPr>
          </a:lstStyle>
          <a:p>
            <a:pPr>
              <a:defRPr/>
            </a:pPr>
            <a:fld id="{540AB3A5-E64D-4E6E-8371-396F2E6D5057}" type="datetimeFigureOut">
              <a:rPr lang="el-GR"/>
              <a:pPr>
                <a:defRPr/>
              </a:pPr>
              <a:t>29/5/2018</a:t>
            </a:fld>
            <a:endParaRPr lang="el-GR"/>
          </a:p>
        </p:txBody>
      </p:sp>
      <p:sp>
        <p:nvSpPr>
          <p:cNvPr id="6" name="4 - Θέση υποσέλιδου"/>
          <p:cNvSpPr>
            <a:spLocks noGrp="1"/>
          </p:cNvSpPr>
          <p:nvPr>
            <p:ph type="ftr" sz="quarter" idx="11"/>
          </p:nvPr>
        </p:nvSpPr>
        <p:spPr/>
        <p:txBody>
          <a:bodyPr/>
          <a:lstStyle>
            <a:lvl1pPr>
              <a:defRPr/>
            </a:lvl1pPr>
          </a:lstStyle>
          <a:p>
            <a:pPr>
              <a:defRPr/>
            </a:pPr>
            <a:endParaRPr lang="el-GR"/>
          </a:p>
        </p:txBody>
      </p:sp>
      <p:sp>
        <p:nvSpPr>
          <p:cNvPr id="7" name="5 - Θέση αριθμού διαφάνειας"/>
          <p:cNvSpPr>
            <a:spLocks noGrp="1"/>
          </p:cNvSpPr>
          <p:nvPr>
            <p:ph type="sldNum" sz="quarter" idx="12"/>
          </p:nvPr>
        </p:nvSpPr>
        <p:spPr/>
        <p:txBody>
          <a:bodyPr/>
          <a:lstStyle>
            <a:lvl1pPr>
              <a:defRPr/>
            </a:lvl1pPr>
          </a:lstStyle>
          <a:p>
            <a:pPr>
              <a:defRPr/>
            </a:pPr>
            <a:fld id="{8A4DE80B-A7A6-4ED4-930E-216DE46E79F0}"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E5D7619C-9774-4A0F-89D8-6FD25D11074A}" type="datetimeFigureOut">
              <a:rPr lang="el-GR"/>
              <a:pPr>
                <a:defRPr/>
              </a:pPr>
              <a:t>29/5/2018</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F0A65B15-0E01-4439-AA12-CE879AD7D2CF}"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lvl1pPr>
              <a:defRPr/>
            </a:lvl1pPr>
          </a:lstStyle>
          <a:p>
            <a:pPr>
              <a:defRPr/>
            </a:pPr>
            <a:fld id="{150BCFB1-89F7-44E5-BE7C-EB6412FC179F}" type="datetimeFigureOut">
              <a:rPr lang="el-GR"/>
              <a:pPr>
                <a:defRPr/>
              </a:pPr>
              <a:t>29/5/2018</a:t>
            </a:fld>
            <a:endParaRPr lang="el-GR"/>
          </a:p>
        </p:txBody>
      </p:sp>
      <p:sp>
        <p:nvSpPr>
          <p:cNvPr id="5" name="4 - Θέση υποσέλιδου"/>
          <p:cNvSpPr>
            <a:spLocks noGrp="1"/>
          </p:cNvSpPr>
          <p:nvPr>
            <p:ph type="ftr" sz="quarter" idx="11"/>
          </p:nvPr>
        </p:nvSpPr>
        <p:spPr/>
        <p:txBody>
          <a:bodyPr/>
          <a:lstStyle>
            <a:lvl1pPr>
              <a:defRPr/>
            </a:lvl1pPr>
          </a:lstStyle>
          <a:p>
            <a:pPr>
              <a:defRPr/>
            </a:pPr>
            <a:endParaRPr lang="el-GR"/>
          </a:p>
        </p:txBody>
      </p:sp>
      <p:sp>
        <p:nvSpPr>
          <p:cNvPr id="6" name="5 - Θέση αριθμού διαφάνειας"/>
          <p:cNvSpPr>
            <a:spLocks noGrp="1"/>
          </p:cNvSpPr>
          <p:nvPr>
            <p:ph type="sldNum" sz="quarter" idx="12"/>
          </p:nvPr>
        </p:nvSpPr>
        <p:spPr/>
        <p:txBody>
          <a:bodyPr/>
          <a:lstStyle>
            <a:lvl1pPr>
              <a:defRPr/>
            </a:lvl1pPr>
          </a:lstStyle>
          <a:p>
            <a:pPr>
              <a:defRPr/>
            </a:pPr>
            <a:fld id="{098A5C21-5F6F-4394-9BE5-BA1661011CCD}"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cstate="print">
            <a:lum/>
          </a:blip>
          <a:srcRect/>
          <a:stretch>
            <a:fillRect l="-4000" r="-4000"/>
          </a:stretch>
        </a:blipFill>
        <a:effectLst/>
      </p:bgPr>
    </p:bg>
    <p:spTree>
      <p:nvGrpSpPr>
        <p:cNvPr id="1" name=""/>
        <p:cNvGrpSpPr/>
        <p:nvPr/>
      </p:nvGrpSpPr>
      <p:grpSpPr>
        <a:xfrm>
          <a:off x="0" y="0"/>
          <a:ext cx="0" cy="0"/>
          <a:chOff x="0" y="0"/>
          <a:chExt cx="0" cy="0"/>
        </a:xfrm>
      </p:grpSpPr>
      <p:sp>
        <p:nvSpPr>
          <p:cNvPr id="14338" name="1 - Θέση τίτλου"/>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p>
        </p:txBody>
      </p:sp>
      <p:sp>
        <p:nvSpPr>
          <p:cNvPr id="14339" name="2 - Θέση κειμένου"/>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C867AAE5-468C-44D3-BFC0-47BB7A68DBEB}" type="datetimeFigureOut">
              <a:rPr lang="el-GR"/>
              <a:pPr>
                <a:defRPr/>
              </a:pPr>
              <a:t>29/5/2018</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3DC66FD4-A9EE-4078-B9D3-761B723C2F6F}"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57" r:id="rId1"/>
    <p:sldLayoutId id="2147483656" r:id="rId2"/>
    <p:sldLayoutId id="2147483655" r:id="rId3"/>
    <p:sldLayoutId id="2147483654" r:id="rId4"/>
    <p:sldLayoutId id="2147483653" r:id="rId5"/>
    <p:sldLayoutId id="2147483652" r:id="rId6"/>
    <p:sldLayoutId id="2147483651" r:id="rId7"/>
    <p:sldLayoutId id="2147483650" r:id="rId8"/>
    <p:sldLayoutId id="2147483649" r:id="rId9"/>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00113" y="2133600"/>
            <a:ext cx="7772400" cy="1439863"/>
          </a:xfrm>
          <a:prstGeom prst="rect">
            <a:avLst/>
          </a:prstGeom>
        </p:spPr>
        <p:txBody>
          <a:bodyPr/>
          <a:lstStyle/>
          <a:p>
            <a:pPr algn="ctr"/>
            <a:r>
              <a:rPr lang="el-GR" sz="3200" b="1" dirty="0">
                <a:solidFill>
                  <a:schemeClr val="accent2"/>
                </a:solidFill>
                <a:effectLst>
                  <a:outerShdw blurRad="38100" dist="38100" dir="2700000" algn="tl">
                    <a:srgbClr val="C0C0C0"/>
                  </a:outerShdw>
                </a:effectLst>
              </a:rPr>
              <a:t>Συνοπτική Έκθεση για την Ενημέρωση πολιτών </a:t>
            </a:r>
            <a:endParaRPr lang="el-GR" sz="3200" b="1" dirty="0" smtClean="0">
              <a:solidFill>
                <a:schemeClr val="accent2"/>
              </a:solidFill>
              <a:effectLst>
                <a:outerShdw blurRad="38100" dist="38100" dir="2700000" algn="tl">
                  <a:srgbClr val="C0C0C0"/>
                </a:outerShdw>
              </a:effectLst>
            </a:endParaRPr>
          </a:p>
          <a:p>
            <a:pPr algn="ctr"/>
            <a:endParaRPr lang="el-GR" sz="3200" b="1" dirty="0">
              <a:solidFill>
                <a:schemeClr val="accent2"/>
              </a:solidFill>
              <a:effectLst>
                <a:outerShdw blurRad="38100" dist="38100" dir="2700000" algn="tl">
                  <a:srgbClr val="C0C0C0"/>
                </a:outerShdw>
              </a:effectLst>
            </a:endParaRPr>
          </a:p>
          <a:p>
            <a:pPr algn="ctr"/>
            <a:r>
              <a:rPr lang="el-GR" sz="3200" b="1" dirty="0">
                <a:solidFill>
                  <a:schemeClr val="accent2"/>
                </a:solidFill>
                <a:effectLst>
                  <a:outerShdw blurRad="38100" dist="38100" dir="2700000" algn="tl">
                    <a:srgbClr val="C0C0C0"/>
                  </a:outerShdw>
                </a:effectLst>
              </a:rPr>
              <a:t>Ε.Π. «Μεταρρύθμιση Δημόσιου Τομέα»</a:t>
            </a:r>
          </a:p>
          <a:p>
            <a:pPr algn="ctr"/>
            <a:r>
              <a:rPr lang="el-GR" sz="3200" b="1" dirty="0" smtClean="0">
                <a:solidFill>
                  <a:schemeClr val="accent2"/>
                </a:solidFill>
                <a:effectLst>
                  <a:outerShdw blurRad="38100" dist="38100" dir="2700000" algn="tl">
                    <a:srgbClr val="C0C0C0"/>
                  </a:outerShdw>
                </a:effectLst>
              </a:rPr>
              <a:t>Ετήσια </a:t>
            </a:r>
            <a:r>
              <a:rPr lang="el-GR" sz="3200" b="1" dirty="0">
                <a:solidFill>
                  <a:schemeClr val="accent2"/>
                </a:solidFill>
                <a:effectLst>
                  <a:outerShdw blurRad="38100" dist="38100" dir="2700000" algn="tl">
                    <a:srgbClr val="C0C0C0"/>
                  </a:outerShdw>
                </a:effectLst>
              </a:rPr>
              <a:t>Έκθεση Υλοποίησης έτους </a:t>
            </a:r>
            <a:r>
              <a:rPr lang="el-GR" sz="3200" b="1" dirty="0" smtClean="0">
                <a:solidFill>
                  <a:schemeClr val="accent2"/>
                </a:solidFill>
                <a:effectLst>
                  <a:outerShdw blurRad="38100" dist="38100" dir="2700000" algn="tl">
                    <a:srgbClr val="C0C0C0"/>
                  </a:outerShdw>
                </a:effectLst>
              </a:rPr>
              <a:t>2017  </a:t>
            </a:r>
            <a:endParaRPr lang="el-GR" sz="3200" b="1" dirty="0">
              <a:solidFill>
                <a:schemeClr val="accent2"/>
              </a:solidFill>
              <a:effectLst>
                <a:outerShdw blurRad="38100" dist="38100" dir="2700000" algn="tl">
                  <a:srgbClr val="C0C0C0"/>
                </a:outerShdw>
              </a:effectLst>
            </a:endParaRPr>
          </a:p>
        </p:txBody>
      </p:sp>
      <p:graphicFrame>
        <p:nvGraphicFramePr>
          <p:cNvPr id="3" name="Πίνακας 2"/>
          <p:cNvGraphicFramePr>
            <a:graphicFrameLocks noGrp="1"/>
          </p:cNvGraphicFramePr>
          <p:nvPr/>
        </p:nvGraphicFramePr>
        <p:xfrm>
          <a:off x="323850" y="115888"/>
          <a:ext cx="3384376" cy="1872208"/>
        </p:xfrm>
        <a:graphic>
          <a:graphicData uri="http://schemas.openxmlformats.org/drawingml/2006/table">
            <a:tbl>
              <a:tblPr>
                <a:effectLst/>
                <a:tableStyleId>{5C22544A-7EE6-4342-B048-85BDC9FD1C3A}</a:tableStyleId>
              </a:tblPr>
              <a:tblGrid>
                <a:gridCol w="3384376"/>
              </a:tblGrid>
              <a:tr h="1872208">
                <a:tc>
                  <a:txBody>
                    <a:bodyPr/>
                    <a:lstStyle/>
                    <a:p>
                      <a:pPr algn="l">
                        <a:lnSpc>
                          <a:spcPts val="1600"/>
                        </a:lnSpc>
                        <a:spcBef>
                          <a:spcPts val="600"/>
                        </a:spcBef>
                        <a:spcAft>
                          <a:spcPts val="0"/>
                        </a:spcAft>
                        <a:tabLst>
                          <a:tab pos="-35560" algn="l"/>
                        </a:tabLst>
                      </a:pPr>
                      <a:endParaRPr lang="en-US" sz="1000" dirty="0">
                        <a:effectLst/>
                      </a:endParaRPr>
                    </a:p>
                    <a:p>
                      <a:pPr algn="l">
                        <a:lnSpc>
                          <a:spcPts val="1600"/>
                        </a:lnSpc>
                        <a:spcBef>
                          <a:spcPts val="600"/>
                        </a:spcBef>
                        <a:spcAft>
                          <a:spcPts val="0"/>
                        </a:spcAft>
                        <a:tabLst>
                          <a:tab pos="-35560" algn="l"/>
                        </a:tabLst>
                      </a:pPr>
                      <a:endParaRPr lang="el-GR" sz="1100" dirty="0" smtClean="0">
                        <a:effectLst/>
                      </a:endParaRPr>
                    </a:p>
                    <a:p>
                      <a:pPr algn="l">
                        <a:lnSpc>
                          <a:spcPts val="1600"/>
                        </a:lnSpc>
                        <a:spcBef>
                          <a:spcPts val="600"/>
                        </a:spcBef>
                        <a:spcAft>
                          <a:spcPts val="0"/>
                        </a:spcAft>
                        <a:tabLst>
                          <a:tab pos="-35560" algn="l"/>
                        </a:tabLst>
                      </a:pPr>
                      <a:endParaRPr lang="el-GR" sz="1100" dirty="0" smtClean="0">
                        <a:effectLst/>
                      </a:endParaRPr>
                    </a:p>
                    <a:p>
                      <a:pPr algn="l">
                        <a:lnSpc>
                          <a:spcPct val="100000"/>
                        </a:lnSpc>
                        <a:spcBef>
                          <a:spcPts val="0"/>
                        </a:spcBef>
                        <a:spcAft>
                          <a:spcPts val="0"/>
                        </a:spcAft>
                        <a:tabLst>
                          <a:tab pos="-35560" algn="l"/>
                        </a:tabLst>
                      </a:pPr>
                      <a:r>
                        <a:rPr lang="el-GR" sz="1100" b="1" dirty="0" smtClean="0">
                          <a:solidFill>
                            <a:schemeClr val="tx2"/>
                          </a:solidFill>
                          <a:effectLst/>
                        </a:rPr>
                        <a:t>ΥΠΟΥΡΓΕΙΟ  ΟΙΚΟΝΟΜΙΑΣ</a:t>
                      </a:r>
                      <a:r>
                        <a:rPr lang="en-US" sz="1100" b="1" dirty="0" smtClean="0">
                          <a:solidFill>
                            <a:schemeClr val="tx2"/>
                          </a:solidFill>
                          <a:effectLst/>
                        </a:rPr>
                        <a:t> &amp; A</a:t>
                      </a:r>
                      <a:r>
                        <a:rPr lang="el-GR" sz="1100" b="1" dirty="0" smtClean="0">
                          <a:solidFill>
                            <a:schemeClr val="tx2"/>
                          </a:solidFill>
                          <a:effectLst/>
                        </a:rPr>
                        <a:t>ΝΑΠΤΥΞΗΣ  </a:t>
                      </a:r>
                      <a:endParaRPr lang="el-GR" sz="1000" b="1" dirty="0">
                        <a:solidFill>
                          <a:schemeClr val="tx2"/>
                        </a:solidFill>
                        <a:effectLst/>
                      </a:endParaRPr>
                    </a:p>
                    <a:p>
                      <a:pPr algn="l">
                        <a:lnSpc>
                          <a:spcPct val="100000"/>
                        </a:lnSpc>
                        <a:spcBef>
                          <a:spcPts val="0"/>
                        </a:spcBef>
                        <a:spcAft>
                          <a:spcPts val="0"/>
                        </a:spcAft>
                        <a:tabLst>
                          <a:tab pos="-35560" algn="l"/>
                        </a:tabLst>
                      </a:pPr>
                      <a:r>
                        <a:rPr lang="el-GR" sz="1100" b="1" dirty="0" smtClean="0">
                          <a:solidFill>
                            <a:schemeClr val="tx2"/>
                          </a:solidFill>
                          <a:effectLst/>
                        </a:rPr>
                        <a:t>Ειδική Γραμματεία Διαχείρισης Τομεακών Ε.Π</a:t>
                      </a:r>
                      <a:r>
                        <a:rPr lang="el-GR" sz="1100" b="1" dirty="0">
                          <a:solidFill>
                            <a:schemeClr val="tx2"/>
                          </a:solidFill>
                          <a:effectLst/>
                        </a:rPr>
                        <a:t>. </a:t>
                      </a:r>
                      <a:endParaRPr lang="el-GR" sz="1000" b="1" dirty="0">
                        <a:solidFill>
                          <a:schemeClr val="tx2"/>
                        </a:solidFill>
                        <a:effectLst/>
                      </a:endParaRPr>
                    </a:p>
                    <a:p>
                      <a:pPr algn="l">
                        <a:lnSpc>
                          <a:spcPct val="100000"/>
                        </a:lnSpc>
                        <a:spcBef>
                          <a:spcPts val="0"/>
                        </a:spcBef>
                        <a:spcAft>
                          <a:spcPts val="0"/>
                        </a:spcAft>
                        <a:tabLst>
                          <a:tab pos="-35560" algn="l"/>
                        </a:tabLst>
                      </a:pPr>
                      <a:r>
                        <a:rPr lang="el-GR" sz="1100" b="1" dirty="0">
                          <a:solidFill>
                            <a:schemeClr val="tx2"/>
                          </a:solidFill>
                          <a:effectLst/>
                        </a:rPr>
                        <a:t>του </a:t>
                      </a:r>
                      <a:r>
                        <a:rPr lang="el-GR" sz="1100" b="1" dirty="0" smtClean="0">
                          <a:solidFill>
                            <a:schemeClr val="tx2"/>
                          </a:solidFill>
                          <a:effectLst/>
                        </a:rPr>
                        <a:t>Ευρωπαϊκού Κοινωνικού Ταμείου</a:t>
                      </a:r>
                      <a:endParaRPr lang="el-GR" sz="1000" b="1" dirty="0">
                        <a:solidFill>
                          <a:schemeClr val="tx2"/>
                        </a:solidFill>
                        <a:effectLst/>
                      </a:endParaRPr>
                    </a:p>
                    <a:p>
                      <a:pPr algn="l">
                        <a:lnSpc>
                          <a:spcPct val="100000"/>
                        </a:lnSpc>
                        <a:spcBef>
                          <a:spcPts val="0"/>
                        </a:spcBef>
                        <a:spcAft>
                          <a:spcPts val="0"/>
                        </a:spcAft>
                        <a:tabLst>
                          <a:tab pos="-35560" algn="l"/>
                        </a:tabLst>
                      </a:pPr>
                      <a:r>
                        <a:rPr lang="el-GR" sz="1100" b="1" dirty="0" smtClean="0">
                          <a:solidFill>
                            <a:srgbClr val="C00000"/>
                          </a:solidFill>
                          <a:effectLst/>
                        </a:rPr>
                        <a:t>ΕΥΔ</a:t>
                      </a:r>
                      <a:r>
                        <a:rPr lang="el-GR" sz="1100" b="1" baseline="0" dirty="0" smtClean="0">
                          <a:solidFill>
                            <a:srgbClr val="C00000"/>
                          </a:solidFill>
                          <a:effectLst/>
                        </a:rPr>
                        <a:t> </a:t>
                      </a:r>
                      <a:r>
                        <a:rPr lang="el-GR" sz="1100" b="1" dirty="0" smtClean="0">
                          <a:solidFill>
                            <a:srgbClr val="C00000"/>
                          </a:solidFill>
                          <a:effectLst/>
                        </a:rPr>
                        <a:t>Ε.Π</a:t>
                      </a:r>
                      <a:r>
                        <a:rPr lang="el-GR" sz="1100" b="1" dirty="0">
                          <a:solidFill>
                            <a:srgbClr val="C00000"/>
                          </a:solidFill>
                          <a:effectLst/>
                        </a:rPr>
                        <a:t>. «ΜΕΤΑΡΡΥΘΜΙΣΗ ΔΗΜΟΣΙΟΥ ΤΟΜΕΑ»</a:t>
                      </a:r>
                      <a:endParaRPr lang="el-GR" sz="1000" b="1" dirty="0">
                        <a:solidFill>
                          <a:srgbClr val="C00000"/>
                        </a:solidFill>
                        <a:effectLst/>
                        <a:latin typeface="Verdana"/>
                        <a:ea typeface="Times New Roman"/>
                        <a:cs typeface="Times New Roman"/>
                      </a:endParaRPr>
                    </a:p>
                  </a:txBody>
                  <a:tcPr marL="114300" marR="114300" marT="0" marB="0">
                    <a:noFill/>
                  </a:tcPr>
                </a:tc>
              </a:tr>
            </a:tbl>
          </a:graphicData>
        </a:graphic>
      </p:graphicFrame>
      <p:graphicFrame>
        <p:nvGraphicFramePr>
          <p:cNvPr id="1293" name="Object 269"/>
          <p:cNvGraphicFramePr>
            <a:graphicFrameLocks noChangeAspect="1"/>
          </p:cNvGraphicFramePr>
          <p:nvPr/>
        </p:nvGraphicFramePr>
        <p:xfrm>
          <a:off x="1403350" y="260350"/>
          <a:ext cx="504825" cy="617538"/>
        </p:xfrm>
        <a:graphic>
          <a:graphicData uri="http://schemas.openxmlformats.org/presentationml/2006/ole">
            <mc:AlternateContent xmlns:mc="http://schemas.openxmlformats.org/markup-compatibility/2006">
              <mc:Choice xmlns:v="urn:schemas-microsoft-com:vml" Requires="v">
                <p:oleObj spid="_x0000_s1341" name="Εικόνα Bitmap" r:id="rId3" imgW="1714739" imgH="1714739" progId="PBrush">
                  <p:embed/>
                </p:oleObj>
              </mc:Choice>
              <mc:Fallback>
                <p:oleObj name="Εικόνα Bitmap" r:id="rId3" imgW="1714739" imgH="1714739" progId="PBrush">
                  <p:embed/>
                  <p:pic>
                    <p:nvPicPr>
                      <p:cNvPr id="0" name="Picture 269"/>
                      <p:cNvPicPr>
                        <a:picLocks noChangeAspect="1" noChangeArrowheads="1"/>
                      </p:cNvPicPr>
                      <p:nvPr/>
                    </p:nvPicPr>
                    <p:blipFill>
                      <a:blip r:embed="rId4">
                        <a:extLst>
                          <a:ext uri="{28A0092B-C50C-407E-A947-70E740481C1C}">
                            <a14:useLocalDpi xmlns:a14="http://schemas.microsoft.com/office/drawing/2010/main" val="0"/>
                          </a:ext>
                        </a:extLst>
                      </a:blip>
                      <a:srcRect l="12000" t="-3146"/>
                      <a:stretch>
                        <a:fillRect/>
                      </a:stretch>
                    </p:blipFill>
                    <p:spPr bwMode="auto">
                      <a:xfrm>
                        <a:off x="1403350" y="260350"/>
                        <a:ext cx="504825" cy="617538"/>
                      </a:xfrm>
                      <a:prstGeom prst="rect">
                        <a:avLst/>
                      </a:prstGeom>
                      <a:solidFill>
                        <a:schemeClr val="bg2"/>
                      </a:solidFill>
                    </p:spPr>
                  </p:pic>
                </p:oleObj>
              </mc:Fallback>
            </mc:AlternateContent>
          </a:graphicData>
        </a:graphic>
      </p:graphicFrame>
      <p:sp>
        <p:nvSpPr>
          <p:cNvPr id="1301" name="Rectangle 8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atin typeface="Calibri" pitchFamily="34" charset="0"/>
            </a:endParaRPr>
          </a:p>
        </p:txBody>
      </p:sp>
      <p:pic>
        <p:nvPicPr>
          <p:cNvPr id="1302" name="Picture 86"/>
          <p:cNvPicPr>
            <a:picLocks noChangeAspect="1" noChangeArrowheads="1"/>
          </p:cNvPicPr>
          <p:nvPr/>
        </p:nvPicPr>
        <p:blipFill>
          <a:blip r:embed="rId5"/>
          <a:srcRect/>
          <a:stretch>
            <a:fillRect/>
          </a:stretch>
        </p:blipFill>
        <p:spPr bwMode="auto">
          <a:xfrm>
            <a:off x="4714875" y="5778500"/>
            <a:ext cx="4429125" cy="107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solidFill>
                  <a:schemeClr val="accent1"/>
                </a:solidFill>
              </a:rPr>
              <a:t>Πορεία Υλοποίησης Θεματικού  Άξονα </a:t>
            </a:r>
            <a:r>
              <a:rPr lang="el-GR" b="1" dirty="0" smtClean="0">
                <a:solidFill>
                  <a:schemeClr val="accent1"/>
                </a:solidFill>
              </a:rPr>
              <a:t>ΙΙΙ </a:t>
            </a:r>
            <a:r>
              <a:rPr lang="el-GR" b="1" dirty="0">
                <a:solidFill>
                  <a:schemeClr val="accent1"/>
                </a:solidFill>
              </a:rPr>
              <a:t>(ΕΚΤ</a:t>
            </a:r>
            <a:r>
              <a:rPr lang="el-GR" b="1" dirty="0" smtClean="0">
                <a:solidFill>
                  <a:schemeClr val="accent1"/>
                </a:solidFill>
              </a:rPr>
              <a:t>) έτους 2017</a:t>
            </a:r>
            <a:endParaRPr lang="el-GR" dirty="0"/>
          </a:p>
        </p:txBody>
      </p:sp>
      <p:sp>
        <p:nvSpPr>
          <p:cNvPr id="3" name="Θέση περιεχομένου 2"/>
          <p:cNvSpPr>
            <a:spLocks noGrp="1"/>
          </p:cNvSpPr>
          <p:nvPr>
            <p:ph idx="1"/>
          </p:nvPr>
        </p:nvSpPr>
        <p:spPr/>
        <p:txBody>
          <a:bodyPr>
            <a:normAutofit/>
          </a:bodyPr>
          <a:lstStyle/>
          <a:p>
            <a:pPr algn="just"/>
            <a:r>
              <a:rPr lang="el-GR" sz="2400" dirty="0" smtClean="0">
                <a:solidFill>
                  <a:srgbClr val="0070C0"/>
                </a:solidFill>
              </a:rPr>
              <a:t>Το έτος 2017 δεν εξειδικεύτηκαν επιπλέον δράσεις</a:t>
            </a:r>
          </a:p>
          <a:p>
            <a:pPr algn="just"/>
            <a:r>
              <a:rPr lang="el-GR" sz="2400" dirty="0" smtClean="0">
                <a:solidFill>
                  <a:srgbClr val="0070C0"/>
                </a:solidFill>
              </a:rPr>
              <a:t>Εκδόθηκε 1 νέα Πρόσκληση συνολικού </a:t>
            </a:r>
            <a:r>
              <a:rPr lang="el-GR" sz="2400" dirty="0" err="1" smtClean="0">
                <a:solidFill>
                  <a:srgbClr val="0070C0"/>
                </a:solidFill>
              </a:rPr>
              <a:t>πρ</a:t>
            </a:r>
            <a:r>
              <a:rPr lang="el-GR" sz="2400" dirty="0" smtClean="0">
                <a:solidFill>
                  <a:srgbClr val="0070C0"/>
                </a:solidFill>
              </a:rPr>
              <a:t>/</a:t>
            </a:r>
            <a:r>
              <a:rPr lang="el-GR" sz="2400" dirty="0" err="1" smtClean="0">
                <a:solidFill>
                  <a:srgbClr val="0070C0"/>
                </a:solidFill>
              </a:rPr>
              <a:t>σμού</a:t>
            </a:r>
            <a:r>
              <a:rPr lang="el-GR" sz="2400" dirty="0">
                <a:solidFill>
                  <a:srgbClr val="0070C0"/>
                </a:solidFill>
              </a:rPr>
              <a:t> 19.500.000€ </a:t>
            </a:r>
            <a:endParaRPr lang="el-GR" sz="2400" dirty="0" smtClean="0">
              <a:solidFill>
                <a:srgbClr val="0070C0"/>
              </a:solidFill>
            </a:endParaRPr>
          </a:p>
          <a:p>
            <a:pPr algn="just"/>
            <a:r>
              <a:rPr lang="el-GR" sz="2400" dirty="0" smtClean="0">
                <a:solidFill>
                  <a:srgbClr val="0070C0"/>
                </a:solidFill>
              </a:rPr>
              <a:t>Τροποποιήθηκαν </a:t>
            </a:r>
            <a:r>
              <a:rPr lang="el-GR" sz="2400" dirty="0">
                <a:solidFill>
                  <a:srgbClr val="0070C0"/>
                </a:solidFill>
              </a:rPr>
              <a:t>ήδη ενταγμένες πράξεις, με αύξηση φυσικού και οικονομικού αντικειμένου κατά </a:t>
            </a:r>
            <a:r>
              <a:rPr lang="el-GR" sz="2400" dirty="0" smtClean="0">
                <a:solidFill>
                  <a:srgbClr val="0070C0"/>
                </a:solidFill>
              </a:rPr>
              <a:t>81.374€</a:t>
            </a:r>
          </a:p>
          <a:p>
            <a:pPr algn="just"/>
            <a:r>
              <a:rPr lang="el-GR" sz="2400" dirty="0">
                <a:solidFill>
                  <a:srgbClr val="0070C0"/>
                </a:solidFill>
              </a:rPr>
              <a:t>Τροποποιήθηκαν νομικές δεσμεύσεις που υλοποιούνται με ίδια μέσα, μειώνοντας το οικονομικό αντικείμενο κατά </a:t>
            </a:r>
            <a:r>
              <a:rPr lang="el-GR" sz="2400" dirty="0" smtClean="0">
                <a:solidFill>
                  <a:srgbClr val="0070C0"/>
                </a:solidFill>
              </a:rPr>
              <a:t>331.919€ </a:t>
            </a:r>
          </a:p>
          <a:p>
            <a:pPr algn="just"/>
            <a:r>
              <a:rPr lang="el-GR" sz="2400" dirty="0" smtClean="0">
                <a:solidFill>
                  <a:srgbClr val="0070C0"/>
                </a:solidFill>
              </a:rPr>
              <a:t>Πιστοποιήθηκαν δαπάνες </a:t>
            </a:r>
            <a:r>
              <a:rPr lang="el-GR" sz="2400" dirty="0">
                <a:solidFill>
                  <a:srgbClr val="0070C0"/>
                </a:solidFill>
              </a:rPr>
              <a:t>ύψους </a:t>
            </a:r>
            <a:r>
              <a:rPr lang="el-GR" sz="2400" dirty="0" smtClean="0">
                <a:solidFill>
                  <a:srgbClr val="0070C0"/>
                </a:solidFill>
              </a:rPr>
              <a:t>11.589.885€ </a:t>
            </a:r>
            <a:endParaRPr lang="el-GR" sz="2400" dirty="0">
              <a:solidFill>
                <a:srgbClr val="0070C0"/>
              </a:solidFill>
            </a:endParaRPr>
          </a:p>
        </p:txBody>
      </p:sp>
    </p:spTree>
    <p:extLst>
      <p:ext uri="{BB962C8B-B14F-4D97-AF65-F5344CB8AC3E}">
        <p14:creationId xmlns:p14="http://schemas.microsoft.com/office/powerpoint/2010/main" val="174672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50825" y="274638"/>
            <a:ext cx="8713788" cy="1143000"/>
          </a:xfrm>
        </p:spPr>
        <p:txBody>
          <a:bodyPr rtlCol="0">
            <a:normAutofit fontScale="90000"/>
          </a:bodyPr>
          <a:lstStyle/>
          <a:p>
            <a:pPr eaLnBrk="1" fontAlgn="auto" hangingPunct="1">
              <a:spcAft>
                <a:spcPts val="0"/>
              </a:spcAft>
              <a:defRPr/>
            </a:pPr>
            <a:r>
              <a:rPr lang="el-GR" b="1" dirty="0">
                <a:solidFill>
                  <a:schemeClr val="accent1"/>
                </a:solidFill>
              </a:rPr>
              <a:t>Πορεία Υλοποίησης Θεματικού Άξονα </a:t>
            </a:r>
            <a:r>
              <a:rPr lang="el-GR" b="1" dirty="0" smtClean="0">
                <a:solidFill>
                  <a:schemeClr val="accent1"/>
                </a:solidFill>
              </a:rPr>
              <a:t>ΙΙΙ </a:t>
            </a:r>
            <a:r>
              <a:rPr lang="el-GR" b="1" dirty="0">
                <a:solidFill>
                  <a:schemeClr val="accent1"/>
                </a:solidFill>
              </a:rPr>
              <a:t>(</a:t>
            </a:r>
            <a:r>
              <a:rPr lang="el-GR" b="1" dirty="0" smtClean="0">
                <a:solidFill>
                  <a:schemeClr val="accent1"/>
                </a:solidFill>
              </a:rPr>
              <a:t>ΕΚΤ)</a:t>
            </a:r>
            <a:endParaRPr lang="el-GR" dirty="0"/>
          </a:p>
        </p:txBody>
      </p:sp>
      <p:graphicFrame>
        <p:nvGraphicFramePr>
          <p:cNvPr id="5" name="Γράφημα 4"/>
          <p:cNvGraphicFramePr>
            <a:graphicFrameLocks/>
          </p:cNvGraphicFramePr>
          <p:nvPr>
            <p:extLst>
              <p:ext uri="{D42A27DB-BD31-4B8C-83A1-F6EECF244321}">
                <p14:modId xmlns:p14="http://schemas.microsoft.com/office/powerpoint/2010/main" val="2640154060"/>
              </p:ext>
            </p:extLst>
          </p:nvPr>
        </p:nvGraphicFramePr>
        <p:xfrm>
          <a:off x="251520" y="1880234"/>
          <a:ext cx="8263830" cy="399703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solidFill>
                  <a:schemeClr val="accent1"/>
                </a:solidFill>
              </a:rPr>
              <a:t>Πορεία Υλοποίησης Θεματικού  Άξονα </a:t>
            </a:r>
            <a:r>
              <a:rPr lang="el-GR" b="1" dirty="0" smtClean="0">
                <a:solidFill>
                  <a:schemeClr val="accent1"/>
                </a:solidFill>
              </a:rPr>
              <a:t>ΤΒ ΕΚΤ έτους 2017</a:t>
            </a:r>
            <a:endParaRPr lang="el-GR" dirty="0"/>
          </a:p>
        </p:txBody>
      </p:sp>
      <p:sp>
        <p:nvSpPr>
          <p:cNvPr id="3" name="Θέση περιεχομένου 2"/>
          <p:cNvSpPr>
            <a:spLocks noGrp="1"/>
          </p:cNvSpPr>
          <p:nvPr>
            <p:ph idx="1"/>
          </p:nvPr>
        </p:nvSpPr>
        <p:spPr/>
        <p:txBody>
          <a:bodyPr>
            <a:normAutofit/>
          </a:bodyPr>
          <a:lstStyle/>
          <a:p>
            <a:pPr algn="just"/>
            <a:r>
              <a:rPr lang="el-GR" sz="2400" dirty="0">
                <a:solidFill>
                  <a:srgbClr val="0070C0"/>
                </a:solidFill>
              </a:rPr>
              <a:t>Το έτος 2017 δεν εξειδικεύτηκαν επιπλέον δράσεις</a:t>
            </a:r>
          </a:p>
          <a:p>
            <a:pPr algn="just"/>
            <a:r>
              <a:rPr lang="el-GR" sz="2400" dirty="0">
                <a:solidFill>
                  <a:srgbClr val="0070C0"/>
                </a:solidFill>
              </a:rPr>
              <a:t>Το έτος 2017 δεν </a:t>
            </a:r>
            <a:r>
              <a:rPr lang="el-GR" sz="2400" dirty="0" smtClean="0">
                <a:solidFill>
                  <a:srgbClr val="0070C0"/>
                </a:solidFill>
              </a:rPr>
              <a:t>δημοσιοποιήθηκαν νέες Προσκλήσεις</a:t>
            </a:r>
          </a:p>
          <a:p>
            <a:pPr algn="just"/>
            <a:r>
              <a:rPr lang="el-GR" sz="2400" dirty="0">
                <a:solidFill>
                  <a:srgbClr val="0070C0"/>
                </a:solidFill>
              </a:rPr>
              <a:t>Εκδόθηκαν </a:t>
            </a:r>
            <a:r>
              <a:rPr lang="el-GR" sz="2400" dirty="0" smtClean="0">
                <a:solidFill>
                  <a:srgbClr val="0070C0"/>
                </a:solidFill>
              </a:rPr>
              <a:t>6 </a:t>
            </a:r>
            <a:r>
              <a:rPr lang="el-GR" sz="2400" dirty="0">
                <a:solidFill>
                  <a:srgbClr val="0070C0"/>
                </a:solidFill>
              </a:rPr>
              <a:t>Αποφάσεις Ένταξης συνολικού </a:t>
            </a:r>
            <a:r>
              <a:rPr lang="el-GR" sz="2400" dirty="0" err="1">
                <a:solidFill>
                  <a:srgbClr val="0070C0"/>
                </a:solidFill>
              </a:rPr>
              <a:t>πρ</a:t>
            </a:r>
            <a:r>
              <a:rPr lang="el-GR" sz="2400" dirty="0">
                <a:solidFill>
                  <a:srgbClr val="0070C0"/>
                </a:solidFill>
              </a:rPr>
              <a:t>/</a:t>
            </a:r>
            <a:r>
              <a:rPr lang="el-GR" sz="2400" dirty="0" err="1">
                <a:solidFill>
                  <a:srgbClr val="0070C0"/>
                </a:solidFill>
              </a:rPr>
              <a:t>σμού</a:t>
            </a:r>
            <a:r>
              <a:rPr lang="el-GR" sz="2400" dirty="0">
                <a:solidFill>
                  <a:srgbClr val="0070C0"/>
                </a:solidFill>
              </a:rPr>
              <a:t> 565.812€ </a:t>
            </a:r>
            <a:endParaRPr lang="el-GR" sz="2400" dirty="0" smtClean="0">
              <a:solidFill>
                <a:srgbClr val="0070C0"/>
              </a:solidFill>
            </a:endParaRPr>
          </a:p>
          <a:p>
            <a:pPr algn="just"/>
            <a:r>
              <a:rPr lang="el-GR" sz="2400" dirty="0" smtClean="0">
                <a:solidFill>
                  <a:srgbClr val="0070C0"/>
                </a:solidFill>
              </a:rPr>
              <a:t>Υπεγράφησαν νομικές </a:t>
            </a:r>
            <a:r>
              <a:rPr lang="el-GR" sz="2400" dirty="0">
                <a:solidFill>
                  <a:srgbClr val="0070C0"/>
                </a:solidFill>
              </a:rPr>
              <a:t>δεσμεύσεις ύψους 369.681</a:t>
            </a:r>
            <a:r>
              <a:rPr lang="el-GR" sz="2400" dirty="0" smtClean="0">
                <a:solidFill>
                  <a:srgbClr val="0070C0"/>
                </a:solidFill>
              </a:rPr>
              <a:t>€ </a:t>
            </a:r>
          </a:p>
          <a:p>
            <a:pPr algn="just"/>
            <a:r>
              <a:rPr lang="el-GR" sz="2400" dirty="0" smtClean="0">
                <a:solidFill>
                  <a:srgbClr val="0070C0"/>
                </a:solidFill>
              </a:rPr>
              <a:t>Πιστοποιήθηκαν δαπάνες </a:t>
            </a:r>
            <a:r>
              <a:rPr lang="el-GR" sz="2400" dirty="0">
                <a:solidFill>
                  <a:srgbClr val="0070C0"/>
                </a:solidFill>
              </a:rPr>
              <a:t>ύψους 255.513€ </a:t>
            </a:r>
          </a:p>
        </p:txBody>
      </p:sp>
    </p:spTree>
    <p:extLst>
      <p:ext uri="{BB962C8B-B14F-4D97-AF65-F5344CB8AC3E}">
        <p14:creationId xmlns:p14="http://schemas.microsoft.com/office/powerpoint/2010/main" val="4000435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eaLnBrk="1" fontAlgn="auto" hangingPunct="1">
              <a:spcAft>
                <a:spcPts val="0"/>
              </a:spcAft>
              <a:defRPr/>
            </a:pPr>
            <a:r>
              <a:rPr lang="el-GR" b="1" dirty="0">
                <a:solidFill>
                  <a:schemeClr val="accent1"/>
                </a:solidFill>
              </a:rPr>
              <a:t>Πορεία Υλοποίησης Θεματικού Άξονα </a:t>
            </a:r>
            <a:r>
              <a:rPr lang="el-GR" b="1" dirty="0" smtClean="0">
                <a:solidFill>
                  <a:schemeClr val="accent1"/>
                </a:solidFill>
              </a:rPr>
              <a:t>ΤΒ ΕΚΤ</a:t>
            </a:r>
            <a:endParaRPr lang="el-GR" dirty="0"/>
          </a:p>
        </p:txBody>
      </p:sp>
      <p:graphicFrame>
        <p:nvGraphicFramePr>
          <p:cNvPr id="4" name="Γράφημα 3"/>
          <p:cNvGraphicFramePr>
            <a:graphicFrameLocks/>
          </p:cNvGraphicFramePr>
          <p:nvPr>
            <p:extLst>
              <p:ext uri="{D42A27DB-BD31-4B8C-83A1-F6EECF244321}">
                <p14:modId xmlns:p14="http://schemas.microsoft.com/office/powerpoint/2010/main" val="3066603823"/>
              </p:ext>
            </p:extLst>
          </p:nvPr>
        </p:nvGraphicFramePr>
        <p:xfrm>
          <a:off x="395536" y="1725930"/>
          <a:ext cx="8100764" cy="386331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solidFill>
                  <a:schemeClr val="accent1"/>
                </a:solidFill>
              </a:rPr>
              <a:t>Πορεία Υλοποίησης Θεματικού  Άξονα </a:t>
            </a:r>
            <a:r>
              <a:rPr lang="el-GR" b="1" dirty="0" smtClean="0">
                <a:solidFill>
                  <a:schemeClr val="accent1"/>
                </a:solidFill>
              </a:rPr>
              <a:t>ΤΒ ΕΤΠΑ έτους 2017</a:t>
            </a:r>
            <a:endParaRPr lang="el-GR" dirty="0"/>
          </a:p>
        </p:txBody>
      </p:sp>
      <p:sp>
        <p:nvSpPr>
          <p:cNvPr id="3" name="Θέση περιεχομένου 2"/>
          <p:cNvSpPr>
            <a:spLocks noGrp="1"/>
          </p:cNvSpPr>
          <p:nvPr>
            <p:ph idx="1"/>
          </p:nvPr>
        </p:nvSpPr>
        <p:spPr/>
        <p:txBody>
          <a:bodyPr>
            <a:normAutofit/>
          </a:bodyPr>
          <a:lstStyle/>
          <a:p>
            <a:pPr algn="just"/>
            <a:r>
              <a:rPr lang="el-GR" sz="2400" dirty="0">
                <a:solidFill>
                  <a:srgbClr val="0070C0"/>
                </a:solidFill>
              </a:rPr>
              <a:t>Το έτος 2017 δεν εξειδικεύτηκαν επιπλέον δράσεις</a:t>
            </a:r>
          </a:p>
          <a:p>
            <a:pPr algn="just"/>
            <a:r>
              <a:rPr lang="el-GR" sz="2400" dirty="0" smtClean="0">
                <a:solidFill>
                  <a:srgbClr val="0070C0"/>
                </a:solidFill>
              </a:rPr>
              <a:t>Εκδόθηκαν 2 νέες Προσκλήσεις </a:t>
            </a:r>
            <a:r>
              <a:rPr lang="el-GR" sz="2400" dirty="0">
                <a:solidFill>
                  <a:srgbClr val="0070C0"/>
                </a:solidFill>
              </a:rPr>
              <a:t>συνολικού </a:t>
            </a:r>
            <a:r>
              <a:rPr lang="el-GR" sz="2400" dirty="0" err="1">
                <a:solidFill>
                  <a:srgbClr val="0070C0"/>
                </a:solidFill>
              </a:rPr>
              <a:t>πρ</a:t>
            </a:r>
            <a:r>
              <a:rPr lang="el-GR" sz="2400" dirty="0">
                <a:solidFill>
                  <a:srgbClr val="0070C0"/>
                </a:solidFill>
              </a:rPr>
              <a:t>/</a:t>
            </a:r>
            <a:r>
              <a:rPr lang="el-GR" sz="2400" dirty="0" err="1">
                <a:solidFill>
                  <a:srgbClr val="0070C0"/>
                </a:solidFill>
              </a:rPr>
              <a:t>σμού</a:t>
            </a:r>
            <a:r>
              <a:rPr lang="el-GR" sz="2400" dirty="0">
                <a:solidFill>
                  <a:srgbClr val="0070C0"/>
                </a:solidFill>
              </a:rPr>
              <a:t> </a:t>
            </a:r>
            <a:r>
              <a:rPr lang="el-GR" sz="2400" dirty="0" smtClean="0">
                <a:solidFill>
                  <a:srgbClr val="0070C0"/>
                </a:solidFill>
              </a:rPr>
              <a:t>1.859.797</a:t>
            </a:r>
            <a:r>
              <a:rPr lang="el-GR" sz="2400" dirty="0">
                <a:solidFill>
                  <a:srgbClr val="0070C0"/>
                </a:solidFill>
              </a:rPr>
              <a:t>€ </a:t>
            </a:r>
          </a:p>
          <a:p>
            <a:pPr algn="just"/>
            <a:r>
              <a:rPr lang="el-GR" sz="2400" dirty="0">
                <a:solidFill>
                  <a:srgbClr val="0070C0"/>
                </a:solidFill>
              </a:rPr>
              <a:t>Εκδόθηκαν 6 Αποφάσεις Ένταξης συνολικού </a:t>
            </a:r>
            <a:r>
              <a:rPr lang="el-GR" sz="2400" dirty="0" err="1">
                <a:solidFill>
                  <a:srgbClr val="0070C0"/>
                </a:solidFill>
              </a:rPr>
              <a:t>πρ</a:t>
            </a:r>
            <a:r>
              <a:rPr lang="el-GR" sz="2400" dirty="0">
                <a:solidFill>
                  <a:srgbClr val="0070C0"/>
                </a:solidFill>
              </a:rPr>
              <a:t>/</a:t>
            </a:r>
            <a:r>
              <a:rPr lang="el-GR" sz="2400" dirty="0" err="1">
                <a:solidFill>
                  <a:srgbClr val="0070C0"/>
                </a:solidFill>
              </a:rPr>
              <a:t>σμού</a:t>
            </a:r>
            <a:r>
              <a:rPr lang="el-GR" sz="2400" dirty="0">
                <a:solidFill>
                  <a:srgbClr val="0070C0"/>
                </a:solidFill>
              </a:rPr>
              <a:t> 422.263€ </a:t>
            </a:r>
          </a:p>
          <a:p>
            <a:pPr algn="just"/>
            <a:r>
              <a:rPr lang="el-GR" sz="2400" dirty="0">
                <a:solidFill>
                  <a:srgbClr val="0070C0"/>
                </a:solidFill>
              </a:rPr>
              <a:t>Υπεγράφησαν νομικές δεσμεύσεις ύψους </a:t>
            </a:r>
            <a:r>
              <a:rPr lang="el-GR" sz="2400" dirty="0" smtClean="0">
                <a:solidFill>
                  <a:srgbClr val="0070C0"/>
                </a:solidFill>
              </a:rPr>
              <a:t>124.990€ </a:t>
            </a:r>
            <a:endParaRPr lang="el-GR" sz="2400" dirty="0">
              <a:solidFill>
                <a:srgbClr val="0070C0"/>
              </a:solidFill>
            </a:endParaRPr>
          </a:p>
          <a:p>
            <a:pPr algn="just"/>
            <a:r>
              <a:rPr lang="el-GR" sz="2400" dirty="0" smtClean="0">
                <a:solidFill>
                  <a:srgbClr val="0070C0"/>
                </a:solidFill>
              </a:rPr>
              <a:t>Το έτος 2017 δεν πιστοποιήθηκαν δαπάνες</a:t>
            </a:r>
            <a:endParaRPr lang="el-GR" sz="2400" dirty="0">
              <a:solidFill>
                <a:srgbClr val="0070C0"/>
              </a:solidFill>
            </a:endParaRPr>
          </a:p>
        </p:txBody>
      </p:sp>
    </p:spTree>
    <p:extLst>
      <p:ext uri="{BB962C8B-B14F-4D97-AF65-F5344CB8AC3E}">
        <p14:creationId xmlns:p14="http://schemas.microsoft.com/office/powerpoint/2010/main" val="35578020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eaLnBrk="1" fontAlgn="auto" hangingPunct="1">
              <a:spcAft>
                <a:spcPts val="0"/>
              </a:spcAft>
              <a:defRPr/>
            </a:pPr>
            <a:r>
              <a:rPr lang="el-GR" b="1" dirty="0">
                <a:solidFill>
                  <a:schemeClr val="accent1"/>
                </a:solidFill>
              </a:rPr>
              <a:t>Πορεία Υλοποίησης Θεματικού Άξονα ΤΒ </a:t>
            </a:r>
            <a:r>
              <a:rPr lang="el-GR" b="1" dirty="0" smtClean="0">
                <a:solidFill>
                  <a:schemeClr val="accent1"/>
                </a:solidFill>
              </a:rPr>
              <a:t>ΕΤΠΑ</a:t>
            </a:r>
            <a:endParaRPr lang="el-GR" dirty="0"/>
          </a:p>
        </p:txBody>
      </p:sp>
      <p:graphicFrame>
        <p:nvGraphicFramePr>
          <p:cNvPr id="4" name="Γράφημα 3"/>
          <p:cNvGraphicFramePr>
            <a:graphicFrameLocks/>
          </p:cNvGraphicFramePr>
          <p:nvPr/>
        </p:nvGraphicFramePr>
        <p:xfrm>
          <a:off x="861060" y="1725930"/>
          <a:ext cx="7421880" cy="340614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Τίτλος 3"/>
          <p:cNvSpPr>
            <a:spLocks noGrp="1"/>
          </p:cNvSpPr>
          <p:nvPr>
            <p:ph type="title"/>
          </p:nvPr>
        </p:nvSpPr>
        <p:spPr>
          <a:xfrm>
            <a:off x="457200" y="274638"/>
            <a:ext cx="8229600" cy="777875"/>
          </a:xfrm>
        </p:spPr>
        <p:txBody>
          <a:bodyPr/>
          <a:lstStyle/>
          <a:p>
            <a:pPr eaLnBrk="1" hangingPunct="1"/>
            <a:r>
              <a:rPr lang="el-GR" b="1" smtClean="0">
                <a:solidFill>
                  <a:schemeClr val="accent1"/>
                </a:solidFill>
              </a:rPr>
              <a:t>Έργα σημαία ΕΠ ΜΔΤ </a:t>
            </a:r>
          </a:p>
        </p:txBody>
      </p:sp>
      <p:sp>
        <p:nvSpPr>
          <p:cNvPr id="35842" name="Ορθογώνιο 2"/>
          <p:cNvSpPr>
            <a:spLocks noChangeArrowheads="1"/>
          </p:cNvSpPr>
          <p:nvPr/>
        </p:nvSpPr>
        <p:spPr bwMode="auto">
          <a:xfrm>
            <a:off x="111125" y="1125538"/>
            <a:ext cx="9144000" cy="5470525"/>
          </a:xfrm>
          <a:prstGeom prst="rect">
            <a:avLst/>
          </a:prstGeom>
          <a:noFill/>
          <a:ln w="9525">
            <a:noFill/>
            <a:miter lim="800000"/>
            <a:headEnd/>
            <a:tailEnd/>
          </a:ln>
        </p:spPr>
        <p:txBody>
          <a:bodyPr/>
          <a:lstStyle/>
          <a:p>
            <a:endParaRPr lang="en-US"/>
          </a:p>
        </p:txBody>
      </p:sp>
      <p:grpSp>
        <p:nvGrpSpPr>
          <p:cNvPr id="34" name="Ομάδα 33"/>
          <p:cNvGrpSpPr>
            <a:grpSpLocks/>
          </p:cNvGrpSpPr>
          <p:nvPr/>
        </p:nvGrpSpPr>
        <p:grpSpPr bwMode="auto">
          <a:xfrm>
            <a:off x="1588" y="1125538"/>
            <a:ext cx="4459287" cy="1363662"/>
            <a:chOff x="1867" y="1124744"/>
            <a:chExt cx="4458665" cy="1363934"/>
          </a:xfrm>
        </p:grpSpPr>
        <p:grpSp>
          <p:nvGrpSpPr>
            <p:cNvPr id="35875" name="Ομάδα 32"/>
            <p:cNvGrpSpPr>
              <a:grpSpLocks/>
            </p:cNvGrpSpPr>
            <p:nvPr/>
          </p:nvGrpSpPr>
          <p:grpSpPr bwMode="auto">
            <a:xfrm>
              <a:off x="323515" y="1964130"/>
              <a:ext cx="3673494" cy="524548"/>
              <a:chOff x="323515" y="1964130"/>
              <a:chExt cx="3673494" cy="524548"/>
            </a:xfrm>
          </p:grpSpPr>
          <p:sp>
            <p:nvSpPr>
              <p:cNvPr id="5" name="Ορθογώνιο 4"/>
              <p:cNvSpPr/>
              <p:nvPr/>
            </p:nvSpPr>
            <p:spPr>
              <a:xfrm>
                <a:off x="324084" y="1964698"/>
                <a:ext cx="3672963" cy="523980"/>
              </a:xfrm>
              <a:prstGeom prst="rect">
                <a:avLst/>
              </a:prstGeom>
              <a:solidFill>
                <a:schemeClr val="tx2">
                  <a:lumMod val="60000"/>
                  <a:lumOff val="40000"/>
                </a:schemeClr>
              </a:solidFill>
            </p:spPr>
            <p:style>
              <a:lnRef idx="2">
                <a:schemeClr val="accent5">
                  <a:hueOff val="0"/>
                  <a:satOff val="0"/>
                  <a:lumOff val="0"/>
                  <a:alphaOff val="0"/>
                </a:schemeClr>
              </a:lnRef>
              <a:fillRef idx="1">
                <a:scrgbClr r="0" g="0" b="0"/>
              </a:fillRef>
              <a:effectRef idx="0">
                <a:schemeClr val="accent5">
                  <a:hueOff val="0"/>
                  <a:satOff val="0"/>
                  <a:lumOff val="0"/>
                  <a:alphaOff val="0"/>
                </a:schemeClr>
              </a:effectRef>
              <a:fontRef idx="minor">
                <a:schemeClr val="lt1"/>
              </a:fontRef>
            </p:style>
          </p:sp>
          <p:sp>
            <p:nvSpPr>
              <p:cNvPr id="7" name="Ορθογώνιο 6"/>
              <p:cNvSpPr/>
              <p:nvPr/>
            </p:nvSpPr>
            <p:spPr>
              <a:xfrm>
                <a:off x="341544" y="2155236"/>
                <a:ext cx="326979" cy="327090"/>
              </a:xfrm>
              <a:prstGeom prst="rect">
                <a:avLst/>
              </a:prstGeom>
              <a:ln>
                <a:solidFill>
                  <a:schemeClr val="accent6">
                    <a:lumMod val="75000"/>
                  </a:schemeClr>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grpSp>
        <p:sp>
          <p:nvSpPr>
            <p:cNvPr id="8" name="Ελεύθερη σχεδίαση 7"/>
            <p:cNvSpPr/>
            <p:nvPr/>
          </p:nvSpPr>
          <p:spPr>
            <a:xfrm>
              <a:off x="1867" y="1124744"/>
              <a:ext cx="4458665" cy="722456"/>
            </a:xfrm>
            <a:custGeom>
              <a:avLst/>
              <a:gdLst>
                <a:gd name="connsiteX0" fmla="*/ 0 w 4458665"/>
                <a:gd name="connsiteY0" fmla="*/ 0 h 722478"/>
                <a:gd name="connsiteX1" fmla="*/ 4458665 w 4458665"/>
                <a:gd name="connsiteY1" fmla="*/ 0 h 722478"/>
                <a:gd name="connsiteX2" fmla="*/ 4458665 w 4458665"/>
                <a:gd name="connsiteY2" fmla="*/ 722478 h 722478"/>
                <a:gd name="connsiteX3" fmla="*/ 0 w 4458665"/>
                <a:gd name="connsiteY3" fmla="*/ 722478 h 722478"/>
                <a:gd name="connsiteX4" fmla="*/ 0 w 4458665"/>
                <a:gd name="connsiteY4" fmla="*/ 0 h 722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8665" h="722478">
                  <a:moveTo>
                    <a:pt x="0" y="0"/>
                  </a:moveTo>
                  <a:lnTo>
                    <a:pt x="4458665" y="0"/>
                  </a:lnTo>
                  <a:lnTo>
                    <a:pt x="4458665" y="722478"/>
                  </a:lnTo>
                  <a:lnTo>
                    <a:pt x="0" y="7224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7625" tIns="31750" rIns="47625" bIns="31750" spcCol="1270" anchor="ctr"/>
            <a:lstStyle/>
            <a:p>
              <a:pPr algn="ctr" defTabSz="1111250" fontAlgn="auto">
                <a:lnSpc>
                  <a:spcPct val="90000"/>
                </a:lnSpc>
                <a:spcAft>
                  <a:spcPct val="35000"/>
                </a:spcAft>
                <a:defRPr/>
              </a:pPr>
              <a:r>
                <a:rPr lang="el-GR" sz="2500" b="1" dirty="0">
                  <a:solidFill>
                    <a:schemeClr val="accent1"/>
                  </a:solidFill>
                </a:rPr>
                <a:t>Συστημικές Παρεμβάσεις</a:t>
              </a:r>
            </a:p>
          </p:txBody>
        </p:sp>
      </p:grpSp>
      <p:grpSp>
        <p:nvGrpSpPr>
          <p:cNvPr id="6" name="Ομάδα 5"/>
          <p:cNvGrpSpPr>
            <a:grpSpLocks/>
          </p:cNvGrpSpPr>
          <p:nvPr/>
        </p:nvGrpSpPr>
        <p:grpSpPr bwMode="auto">
          <a:xfrm>
            <a:off x="339725" y="2703513"/>
            <a:ext cx="3678238" cy="763587"/>
            <a:chOff x="340489" y="2704202"/>
            <a:chExt cx="3676983" cy="763500"/>
          </a:xfrm>
        </p:grpSpPr>
        <p:sp>
          <p:nvSpPr>
            <p:cNvPr id="9" name="Ορθογώνιο 8"/>
            <p:cNvSpPr/>
            <p:nvPr/>
          </p:nvSpPr>
          <p:spPr>
            <a:xfrm>
              <a:off x="340489" y="2918490"/>
              <a:ext cx="326913" cy="326988"/>
            </a:xfrm>
            <a:prstGeom prst="rect">
              <a:avLst/>
            </a:prstGeom>
            <a:ln>
              <a:solidFill>
                <a:schemeClr val="accent6">
                  <a:lumMod val="75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Ελεύθερη σχεδίαση 9"/>
            <p:cNvSpPr/>
            <p:nvPr/>
          </p:nvSpPr>
          <p:spPr>
            <a:xfrm>
              <a:off x="987968" y="2704202"/>
              <a:ext cx="3029504" cy="763500"/>
            </a:xfrm>
            <a:custGeom>
              <a:avLst/>
              <a:gdLst>
                <a:gd name="connsiteX0" fmla="*/ 0 w 3029890"/>
                <a:gd name="connsiteY0" fmla="*/ 0 h 763500"/>
                <a:gd name="connsiteX1" fmla="*/ 3029890 w 3029890"/>
                <a:gd name="connsiteY1" fmla="*/ 0 h 763500"/>
                <a:gd name="connsiteX2" fmla="*/ 3029890 w 3029890"/>
                <a:gd name="connsiteY2" fmla="*/ 763500 h 763500"/>
                <a:gd name="connsiteX3" fmla="*/ 0 w 3029890"/>
                <a:gd name="connsiteY3" fmla="*/ 763500 h 763500"/>
                <a:gd name="connsiteX4" fmla="*/ 0 w 3029890"/>
                <a:gd name="connsiteY4" fmla="*/ 0 h 76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890" h="763500">
                  <a:moveTo>
                    <a:pt x="0" y="0"/>
                  </a:moveTo>
                  <a:lnTo>
                    <a:pt x="3029890" y="0"/>
                  </a:lnTo>
                  <a:lnTo>
                    <a:pt x="3029890" y="763500"/>
                  </a:lnTo>
                  <a:lnTo>
                    <a:pt x="0" y="763500"/>
                  </a:lnTo>
                  <a:lnTo>
                    <a:pt x="0" y="0"/>
                  </a:lnTo>
                  <a:close/>
                </a:path>
              </a:pathLst>
            </a:custGeom>
          </p:spPr>
          <p:style>
            <a:lnRef idx="2">
              <a:schemeClr val="accent6"/>
            </a:lnRef>
            <a:fillRef idx="1">
              <a:schemeClr val="lt1"/>
            </a:fillRef>
            <a:effectRef idx="0">
              <a:schemeClr val="accent6"/>
            </a:effectRef>
            <a:fontRef idx="minor">
              <a:schemeClr val="tx1">
                <a:hueOff val="0"/>
                <a:satOff val="0"/>
                <a:lumOff val="0"/>
                <a:alphaOff val="0"/>
              </a:schemeClr>
            </a:fontRef>
          </p:style>
          <p:txBody>
            <a:bodyPr lIns="128016" tIns="128016" rIns="128016" bIns="128016" spcCol="1270" anchor="ctr"/>
            <a:lstStyle/>
            <a:p>
              <a:pPr defTabSz="800100" fontAlgn="auto">
                <a:lnSpc>
                  <a:spcPct val="90000"/>
                </a:lnSpc>
                <a:spcAft>
                  <a:spcPct val="35000"/>
                </a:spcAft>
                <a:defRPr/>
              </a:pPr>
              <a:r>
                <a:rPr lang="el-GR" b="1" dirty="0">
                  <a:solidFill>
                    <a:schemeClr val="accent1"/>
                  </a:solidFill>
                </a:rPr>
                <a:t>Εθνική</a:t>
              </a:r>
              <a:r>
                <a:rPr lang="en-US" b="1" dirty="0">
                  <a:solidFill>
                    <a:schemeClr val="accent1"/>
                  </a:solidFill>
                </a:rPr>
                <a:t> </a:t>
              </a:r>
              <a:r>
                <a:rPr lang="el-GR" b="1" dirty="0">
                  <a:solidFill>
                    <a:schemeClr val="accent1"/>
                  </a:solidFill>
                </a:rPr>
                <a:t>Πύλη Κωδικοποίησης Νομοθεσίας</a:t>
              </a:r>
            </a:p>
          </p:txBody>
        </p:sp>
      </p:grpSp>
      <p:grpSp>
        <p:nvGrpSpPr>
          <p:cNvPr id="30" name="Ομάδα 29"/>
          <p:cNvGrpSpPr>
            <a:grpSpLocks/>
          </p:cNvGrpSpPr>
          <p:nvPr/>
        </p:nvGrpSpPr>
        <p:grpSpPr bwMode="auto">
          <a:xfrm>
            <a:off x="339725" y="3467100"/>
            <a:ext cx="3678238" cy="763588"/>
            <a:chOff x="340489" y="3467702"/>
            <a:chExt cx="3676983" cy="763500"/>
          </a:xfrm>
        </p:grpSpPr>
        <p:sp>
          <p:nvSpPr>
            <p:cNvPr id="11" name="Ορθογώνιο 10"/>
            <p:cNvSpPr/>
            <p:nvPr/>
          </p:nvSpPr>
          <p:spPr>
            <a:xfrm>
              <a:off x="340489" y="3681990"/>
              <a:ext cx="326913" cy="326987"/>
            </a:xfrm>
            <a:prstGeom prst="rect">
              <a:avLst/>
            </a:prstGeom>
            <a:ln>
              <a:solidFill>
                <a:schemeClr val="accent6">
                  <a:lumMod val="75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2" name="Ελεύθερη σχεδίαση 11"/>
            <p:cNvSpPr/>
            <p:nvPr/>
          </p:nvSpPr>
          <p:spPr>
            <a:xfrm>
              <a:off x="987968" y="3467702"/>
              <a:ext cx="3029504" cy="763500"/>
            </a:xfrm>
            <a:custGeom>
              <a:avLst/>
              <a:gdLst>
                <a:gd name="connsiteX0" fmla="*/ 0 w 3029890"/>
                <a:gd name="connsiteY0" fmla="*/ 0 h 763500"/>
                <a:gd name="connsiteX1" fmla="*/ 3029890 w 3029890"/>
                <a:gd name="connsiteY1" fmla="*/ 0 h 763500"/>
                <a:gd name="connsiteX2" fmla="*/ 3029890 w 3029890"/>
                <a:gd name="connsiteY2" fmla="*/ 763500 h 763500"/>
                <a:gd name="connsiteX3" fmla="*/ 0 w 3029890"/>
                <a:gd name="connsiteY3" fmla="*/ 763500 h 763500"/>
                <a:gd name="connsiteX4" fmla="*/ 0 w 3029890"/>
                <a:gd name="connsiteY4" fmla="*/ 0 h 76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890" h="763500">
                  <a:moveTo>
                    <a:pt x="0" y="0"/>
                  </a:moveTo>
                  <a:lnTo>
                    <a:pt x="3029890" y="0"/>
                  </a:lnTo>
                  <a:lnTo>
                    <a:pt x="3029890" y="763500"/>
                  </a:lnTo>
                  <a:lnTo>
                    <a:pt x="0" y="763500"/>
                  </a:lnTo>
                  <a:lnTo>
                    <a:pt x="0" y="0"/>
                  </a:lnTo>
                  <a:close/>
                </a:path>
              </a:pathLst>
            </a:custGeom>
          </p:spPr>
          <p:style>
            <a:lnRef idx="2">
              <a:schemeClr val="accent6"/>
            </a:lnRef>
            <a:fillRef idx="1">
              <a:schemeClr val="lt1"/>
            </a:fillRef>
            <a:effectRef idx="0">
              <a:schemeClr val="accent6"/>
            </a:effectRef>
            <a:fontRef idx="minor">
              <a:schemeClr val="tx1">
                <a:hueOff val="0"/>
                <a:satOff val="0"/>
                <a:lumOff val="0"/>
                <a:alphaOff val="0"/>
              </a:schemeClr>
            </a:fontRef>
          </p:style>
          <p:txBody>
            <a:bodyPr lIns="128016" tIns="128016" rIns="128016" bIns="128016" spcCol="1270" anchor="ctr"/>
            <a:lstStyle/>
            <a:p>
              <a:pPr defTabSz="800100" fontAlgn="auto">
                <a:lnSpc>
                  <a:spcPct val="90000"/>
                </a:lnSpc>
                <a:spcAft>
                  <a:spcPct val="35000"/>
                </a:spcAft>
                <a:defRPr/>
              </a:pPr>
              <a:r>
                <a:rPr lang="el-GR" b="1" dirty="0">
                  <a:solidFill>
                    <a:schemeClr val="accent1"/>
                  </a:solidFill>
                </a:rPr>
                <a:t>Ηλεκτρονική Διακυβέρνηση Τώρα</a:t>
              </a:r>
            </a:p>
          </p:txBody>
        </p:sp>
      </p:grpSp>
      <p:grpSp>
        <p:nvGrpSpPr>
          <p:cNvPr id="31" name="Ομάδα 30"/>
          <p:cNvGrpSpPr>
            <a:grpSpLocks/>
          </p:cNvGrpSpPr>
          <p:nvPr/>
        </p:nvGrpSpPr>
        <p:grpSpPr bwMode="auto">
          <a:xfrm>
            <a:off x="350838" y="4244975"/>
            <a:ext cx="3656012" cy="763588"/>
            <a:chOff x="350752" y="4245090"/>
            <a:chExt cx="3656686" cy="763500"/>
          </a:xfrm>
        </p:grpSpPr>
        <p:sp>
          <p:nvSpPr>
            <p:cNvPr id="13" name="Ορθογώνιο 12"/>
            <p:cNvSpPr/>
            <p:nvPr/>
          </p:nvSpPr>
          <p:spPr>
            <a:xfrm>
              <a:off x="350752" y="4445092"/>
              <a:ext cx="327085" cy="326987"/>
            </a:xfrm>
            <a:prstGeom prst="rect">
              <a:avLst/>
            </a:prstGeom>
            <a:ln>
              <a:solidFill>
                <a:schemeClr val="accent6">
                  <a:lumMod val="75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4" name="Ελεύθερη σχεδίαση 13"/>
            <p:cNvSpPr/>
            <p:nvPr/>
          </p:nvSpPr>
          <p:spPr>
            <a:xfrm>
              <a:off x="998571" y="4245090"/>
              <a:ext cx="3008867" cy="763500"/>
            </a:xfrm>
            <a:custGeom>
              <a:avLst/>
              <a:gdLst>
                <a:gd name="connsiteX0" fmla="*/ 0 w 3009365"/>
                <a:gd name="connsiteY0" fmla="*/ 0 h 763500"/>
                <a:gd name="connsiteX1" fmla="*/ 3009365 w 3009365"/>
                <a:gd name="connsiteY1" fmla="*/ 0 h 763500"/>
                <a:gd name="connsiteX2" fmla="*/ 3009365 w 3009365"/>
                <a:gd name="connsiteY2" fmla="*/ 763500 h 763500"/>
                <a:gd name="connsiteX3" fmla="*/ 0 w 3009365"/>
                <a:gd name="connsiteY3" fmla="*/ 763500 h 763500"/>
                <a:gd name="connsiteX4" fmla="*/ 0 w 3009365"/>
                <a:gd name="connsiteY4" fmla="*/ 0 h 76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9365" h="763500">
                  <a:moveTo>
                    <a:pt x="0" y="0"/>
                  </a:moveTo>
                  <a:lnTo>
                    <a:pt x="3009365" y="0"/>
                  </a:lnTo>
                  <a:lnTo>
                    <a:pt x="3009365" y="763500"/>
                  </a:lnTo>
                  <a:lnTo>
                    <a:pt x="0" y="763500"/>
                  </a:lnTo>
                  <a:lnTo>
                    <a:pt x="0" y="0"/>
                  </a:lnTo>
                  <a:close/>
                </a:path>
              </a:pathLst>
            </a:custGeom>
          </p:spPr>
          <p:style>
            <a:lnRef idx="2">
              <a:schemeClr val="accent6"/>
            </a:lnRef>
            <a:fillRef idx="1">
              <a:schemeClr val="lt1"/>
            </a:fillRef>
            <a:effectRef idx="0">
              <a:schemeClr val="accent6"/>
            </a:effectRef>
            <a:fontRef idx="minor">
              <a:schemeClr val="tx1">
                <a:hueOff val="0"/>
                <a:satOff val="0"/>
                <a:lumOff val="0"/>
                <a:alphaOff val="0"/>
              </a:schemeClr>
            </a:fontRef>
          </p:style>
          <p:txBody>
            <a:bodyPr lIns="128016" tIns="128016" rIns="128016" bIns="128016" spcCol="1270" anchor="ctr"/>
            <a:lstStyle/>
            <a:p>
              <a:pPr defTabSz="800100" fontAlgn="auto">
                <a:lnSpc>
                  <a:spcPct val="90000"/>
                </a:lnSpc>
                <a:spcAft>
                  <a:spcPct val="35000"/>
                </a:spcAft>
                <a:defRPr/>
              </a:pPr>
              <a:r>
                <a:rPr lang="el-GR" b="1" dirty="0">
                  <a:solidFill>
                    <a:schemeClr val="accent1"/>
                  </a:solidFill>
                </a:rPr>
                <a:t>Ενιαίο Σύστημα Διαχείρισης Ανθρώπινου Δυναμικού </a:t>
              </a:r>
            </a:p>
          </p:txBody>
        </p:sp>
      </p:grpSp>
      <p:grpSp>
        <p:nvGrpSpPr>
          <p:cNvPr id="32" name="Ομάδα 31"/>
          <p:cNvGrpSpPr>
            <a:grpSpLocks/>
          </p:cNvGrpSpPr>
          <p:nvPr/>
        </p:nvGrpSpPr>
        <p:grpSpPr bwMode="auto">
          <a:xfrm>
            <a:off x="339725" y="4994275"/>
            <a:ext cx="3678238" cy="763588"/>
            <a:chOff x="340489" y="4994703"/>
            <a:chExt cx="3676983" cy="763500"/>
          </a:xfrm>
        </p:grpSpPr>
        <p:sp>
          <p:nvSpPr>
            <p:cNvPr id="15" name="Ορθογώνιο 14"/>
            <p:cNvSpPr/>
            <p:nvPr/>
          </p:nvSpPr>
          <p:spPr>
            <a:xfrm>
              <a:off x="340489" y="5208991"/>
              <a:ext cx="326913" cy="326987"/>
            </a:xfrm>
            <a:prstGeom prst="rect">
              <a:avLst/>
            </a:prstGeom>
            <a:ln>
              <a:solidFill>
                <a:schemeClr val="accent6">
                  <a:lumMod val="75000"/>
                </a:schemeClr>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6" name="Ελεύθερη σχεδίαση 15"/>
            <p:cNvSpPr/>
            <p:nvPr/>
          </p:nvSpPr>
          <p:spPr>
            <a:xfrm>
              <a:off x="987968" y="4994703"/>
              <a:ext cx="3029504" cy="763500"/>
            </a:xfrm>
            <a:custGeom>
              <a:avLst/>
              <a:gdLst>
                <a:gd name="connsiteX0" fmla="*/ 0 w 3029890"/>
                <a:gd name="connsiteY0" fmla="*/ 0 h 763500"/>
                <a:gd name="connsiteX1" fmla="*/ 3029890 w 3029890"/>
                <a:gd name="connsiteY1" fmla="*/ 0 h 763500"/>
                <a:gd name="connsiteX2" fmla="*/ 3029890 w 3029890"/>
                <a:gd name="connsiteY2" fmla="*/ 763500 h 763500"/>
                <a:gd name="connsiteX3" fmla="*/ 0 w 3029890"/>
                <a:gd name="connsiteY3" fmla="*/ 763500 h 763500"/>
                <a:gd name="connsiteX4" fmla="*/ 0 w 3029890"/>
                <a:gd name="connsiteY4" fmla="*/ 0 h 76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9890" h="763500">
                  <a:moveTo>
                    <a:pt x="0" y="0"/>
                  </a:moveTo>
                  <a:lnTo>
                    <a:pt x="3029890" y="0"/>
                  </a:lnTo>
                  <a:lnTo>
                    <a:pt x="3029890" y="763500"/>
                  </a:lnTo>
                  <a:lnTo>
                    <a:pt x="0" y="763500"/>
                  </a:lnTo>
                  <a:lnTo>
                    <a:pt x="0" y="0"/>
                  </a:lnTo>
                  <a:close/>
                </a:path>
              </a:pathLst>
            </a:custGeom>
          </p:spPr>
          <p:style>
            <a:lnRef idx="2">
              <a:schemeClr val="accent6"/>
            </a:lnRef>
            <a:fillRef idx="1">
              <a:schemeClr val="lt1"/>
            </a:fillRef>
            <a:effectRef idx="0">
              <a:schemeClr val="accent6"/>
            </a:effectRef>
            <a:fontRef idx="minor">
              <a:schemeClr val="tx1">
                <a:hueOff val="0"/>
                <a:satOff val="0"/>
                <a:lumOff val="0"/>
                <a:alphaOff val="0"/>
              </a:schemeClr>
            </a:fontRef>
          </p:style>
          <p:txBody>
            <a:bodyPr lIns="128016" tIns="128016" rIns="128016" bIns="128016" spcCol="1270" anchor="ctr"/>
            <a:lstStyle/>
            <a:p>
              <a:pPr defTabSz="800100" fontAlgn="auto">
                <a:lnSpc>
                  <a:spcPct val="90000"/>
                </a:lnSpc>
                <a:spcAft>
                  <a:spcPct val="35000"/>
                </a:spcAft>
                <a:defRPr/>
              </a:pPr>
              <a:r>
                <a:rPr lang="el-GR" b="1" dirty="0">
                  <a:solidFill>
                    <a:schemeClr val="accent1"/>
                  </a:solidFill>
                </a:rPr>
                <a:t>Ενιαίο Σύστημα Εξυπηρέτησης Πολιτών</a:t>
              </a:r>
            </a:p>
          </p:txBody>
        </p:sp>
      </p:grpSp>
      <p:grpSp>
        <p:nvGrpSpPr>
          <p:cNvPr id="36" name="Ομάδα 35"/>
          <p:cNvGrpSpPr>
            <a:grpSpLocks/>
          </p:cNvGrpSpPr>
          <p:nvPr/>
        </p:nvGrpSpPr>
        <p:grpSpPr bwMode="auto">
          <a:xfrm>
            <a:off x="4643438" y="1125538"/>
            <a:ext cx="4498975" cy="1387475"/>
            <a:chOff x="4644007" y="1124744"/>
            <a:chExt cx="4498124" cy="1388646"/>
          </a:xfrm>
        </p:grpSpPr>
        <p:sp>
          <p:nvSpPr>
            <p:cNvPr id="17" name="Ορθογώνιο 16"/>
            <p:cNvSpPr/>
            <p:nvPr/>
          </p:nvSpPr>
          <p:spPr>
            <a:xfrm>
              <a:off x="4644007" y="1989073"/>
              <a:ext cx="3960063" cy="524317"/>
            </a:xfrm>
            <a:prstGeom prst="rect">
              <a:avLst/>
            </a:prstGeom>
          </p:spPr>
          <p:style>
            <a:lnRef idx="2">
              <a:schemeClr val="accent5">
                <a:hueOff val="-9933876"/>
                <a:satOff val="39811"/>
                <a:lumOff val="8628"/>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8" name="Ορθογώνιο 17"/>
            <p:cNvSpPr/>
            <p:nvPr/>
          </p:nvSpPr>
          <p:spPr>
            <a:xfrm>
              <a:off x="4683686" y="2154312"/>
              <a:ext cx="326963" cy="327301"/>
            </a:xfrm>
            <a:prstGeom prst="rect">
              <a:avLst/>
            </a:prstGeom>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9" name="Ελεύθερη σχεδίαση 18"/>
            <p:cNvSpPr/>
            <p:nvPr/>
          </p:nvSpPr>
          <p:spPr>
            <a:xfrm>
              <a:off x="4683686" y="1124744"/>
              <a:ext cx="4458445" cy="722922"/>
            </a:xfrm>
            <a:custGeom>
              <a:avLst/>
              <a:gdLst>
                <a:gd name="connsiteX0" fmla="*/ 0 w 4458665"/>
                <a:gd name="connsiteY0" fmla="*/ 0 h 722478"/>
                <a:gd name="connsiteX1" fmla="*/ 4458665 w 4458665"/>
                <a:gd name="connsiteY1" fmla="*/ 0 h 722478"/>
                <a:gd name="connsiteX2" fmla="*/ 4458665 w 4458665"/>
                <a:gd name="connsiteY2" fmla="*/ 722478 h 722478"/>
                <a:gd name="connsiteX3" fmla="*/ 0 w 4458665"/>
                <a:gd name="connsiteY3" fmla="*/ 722478 h 722478"/>
                <a:gd name="connsiteX4" fmla="*/ 0 w 4458665"/>
                <a:gd name="connsiteY4" fmla="*/ 0 h 722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58665" h="722478">
                  <a:moveTo>
                    <a:pt x="0" y="0"/>
                  </a:moveTo>
                  <a:lnTo>
                    <a:pt x="4458665" y="0"/>
                  </a:lnTo>
                  <a:lnTo>
                    <a:pt x="4458665" y="722478"/>
                  </a:lnTo>
                  <a:lnTo>
                    <a:pt x="0" y="7224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47625" tIns="31750" rIns="47625" bIns="31750" spcCol="1270" anchor="ctr"/>
            <a:lstStyle/>
            <a:p>
              <a:pPr algn="ctr" defTabSz="1111250" fontAlgn="auto">
                <a:lnSpc>
                  <a:spcPct val="90000"/>
                </a:lnSpc>
                <a:spcAft>
                  <a:spcPct val="35000"/>
                </a:spcAft>
                <a:defRPr/>
              </a:pPr>
              <a:r>
                <a:rPr lang="el-GR" sz="2500" b="1" dirty="0">
                  <a:solidFill>
                    <a:schemeClr val="accent1"/>
                  </a:solidFill>
                </a:rPr>
                <a:t>Έργα Κάθετων Τομέων Πολιτικής</a:t>
              </a:r>
            </a:p>
          </p:txBody>
        </p:sp>
      </p:grpSp>
      <p:grpSp>
        <p:nvGrpSpPr>
          <p:cNvPr id="37" name="Ομάδα 36"/>
          <p:cNvGrpSpPr>
            <a:grpSpLocks/>
          </p:cNvGrpSpPr>
          <p:nvPr/>
        </p:nvGrpSpPr>
        <p:grpSpPr bwMode="auto">
          <a:xfrm>
            <a:off x="4683125" y="2693988"/>
            <a:ext cx="3892550" cy="763587"/>
            <a:chOff x="4683466" y="2693742"/>
            <a:chExt cx="3892080" cy="763500"/>
          </a:xfrm>
        </p:grpSpPr>
        <p:sp>
          <p:nvSpPr>
            <p:cNvPr id="20" name="Ορθογώνιο 19"/>
            <p:cNvSpPr/>
            <p:nvPr/>
          </p:nvSpPr>
          <p:spPr>
            <a:xfrm>
              <a:off x="4683466" y="2917553"/>
              <a:ext cx="326986" cy="326988"/>
            </a:xfrm>
            <a:prstGeom prst="rect">
              <a:avLst/>
            </a:prstGeom>
            <a:ln>
              <a:solidFill>
                <a:srgbClr val="00B0F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1" name="Ελεύθερη σχεδίαση 20"/>
            <p:cNvSpPr/>
            <p:nvPr/>
          </p:nvSpPr>
          <p:spPr>
            <a:xfrm>
              <a:off x="5219976" y="2693742"/>
              <a:ext cx="3355570" cy="763500"/>
            </a:xfrm>
            <a:custGeom>
              <a:avLst/>
              <a:gdLst>
                <a:gd name="connsiteX0" fmla="*/ 0 w 3355561"/>
                <a:gd name="connsiteY0" fmla="*/ 0 h 763500"/>
                <a:gd name="connsiteX1" fmla="*/ 3355561 w 3355561"/>
                <a:gd name="connsiteY1" fmla="*/ 0 h 763500"/>
                <a:gd name="connsiteX2" fmla="*/ 3355561 w 3355561"/>
                <a:gd name="connsiteY2" fmla="*/ 763500 h 763500"/>
                <a:gd name="connsiteX3" fmla="*/ 0 w 3355561"/>
                <a:gd name="connsiteY3" fmla="*/ 763500 h 763500"/>
                <a:gd name="connsiteX4" fmla="*/ 0 w 3355561"/>
                <a:gd name="connsiteY4" fmla="*/ 0 h 76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5561" h="763500">
                  <a:moveTo>
                    <a:pt x="0" y="0"/>
                  </a:moveTo>
                  <a:lnTo>
                    <a:pt x="3355561" y="0"/>
                  </a:lnTo>
                  <a:lnTo>
                    <a:pt x="3355561" y="763500"/>
                  </a:lnTo>
                  <a:lnTo>
                    <a:pt x="0" y="763500"/>
                  </a:lnTo>
                  <a:lnTo>
                    <a:pt x="0" y="0"/>
                  </a:lnTo>
                  <a:close/>
                </a:path>
              </a:pathLst>
            </a:custGeom>
          </p:spPr>
          <p:style>
            <a:lnRef idx="2">
              <a:schemeClr val="accent6"/>
            </a:lnRef>
            <a:fillRef idx="1">
              <a:schemeClr val="lt1"/>
            </a:fillRef>
            <a:effectRef idx="0">
              <a:schemeClr val="accent6"/>
            </a:effectRef>
            <a:fontRef idx="minor">
              <a:schemeClr val="tx1">
                <a:hueOff val="0"/>
                <a:satOff val="0"/>
                <a:lumOff val="0"/>
                <a:alphaOff val="0"/>
              </a:schemeClr>
            </a:fontRef>
          </p:style>
          <p:txBody>
            <a:bodyPr lIns="128016" tIns="128016" rIns="128016" bIns="128016" spcCol="1270" anchor="ctr"/>
            <a:lstStyle/>
            <a:p>
              <a:pPr defTabSz="800100" fontAlgn="auto">
                <a:lnSpc>
                  <a:spcPct val="90000"/>
                </a:lnSpc>
                <a:spcAft>
                  <a:spcPct val="35000"/>
                </a:spcAft>
                <a:defRPr/>
              </a:pPr>
              <a:r>
                <a:rPr lang="el-GR" b="1" dirty="0">
                  <a:solidFill>
                    <a:schemeClr val="accent1"/>
                  </a:solidFill>
                </a:rPr>
                <a:t>Αναδιοργάνωση και Διοικητική Μεταρρύθμιση OTA α’ και β’ Βαθμού</a:t>
              </a:r>
            </a:p>
          </p:txBody>
        </p:sp>
      </p:grpSp>
      <p:grpSp>
        <p:nvGrpSpPr>
          <p:cNvPr id="38" name="Ομάδα 37"/>
          <p:cNvGrpSpPr>
            <a:grpSpLocks/>
          </p:cNvGrpSpPr>
          <p:nvPr/>
        </p:nvGrpSpPr>
        <p:grpSpPr bwMode="auto">
          <a:xfrm>
            <a:off x="4683125" y="3463925"/>
            <a:ext cx="3889375" cy="763588"/>
            <a:chOff x="4683466" y="3463312"/>
            <a:chExt cx="3888265" cy="763500"/>
          </a:xfrm>
        </p:grpSpPr>
        <p:sp>
          <p:nvSpPr>
            <p:cNvPr id="22" name="Ορθογώνιο 21"/>
            <p:cNvSpPr/>
            <p:nvPr/>
          </p:nvSpPr>
          <p:spPr>
            <a:xfrm>
              <a:off x="4683466" y="3680775"/>
              <a:ext cx="326932" cy="328574"/>
            </a:xfrm>
            <a:prstGeom prst="rect">
              <a:avLst/>
            </a:prstGeom>
            <a:ln>
              <a:solidFill>
                <a:srgbClr val="00B0F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3" name="Ελεύθερη σχεδίαση 22"/>
            <p:cNvSpPr/>
            <p:nvPr/>
          </p:nvSpPr>
          <p:spPr>
            <a:xfrm>
              <a:off x="5216714" y="3463312"/>
              <a:ext cx="3355017" cy="763500"/>
            </a:xfrm>
            <a:custGeom>
              <a:avLst/>
              <a:gdLst>
                <a:gd name="connsiteX0" fmla="*/ 0 w 3355561"/>
                <a:gd name="connsiteY0" fmla="*/ 0 h 763500"/>
                <a:gd name="connsiteX1" fmla="*/ 3355561 w 3355561"/>
                <a:gd name="connsiteY1" fmla="*/ 0 h 763500"/>
                <a:gd name="connsiteX2" fmla="*/ 3355561 w 3355561"/>
                <a:gd name="connsiteY2" fmla="*/ 763500 h 763500"/>
                <a:gd name="connsiteX3" fmla="*/ 0 w 3355561"/>
                <a:gd name="connsiteY3" fmla="*/ 763500 h 763500"/>
                <a:gd name="connsiteX4" fmla="*/ 0 w 3355561"/>
                <a:gd name="connsiteY4" fmla="*/ 0 h 76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5561" h="763500">
                  <a:moveTo>
                    <a:pt x="0" y="0"/>
                  </a:moveTo>
                  <a:lnTo>
                    <a:pt x="3355561" y="0"/>
                  </a:lnTo>
                  <a:lnTo>
                    <a:pt x="3355561" y="763500"/>
                  </a:lnTo>
                  <a:lnTo>
                    <a:pt x="0" y="763500"/>
                  </a:lnTo>
                  <a:lnTo>
                    <a:pt x="0" y="0"/>
                  </a:lnTo>
                  <a:close/>
                </a:path>
              </a:pathLst>
            </a:custGeom>
          </p:spPr>
          <p:style>
            <a:lnRef idx="2">
              <a:schemeClr val="accent6"/>
            </a:lnRef>
            <a:fillRef idx="1">
              <a:schemeClr val="lt1"/>
            </a:fillRef>
            <a:effectRef idx="0">
              <a:schemeClr val="accent6"/>
            </a:effectRef>
            <a:fontRef idx="minor">
              <a:schemeClr val="tx1">
                <a:hueOff val="0"/>
                <a:satOff val="0"/>
                <a:lumOff val="0"/>
                <a:alphaOff val="0"/>
              </a:schemeClr>
            </a:fontRef>
          </p:style>
          <p:txBody>
            <a:bodyPr lIns="128016" tIns="128016" rIns="128016" bIns="128016" spcCol="1270" anchor="ctr"/>
            <a:lstStyle/>
            <a:p>
              <a:pPr defTabSz="800100" fontAlgn="auto">
                <a:lnSpc>
                  <a:spcPct val="90000"/>
                </a:lnSpc>
                <a:spcAft>
                  <a:spcPct val="35000"/>
                </a:spcAft>
                <a:defRPr/>
              </a:pPr>
              <a:r>
                <a:rPr lang="el-GR" b="1" dirty="0">
                  <a:solidFill>
                    <a:schemeClr val="accent1"/>
                  </a:solidFill>
                </a:rPr>
                <a:t>Μεταρρύθμιση του Δημοσιονομικού Συστήματος στην Κεντρική Διοίκηση</a:t>
              </a:r>
            </a:p>
          </p:txBody>
        </p:sp>
      </p:grpSp>
      <p:grpSp>
        <p:nvGrpSpPr>
          <p:cNvPr id="39" name="Ομάδα 38"/>
          <p:cNvGrpSpPr>
            <a:grpSpLocks/>
          </p:cNvGrpSpPr>
          <p:nvPr/>
        </p:nvGrpSpPr>
        <p:grpSpPr bwMode="auto">
          <a:xfrm>
            <a:off x="4683125" y="4221163"/>
            <a:ext cx="3892550" cy="763587"/>
            <a:chOff x="4683466" y="4220742"/>
            <a:chExt cx="3892080" cy="763500"/>
          </a:xfrm>
        </p:grpSpPr>
        <p:sp>
          <p:nvSpPr>
            <p:cNvPr id="24" name="Ορθογώνιο 23"/>
            <p:cNvSpPr/>
            <p:nvPr/>
          </p:nvSpPr>
          <p:spPr>
            <a:xfrm>
              <a:off x="4683466" y="4444553"/>
              <a:ext cx="326986" cy="326988"/>
            </a:xfrm>
            <a:prstGeom prst="rect">
              <a:avLst/>
            </a:prstGeom>
            <a:ln>
              <a:solidFill>
                <a:srgbClr val="00B0F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5" name="Ελεύθερη σχεδίαση 24"/>
            <p:cNvSpPr/>
            <p:nvPr/>
          </p:nvSpPr>
          <p:spPr>
            <a:xfrm>
              <a:off x="5219976" y="4220742"/>
              <a:ext cx="3355570" cy="763500"/>
            </a:xfrm>
            <a:custGeom>
              <a:avLst/>
              <a:gdLst>
                <a:gd name="connsiteX0" fmla="*/ 0 w 3355561"/>
                <a:gd name="connsiteY0" fmla="*/ 0 h 763500"/>
                <a:gd name="connsiteX1" fmla="*/ 3355561 w 3355561"/>
                <a:gd name="connsiteY1" fmla="*/ 0 h 763500"/>
                <a:gd name="connsiteX2" fmla="*/ 3355561 w 3355561"/>
                <a:gd name="connsiteY2" fmla="*/ 763500 h 763500"/>
                <a:gd name="connsiteX3" fmla="*/ 0 w 3355561"/>
                <a:gd name="connsiteY3" fmla="*/ 763500 h 763500"/>
                <a:gd name="connsiteX4" fmla="*/ 0 w 3355561"/>
                <a:gd name="connsiteY4" fmla="*/ 0 h 76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5561" h="763500">
                  <a:moveTo>
                    <a:pt x="0" y="0"/>
                  </a:moveTo>
                  <a:lnTo>
                    <a:pt x="3355561" y="0"/>
                  </a:lnTo>
                  <a:lnTo>
                    <a:pt x="3355561" y="763500"/>
                  </a:lnTo>
                  <a:lnTo>
                    <a:pt x="0" y="763500"/>
                  </a:lnTo>
                  <a:lnTo>
                    <a:pt x="0" y="0"/>
                  </a:lnTo>
                  <a:close/>
                </a:path>
              </a:pathLst>
            </a:custGeom>
          </p:spPr>
          <p:style>
            <a:lnRef idx="2">
              <a:schemeClr val="accent6"/>
            </a:lnRef>
            <a:fillRef idx="1">
              <a:schemeClr val="lt1"/>
            </a:fillRef>
            <a:effectRef idx="0">
              <a:schemeClr val="accent6"/>
            </a:effectRef>
            <a:fontRef idx="minor">
              <a:schemeClr val="tx1">
                <a:hueOff val="0"/>
                <a:satOff val="0"/>
                <a:lumOff val="0"/>
                <a:alphaOff val="0"/>
              </a:schemeClr>
            </a:fontRef>
          </p:style>
          <p:txBody>
            <a:bodyPr lIns="128016" tIns="128016" rIns="128016" bIns="128016" spcCol="1270" anchor="ctr"/>
            <a:lstStyle/>
            <a:p>
              <a:pPr defTabSz="800100" fontAlgn="auto">
                <a:lnSpc>
                  <a:spcPct val="90000"/>
                </a:lnSpc>
                <a:spcAft>
                  <a:spcPct val="35000"/>
                </a:spcAft>
                <a:defRPr/>
              </a:pPr>
              <a:r>
                <a:rPr lang="el-GR" b="1" dirty="0">
                  <a:solidFill>
                    <a:schemeClr val="accent1"/>
                  </a:solidFill>
                </a:rPr>
                <a:t>Έκδοση σύνταξης του ΙΚΑ σε μία ημέρα</a:t>
              </a:r>
            </a:p>
          </p:txBody>
        </p:sp>
      </p:grpSp>
      <p:grpSp>
        <p:nvGrpSpPr>
          <p:cNvPr id="40" name="Ομάδα 39"/>
          <p:cNvGrpSpPr>
            <a:grpSpLocks/>
          </p:cNvGrpSpPr>
          <p:nvPr/>
        </p:nvGrpSpPr>
        <p:grpSpPr bwMode="auto">
          <a:xfrm>
            <a:off x="4683125" y="4979988"/>
            <a:ext cx="3889375" cy="763587"/>
            <a:chOff x="4683466" y="4979707"/>
            <a:chExt cx="3889675" cy="763500"/>
          </a:xfrm>
        </p:grpSpPr>
        <p:sp>
          <p:nvSpPr>
            <p:cNvPr id="26" name="Ορθογώνιο 25"/>
            <p:cNvSpPr/>
            <p:nvPr/>
          </p:nvSpPr>
          <p:spPr>
            <a:xfrm>
              <a:off x="4683466" y="5208281"/>
              <a:ext cx="327050" cy="326988"/>
            </a:xfrm>
            <a:prstGeom prst="rect">
              <a:avLst/>
            </a:prstGeom>
            <a:ln>
              <a:solidFill>
                <a:srgbClr val="00B0F0"/>
              </a:solidFill>
            </a:ln>
          </p:spPr>
          <p:style>
            <a:lnRef idx="2">
              <a:scrgbClr r="0" g="0" b="0"/>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27" name="Ελεύθερη σχεδίαση 26"/>
            <p:cNvSpPr/>
            <p:nvPr/>
          </p:nvSpPr>
          <p:spPr>
            <a:xfrm>
              <a:off x="5216907" y="4979707"/>
              <a:ext cx="3356234" cy="763500"/>
            </a:xfrm>
            <a:custGeom>
              <a:avLst/>
              <a:gdLst>
                <a:gd name="connsiteX0" fmla="*/ 0 w 3355561"/>
                <a:gd name="connsiteY0" fmla="*/ 0 h 763500"/>
                <a:gd name="connsiteX1" fmla="*/ 3355561 w 3355561"/>
                <a:gd name="connsiteY1" fmla="*/ 0 h 763500"/>
                <a:gd name="connsiteX2" fmla="*/ 3355561 w 3355561"/>
                <a:gd name="connsiteY2" fmla="*/ 763500 h 763500"/>
                <a:gd name="connsiteX3" fmla="*/ 0 w 3355561"/>
                <a:gd name="connsiteY3" fmla="*/ 763500 h 763500"/>
                <a:gd name="connsiteX4" fmla="*/ 0 w 3355561"/>
                <a:gd name="connsiteY4" fmla="*/ 0 h 76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5561" h="763500">
                  <a:moveTo>
                    <a:pt x="0" y="0"/>
                  </a:moveTo>
                  <a:lnTo>
                    <a:pt x="3355561" y="0"/>
                  </a:lnTo>
                  <a:lnTo>
                    <a:pt x="3355561" y="763500"/>
                  </a:lnTo>
                  <a:lnTo>
                    <a:pt x="0" y="763500"/>
                  </a:lnTo>
                  <a:lnTo>
                    <a:pt x="0" y="0"/>
                  </a:lnTo>
                  <a:close/>
                </a:path>
              </a:pathLst>
            </a:custGeom>
          </p:spPr>
          <p:style>
            <a:lnRef idx="2">
              <a:schemeClr val="accent6"/>
            </a:lnRef>
            <a:fillRef idx="1">
              <a:schemeClr val="lt1"/>
            </a:fillRef>
            <a:effectRef idx="0">
              <a:schemeClr val="accent6"/>
            </a:effectRef>
            <a:fontRef idx="minor">
              <a:schemeClr val="tx1">
                <a:hueOff val="0"/>
                <a:satOff val="0"/>
                <a:lumOff val="0"/>
                <a:alphaOff val="0"/>
              </a:schemeClr>
            </a:fontRef>
          </p:style>
          <p:txBody>
            <a:bodyPr lIns="128016" tIns="128016" rIns="128016" bIns="128016" spcCol="1270" anchor="ctr"/>
            <a:lstStyle/>
            <a:p>
              <a:pPr defTabSz="800100" fontAlgn="auto">
                <a:lnSpc>
                  <a:spcPct val="90000"/>
                </a:lnSpc>
                <a:spcAft>
                  <a:spcPct val="35000"/>
                </a:spcAft>
                <a:defRPr/>
              </a:pPr>
              <a:r>
                <a:rPr lang="el-GR" b="1" dirty="0">
                  <a:solidFill>
                    <a:schemeClr val="accent1"/>
                  </a:solidFill>
                </a:rPr>
                <a:t>Βελτιστοποίηση της Ροής Ποινικής, Πολιτικής και Διοικητικής Διαδικασίας</a:t>
              </a:r>
            </a:p>
          </p:txBody>
        </p:sp>
      </p:grpSp>
      <p:grpSp>
        <p:nvGrpSpPr>
          <p:cNvPr id="41" name="Ομάδα 40"/>
          <p:cNvGrpSpPr>
            <a:grpSpLocks/>
          </p:cNvGrpSpPr>
          <p:nvPr/>
        </p:nvGrpSpPr>
        <p:grpSpPr bwMode="auto">
          <a:xfrm>
            <a:off x="4683125" y="5748338"/>
            <a:ext cx="3892550" cy="763587"/>
            <a:chOff x="4683466" y="5747743"/>
            <a:chExt cx="3892080" cy="763500"/>
          </a:xfrm>
        </p:grpSpPr>
        <p:sp>
          <p:nvSpPr>
            <p:cNvPr id="28" name="Ορθογώνιο 27">
              <a:hlinkClick r:id="" action="ppaction://noaction" highlightClick="1"/>
            </p:cNvPr>
            <p:cNvSpPr/>
            <p:nvPr/>
          </p:nvSpPr>
          <p:spPr>
            <a:xfrm>
              <a:off x="4683466" y="5971554"/>
              <a:ext cx="326986" cy="326988"/>
            </a:xfrm>
            <a:prstGeom prst="rect">
              <a:avLst/>
            </a:prstGeom>
            <a:solidFill>
              <a:schemeClr val="bg1"/>
            </a:solidFill>
            <a:ln>
              <a:solidFill>
                <a:srgbClr val="00B0F0"/>
              </a:solid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29" name="Ελεύθερη σχεδίαση 28"/>
            <p:cNvSpPr/>
            <p:nvPr/>
          </p:nvSpPr>
          <p:spPr>
            <a:xfrm>
              <a:off x="5219976" y="5747743"/>
              <a:ext cx="3355570" cy="763500"/>
            </a:xfrm>
            <a:custGeom>
              <a:avLst/>
              <a:gdLst>
                <a:gd name="connsiteX0" fmla="*/ 0 w 3355561"/>
                <a:gd name="connsiteY0" fmla="*/ 0 h 763500"/>
                <a:gd name="connsiteX1" fmla="*/ 3355561 w 3355561"/>
                <a:gd name="connsiteY1" fmla="*/ 0 h 763500"/>
                <a:gd name="connsiteX2" fmla="*/ 3355561 w 3355561"/>
                <a:gd name="connsiteY2" fmla="*/ 763500 h 763500"/>
                <a:gd name="connsiteX3" fmla="*/ 0 w 3355561"/>
                <a:gd name="connsiteY3" fmla="*/ 763500 h 763500"/>
                <a:gd name="connsiteX4" fmla="*/ 0 w 3355561"/>
                <a:gd name="connsiteY4" fmla="*/ 0 h 76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5561" h="763500">
                  <a:moveTo>
                    <a:pt x="0" y="0"/>
                  </a:moveTo>
                  <a:lnTo>
                    <a:pt x="3355561" y="0"/>
                  </a:lnTo>
                  <a:lnTo>
                    <a:pt x="3355561" y="763500"/>
                  </a:lnTo>
                  <a:lnTo>
                    <a:pt x="0" y="763500"/>
                  </a:lnTo>
                  <a:lnTo>
                    <a:pt x="0" y="0"/>
                  </a:lnTo>
                  <a:close/>
                </a:path>
              </a:pathLst>
            </a:custGeom>
          </p:spPr>
          <p:style>
            <a:lnRef idx="2">
              <a:schemeClr val="accent6"/>
            </a:lnRef>
            <a:fillRef idx="1">
              <a:schemeClr val="lt1"/>
            </a:fillRef>
            <a:effectRef idx="0">
              <a:schemeClr val="accent6"/>
            </a:effectRef>
            <a:fontRef idx="minor">
              <a:schemeClr val="tx1">
                <a:hueOff val="0"/>
                <a:satOff val="0"/>
                <a:lumOff val="0"/>
                <a:alphaOff val="0"/>
              </a:schemeClr>
            </a:fontRef>
          </p:style>
          <p:txBody>
            <a:bodyPr lIns="128016" tIns="128016" rIns="128016" bIns="128016" spcCol="1270" anchor="ctr"/>
            <a:lstStyle/>
            <a:p>
              <a:pPr defTabSz="800100" fontAlgn="auto">
                <a:lnSpc>
                  <a:spcPct val="90000"/>
                </a:lnSpc>
                <a:spcAft>
                  <a:spcPct val="35000"/>
                </a:spcAft>
                <a:defRPr/>
              </a:pPr>
              <a:r>
                <a:rPr lang="el-GR" b="1" dirty="0">
                  <a:solidFill>
                    <a:schemeClr val="accent1"/>
                  </a:solidFill>
                </a:rPr>
                <a:t>Πληροφοριακό Σύστημα Λειτουργίας Πρωτοβάθμιας Φροντίδας  Υγείας </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fade">
                                      <p:cBhvr>
                                        <p:cTn id="22" dur="500"/>
                                        <p:tgtEl>
                                          <p:spTgt spid="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fade">
                                      <p:cBhvr>
                                        <p:cTn id="37" dur="5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500"/>
                                        <p:tgtEl>
                                          <p:spTgt spid="3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fade">
                                      <p:cBhvr>
                                        <p:cTn id="47" dur="500"/>
                                        <p:tgtEl>
                                          <p:spTgt spid="3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fade">
                                      <p:cBhvr>
                                        <p:cTn id="52" dur="500"/>
                                        <p:tgtEl>
                                          <p:spTgt spid="40"/>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457200" y="274638"/>
            <a:ext cx="8229600" cy="777875"/>
          </a:xfrm>
        </p:spPr>
        <p:txBody>
          <a:bodyPr rtlCol="0">
            <a:normAutofit fontScale="90000"/>
          </a:bodyPr>
          <a:lstStyle/>
          <a:p>
            <a:pPr eaLnBrk="1" fontAlgn="auto" hangingPunct="1">
              <a:spcAft>
                <a:spcPts val="0"/>
              </a:spcAft>
              <a:defRPr/>
            </a:pPr>
            <a:r>
              <a:rPr lang="el-GR" b="1" dirty="0" smtClean="0">
                <a:solidFill>
                  <a:schemeClr val="accent1"/>
                </a:solidFill>
              </a:rPr>
              <a:t>Υλοποίηση Έργων σημαία ΕΠ ΜΔΤ έως 31.12.2017</a:t>
            </a:r>
            <a:endParaRPr lang="el-GR" b="1" dirty="0">
              <a:solidFill>
                <a:schemeClr val="accent1"/>
              </a:solidFill>
            </a:endParaRPr>
          </a:p>
        </p:txBody>
      </p:sp>
      <p:sp>
        <p:nvSpPr>
          <p:cNvPr id="36866" name="Ορθογώνιο 2"/>
          <p:cNvSpPr>
            <a:spLocks noChangeArrowheads="1"/>
          </p:cNvSpPr>
          <p:nvPr/>
        </p:nvSpPr>
        <p:spPr bwMode="auto">
          <a:xfrm>
            <a:off x="0" y="1125538"/>
            <a:ext cx="9144000" cy="5470525"/>
          </a:xfrm>
          <a:prstGeom prst="rect">
            <a:avLst/>
          </a:prstGeom>
          <a:noFill/>
          <a:ln w="9525">
            <a:noFill/>
            <a:miter lim="800000"/>
            <a:headEnd/>
            <a:tailEnd/>
          </a:ln>
        </p:spPr>
        <p:txBody>
          <a:bodyPr/>
          <a:lstStyle/>
          <a:p>
            <a:endParaRPr lang="en-US"/>
          </a:p>
        </p:txBody>
      </p:sp>
      <p:sp>
        <p:nvSpPr>
          <p:cNvPr id="30" name="Θέση περιεχομένου 2"/>
          <p:cNvSpPr>
            <a:spLocks noGrp="1"/>
          </p:cNvSpPr>
          <p:nvPr>
            <p:ph idx="1"/>
          </p:nvPr>
        </p:nvSpPr>
        <p:spPr>
          <a:xfrm>
            <a:off x="468313" y="1196975"/>
            <a:ext cx="8496300" cy="5327650"/>
          </a:xfrm>
        </p:spPr>
        <p:txBody>
          <a:bodyPr rtlCol="0">
            <a:normAutofit fontScale="47500" lnSpcReduction="20000"/>
          </a:bodyPr>
          <a:lstStyle/>
          <a:p>
            <a:pPr algn="just" eaLnBrk="1" fontAlgn="auto" hangingPunct="1">
              <a:spcAft>
                <a:spcPts val="0"/>
              </a:spcAft>
              <a:buFont typeface="Wingdings" panose="05000000000000000000" pitchFamily="2" charset="2"/>
              <a:buChar char="Ø"/>
              <a:defRPr/>
            </a:pPr>
            <a:r>
              <a:rPr lang="el-GR" b="1" u="sng" dirty="0" smtClean="0">
                <a:solidFill>
                  <a:srgbClr val="0070C0"/>
                </a:solidFill>
              </a:rPr>
              <a:t>Εξειδίκευση: </a:t>
            </a:r>
            <a:r>
              <a:rPr lang="el-GR" dirty="0" smtClean="0">
                <a:solidFill>
                  <a:srgbClr val="0070C0"/>
                </a:solidFill>
              </a:rPr>
              <a:t>Έχει εξειδικευτεί το σύνολο των έργων- Σημαία (συνολικός </a:t>
            </a:r>
            <a:r>
              <a:rPr lang="el-GR" dirty="0" err="1" smtClean="0">
                <a:solidFill>
                  <a:srgbClr val="0070C0"/>
                </a:solidFill>
              </a:rPr>
              <a:t>πρ</a:t>
            </a:r>
            <a:r>
              <a:rPr lang="el-GR" dirty="0" smtClean="0">
                <a:solidFill>
                  <a:srgbClr val="0070C0"/>
                </a:solidFill>
              </a:rPr>
              <a:t>/</a:t>
            </a:r>
            <a:r>
              <a:rPr lang="el-GR" dirty="0" err="1" smtClean="0">
                <a:solidFill>
                  <a:srgbClr val="0070C0"/>
                </a:solidFill>
              </a:rPr>
              <a:t>σμός</a:t>
            </a:r>
            <a:r>
              <a:rPr lang="el-GR" dirty="0" smtClean="0">
                <a:solidFill>
                  <a:srgbClr val="0070C0"/>
                </a:solidFill>
              </a:rPr>
              <a:t> 65.535.972€ - ΕΚΤ</a:t>
            </a:r>
            <a:r>
              <a:rPr lang="el-GR" dirty="0">
                <a:solidFill>
                  <a:srgbClr val="0070C0"/>
                </a:solidFill>
              </a:rPr>
              <a:t>: </a:t>
            </a:r>
            <a:r>
              <a:rPr lang="el-GR" dirty="0" smtClean="0">
                <a:solidFill>
                  <a:srgbClr val="0070C0"/>
                </a:solidFill>
              </a:rPr>
              <a:t>22.919.082€, </a:t>
            </a:r>
            <a:r>
              <a:rPr lang="el-GR" dirty="0">
                <a:solidFill>
                  <a:srgbClr val="0070C0"/>
                </a:solidFill>
              </a:rPr>
              <a:t>ΕΤΠΑ: </a:t>
            </a:r>
            <a:r>
              <a:rPr lang="el-GR" dirty="0" smtClean="0">
                <a:solidFill>
                  <a:srgbClr val="0070C0"/>
                </a:solidFill>
              </a:rPr>
              <a:t>42.616.890 €-)</a:t>
            </a:r>
          </a:p>
          <a:p>
            <a:pPr algn="just" eaLnBrk="1" fontAlgn="auto" hangingPunct="1">
              <a:spcAft>
                <a:spcPts val="0"/>
              </a:spcAft>
              <a:buFont typeface="Wingdings" panose="05000000000000000000" pitchFamily="2" charset="2"/>
              <a:buChar char="Ø"/>
              <a:defRPr/>
            </a:pPr>
            <a:r>
              <a:rPr lang="el-GR" sz="3300" b="1" u="sng" dirty="0" smtClean="0">
                <a:solidFill>
                  <a:srgbClr val="0070C0"/>
                </a:solidFill>
              </a:rPr>
              <a:t>Προσκλήσεις:</a:t>
            </a:r>
            <a:r>
              <a:rPr lang="el-GR" sz="3300" dirty="0" smtClean="0">
                <a:solidFill>
                  <a:srgbClr val="0070C0"/>
                </a:solidFill>
              </a:rPr>
              <a:t> </a:t>
            </a:r>
            <a:r>
              <a:rPr lang="el-GR" dirty="0" smtClean="0">
                <a:solidFill>
                  <a:srgbClr val="0070C0"/>
                </a:solidFill>
              </a:rPr>
              <a:t>Για τα έργα- σημαία που χρηματοδοτούνται από το ΕΚΤ έχει </a:t>
            </a:r>
            <a:r>
              <a:rPr lang="el-GR" dirty="0">
                <a:solidFill>
                  <a:srgbClr val="0070C0"/>
                </a:solidFill>
              </a:rPr>
              <a:t>εκδοθεί </a:t>
            </a:r>
            <a:r>
              <a:rPr lang="el-GR" dirty="0" smtClean="0">
                <a:solidFill>
                  <a:srgbClr val="0070C0"/>
                </a:solidFill>
              </a:rPr>
              <a:t>σχετική Πρόσκληση</a:t>
            </a:r>
          </a:p>
          <a:p>
            <a:pPr marL="400050" lvl="1" indent="0" algn="just" eaLnBrk="1" fontAlgn="auto" hangingPunct="1">
              <a:spcAft>
                <a:spcPts val="0"/>
              </a:spcAft>
              <a:buFont typeface="Arial" pitchFamily="34" charset="0"/>
              <a:buNone/>
              <a:defRPr/>
            </a:pPr>
            <a:r>
              <a:rPr lang="el-GR" sz="3200" dirty="0" smtClean="0">
                <a:solidFill>
                  <a:srgbClr val="0070C0"/>
                </a:solidFill>
              </a:rPr>
              <a:t>Για </a:t>
            </a:r>
            <a:r>
              <a:rPr lang="el-GR" sz="3200" dirty="0">
                <a:solidFill>
                  <a:srgbClr val="0070C0"/>
                </a:solidFill>
              </a:rPr>
              <a:t>τα έργα – σημαία που χρηματοδοτούνται από το ΕΤΠΑ έχει εκδοθεί σχετική         πρόσκληση </a:t>
            </a:r>
            <a:r>
              <a:rPr lang="el-GR" sz="3200" dirty="0" smtClean="0">
                <a:solidFill>
                  <a:srgbClr val="0070C0"/>
                </a:solidFill>
              </a:rPr>
              <a:t>για το ένα («Ηλεκτρονική Διακυβέρνηση τώρα») ενώ για τα άλλα δύο (2) απαιτείται η συνάφεια τους με την Εθνική Ψηφιακή Στρατηγική </a:t>
            </a:r>
            <a:endParaRPr lang="el-GR" sz="3200" dirty="0">
              <a:solidFill>
                <a:srgbClr val="0070C0"/>
              </a:solidFill>
            </a:endParaRPr>
          </a:p>
          <a:p>
            <a:pPr algn="just" eaLnBrk="1" fontAlgn="auto" hangingPunct="1">
              <a:spcAft>
                <a:spcPts val="0"/>
              </a:spcAft>
              <a:buFont typeface="Wingdings" panose="05000000000000000000" pitchFamily="2" charset="2"/>
              <a:buChar char="Ø"/>
              <a:defRPr/>
            </a:pPr>
            <a:r>
              <a:rPr lang="el-GR" b="1" u="sng" dirty="0" smtClean="0">
                <a:solidFill>
                  <a:srgbClr val="0070C0"/>
                </a:solidFill>
              </a:rPr>
              <a:t>Εντάξεις:</a:t>
            </a:r>
            <a:r>
              <a:rPr lang="el-GR" dirty="0" smtClean="0">
                <a:solidFill>
                  <a:srgbClr val="0070C0"/>
                </a:solidFill>
              </a:rPr>
              <a:t> Δύο (2) έργων:</a:t>
            </a:r>
          </a:p>
          <a:p>
            <a:pPr lvl="1" algn="just" eaLnBrk="1" fontAlgn="auto" hangingPunct="1">
              <a:spcAft>
                <a:spcPts val="0"/>
              </a:spcAft>
              <a:buFont typeface="Wingdings" panose="05000000000000000000" pitchFamily="2" charset="2"/>
              <a:buChar char="v"/>
              <a:defRPr/>
            </a:pPr>
            <a:r>
              <a:rPr lang="el-GR" dirty="0" smtClean="0">
                <a:solidFill>
                  <a:srgbClr val="0070C0"/>
                </a:solidFill>
              </a:rPr>
              <a:t>«</a:t>
            </a:r>
            <a:r>
              <a:rPr lang="el-GR" dirty="0">
                <a:solidFill>
                  <a:srgbClr val="0070C0"/>
                </a:solidFill>
              </a:rPr>
              <a:t>Βελτιστοποίηση της Ροής Ποινικής, Πολιτικής και Διοικητικής </a:t>
            </a:r>
            <a:r>
              <a:rPr lang="el-GR" dirty="0" smtClean="0">
                <a:solidFill>
                  <a:srgbClr val="0070C0"/>
                </a:solidFill>
              </a:rPr>
              <a:t>Διαδικασίας» χρηματοδοτείται από το ΕΚΤ, έχει νομικές δεσμεύσεις και υλοποιείται χωρίς πρόβλημα.</a:t>
            </a:r>
          </a:p>
          <a:p>
            <a:pPr lvl="1" algn="just" eaLnBrk="1" fontAlgn="auto" hangingPunct="1">
              <a:spcAft>
                <a:spcPts val="0"/>
              </a:spcAft>
              <a:buFont typeface="Wingdings" panose="05000000000000000000" pitchFamily="2" charset="2"/>
              <a:buChar char="v"/>
              <a:defRPr/>
            </a:pPr>
            <a:r>
              <a:rPr lang="el-GR" dirty="0" smtClean="0">
                <a:solidFill>
                  <a:srgbClr val="0070C0"/>
                </a:solidFill>
              </a:rPr>
              <a:t>«</a:t>
            </a:r>
            <a:r>
              <a:rPr lang="el-GR" dirty="0">
                <a:solidFill>
                  <a:srgbClr val="0070C0"/>
                </a:solidFill>
              </a:rPr>
              <a:t>Ηλεκτρονική Διακυβέρνηση </a:t>
            </a:r>
            <a:r>
              <a:rPr lang="el-GR" dirty="0" smtClean="0">
                <a:solidFill>
                  <a:srgbClr val="0070C0"/>
                </a:solidFill>
              </a:rPr>
              <a:t>τώρα»</a:t>
            </a:r>
            <a:r>
              <a:rPr lang="el-GR" dirty="0">
                <a:solidFill>
                  <a:srgbClr val="0070C0"/>
                </a:solidFill>
              </a:rPr>
              <a:t> χρηματοδοτείται από το </a:t>
            </a:r>
            <a:r>
              <a:rPr lang="el-GR" dirty="0" smtClean="0">
                <a:solidFill>
                  <a:srgbClr val="0070C0"/>
                </a:solidFill>
              </a:rPr>
              <a:t>ΕΤΠΑ, </a:t>
            </a:r>
            <a:r>
              <a:rPr lang="el-GR" dirty="0">
                <a:solidFill>
                  <a:srgbClr val="0070C0"/>
                </a:solidFill>
              </a:rPr>
              <a:t>έχει νομικές δεσμεύσεις και υλοποιείται χωρίς πρόβλημα.</a:t>
            </a:r>
            <a:endParaRPr lang="el-GR" dirty="0" smtClean="0">
              <a:solidFill>
                <a:srgbClr val="0070C0"/>
              </a:solidFill>
            </a:endParaRPr>
          </a:p>
          <a:p>
            <a:pPr algn="just" eaLnBrk="1" fontAlgn="auto" hangingPunct="1">
              <a:spcAft>
                <a:spcPts val="0"/>
              </a:spcAft>
              <a:buFont typeface="Wingdings" panose="05000000000000000000" pitchFamily="2" charset="2"/>
              <a:buChar char="Ø"/>
              <a:defRPr/>
            </a:pPr>
            <a:r>
              <a:rPr lang="el-GR" b="1" u="sng" dirty="0" smtClean="0">
                <a:solidFill>
                  <a:srgbClr val="0070C0"/>
                </a:solidFill>
              </a:rPr>
              <a:t>Αξιολόγηση Τεχνικών Δελτίων</a:t>
            </a:r>
            <a:r>
              <a:rPr lang="el-GR" dirty="0" smtClean="0">
                <a:solidFill>
                  <a:srgbClr val="0070C0"/>
                </a:solidFill>
              </a:rPr>
              <a:t>: Έχουν κατατεθεί Τεχνικά Δελτία για τέσσερα (4) έργα σημαία: </a:t>
            </a:r>
          </a:p>
          <a:p>
            <a:pPr marL="914400" lvl="1" indent="-514350" algn="just" eaLnBrk="1" fontAlgn="auto" hangingPunct="1">
              <a:spcAft>
                <a:spcPts val="0"/>
              </a:spcAft>
              <a:buFont typeface="+mj-lt"/>
              <a:buAutoNum type="arabicPeriod"/>
              <a:defRPr/>
            </a:pPr>
            <a:r>
              <a:rPr lang="el-GR" dirty="0" smtClean="0">
                <a:solidFill>
                  <a:srgbClr val="0070C0"/>
                </a:solidFill>
              </a:rPr>
              <a:t>«Οργάνωση </a:t>
            </a:r>
            <a:r>
              <a:rPr lang="el-GR" dirty="0">
                <a:solidFill>
                  <a:srgbClr val="0070C0"/>
                </a:solidFill>
              </a:rPr>
              <a:t>και Ηλεκτρονική Διακυβέρνηση στην Τοπική Αυτοδιοίκηση Πρότυπα και πιλοτική </a:t>
            </a:r>
            <a:r>
              <a:rPr lang="el-GR" dirty="0" smtClean="0">
                <a:solidFill>
                  <a:srgbClr val="0070C0"/>
                </a:solidFill>
              </a:rPr>
              <a:t>εφαρμογή», το οποίο αξιολογείται</a:t>
            </a:r>
          </a:p>
          <a:p>
            <a:pPr marL="914400" lvl="1" indent="-514350" algn="just" eaLnBrk="1" fontAlgn="auto" hangingPunct="1">
              <a:spcAft>
                <a:spcPts val="0"/>
              </a:spcAft>
              <a:buFont typeface="+mj-lt"/>
              <a:buAutoNum type="arabicPeriod"/>
              <a:defRPr/>
            </a:pPr>
            <a:r>
              <a:rPr lang="el-GR" dirty="0">
                <a:solidFill>
                  <a:srgbClr val="0070C0"/>
                </a:solidFill>
              </a:rPr>
              <a:t>«Πληροφοριακό Σύστημα Λειτουργίας Πρωτοβάθμιας Φροντίδας</a:t>
            </a:r>
            <a:r>
              <a:rPr lang="en-US" dirty="0">
                <a:solidFill>
                  <a:srgbClr val="0070C0"/>
                </a:solidFill>
              </a:rPr>
              <a:t> </a:t>
            </a:r>
            <a:r>
              <a:rPr lang="el-GR" dirty="0" smtClean="0">
                <a:solidFill>
                  <a:srgbClr val="0070C0"/>
                </a:solidFill>
              </a:rPr>
              <a:t>Υγείας»</a:t>
            </a:r>
            <a:r>
              <a:rPr lang="el-GR" dirty="0">
                <a:solidFill>
                  <a:srgbClr val="0070C0"/>
                </a:solidFill>
              </a:rPr>
              <a:t> το οποίο αξιολογείται</a:t>
            </a:r>
          </a:p>
          <a:p>
            <a:pPr marL="914400" lvl="1" indent="-514350" algn="just" eaLnBrk="1" fontAlgn="auto" hangingPunct="1">
              <a:spcAft>
                <a:spcPts val="0"/>
              </a:spcAft>
              <a:buFont typeface="Arial" pitchFamily="34" charset="0"/>
              <a:buAutoNum type="arabicPeriod"/>
              <a:defRPr/>
            </a:pPr>
            <a:r>
              <a:rPr lang="el-GR" dirty="0" smtClean="0">
                <a:solidFill>
                  <a:srgbClr val="0070C0"/>
                </a:solidFill>
              </a:rPr>
              <a:t>«Ενιαίο </a:t>
            </a:r>
            <a:r>
              <a:rPr lang="el-GR" dirty="0">
                <a:solidFill>
                  <a:srgbClr val="0070C0"/>
                </a:solidFill>
              </a:rPr>
              <a:t>Σύστημα Διαχείρισης Ανθρώπινου </a:t>
            </a:r>
            <a:r>
              <a:rPr lang="el-GR" dirty="0" smtClean="0">
                <a:solidFill>
                  <a:srgbClr val="0070C0"/>
                </a:solidFill>
              </a:rPr>
              <a:t>Δυναμικού» (σε αναστολή αξιολόγησης - έργο ηλεκτρονικής διακυβέρνησης)</a:t>
            </a:r>
          </a:p>
          <a:p>
            <a:pPr marL="914400" lvl="1" indent="-514350" algn="just" eaLnBrk="1" fontAlgn="auto" hangingPunct="1">
              <a:spcAft>
                <a:spcPts val="0"/>
              </a:spcAft>
              <a:buFont typeface="Arial" pitchFamily="34" charset="0"/>
              <a:buAutoNum type="arabicPeriod"/>
              <a:defRPr/>
            </a:pPr>
            <a:r>
              <a:rPr lang="el-GR" dirty="0" smtClean="0">
                <a:solidFill>
                  <a:srgbClr val="0070C0"/>
                </a:solidFill>
              </a:rPr>
              <a:t>«Εθνική </a:t>
            </a:r>
            <a:r>
              <a:rPr lang="el-GR" dirty="0">
                <a:solidFill>
                  <a:srgbClr val="0070C0"/>
                </a:solidFill>
              </a:rPr>
              <a:t>Πύλη Κωδικοποίησης Νομοθεσίας</a:t>
            </a:r>
            <a:r>
              <a:rPr lang="el-GR" dirty="0" smtClean="0">
                <a:solidFill>
                  <a:srgbClr val="0070C0"/>
                </a:solidFill>
              </a:rPr>
              <a:t>» (σε αναστολή λόγω ανασχεδιασμού από το Υπ. Διοικητικής Ανασυγκρότησης)</a:t>
            </a:r>
          </a:p>
          <a:p>
            <a:pPr algn="just" eaLnBrk="1" fontAlgn="auto" hangingPunct="1">
              <a:spcAft>
                <a:spcPts val="0"/>
              </a:spcAft>
              <a:buFont typeface="Wingdings" panose="05000000000000000000" pitchFamily="2" charset="2"/>
              <a:buChar char="Ø"/>
              <a:defRPr/>
            </a:pPr>
            <a:r>
              <a:rPr lang="el-GR" dirty="0" smtClean="0">
                <a:solidFill>
                  <a:srgbClr val="0070C0"/>
                </a:solidFill>
              </a:rPr>
              <a:t>Για το έργο «</a:t>
            </a:r>
            <a:r>
              <a:rPr lang="el-GR" b="1" dirty="0">
                <a:solidFill>
                  <a:schemeClr val="accent1"/>
                </a:solidFill>
              </a:rPr>
              <a:t>Ανάπτυξη συστημάτων και εφαρμογών, υπηρεσίες ψηφιοποίησης, παροχή ηλεκτρονικών υπηρεσιών για την υποστήριξη της άμεσης απονομής </a:t>
            </a:r>
            <a:r>
              <a:rPr lang="el-GR" b="1" dirty="0" smtClean="0">
                <a:solidFill>
                  <a:schemeClr val="accent1"/>
                </a:solidFill>
              </a:rPr>
              <a:t>σύνταξης</a:t>
            </a:r>
            <a:r>
              <a:rPr lang="el-GR" dirty="0" smtClean="0">
                <a:solidFill>
                  <a:srgbClr val="0070C0"/>
                </a:solidFill>
              </a:rPr>
              <a:t>» αναμένεται η κατάθεση ΤΔΠ</a:t>
            </a:r>
            <a:endParaRPr lang="en-US" dirty="0" smtClean="0">
              <a:solidFill>
                <a:srgbClr val="0070C0"/>
              </a:solidFill>
            </a:endParaRPr>
          </a:p>
          <a:p>
            <a:pPr algn="just" eaLnBrk="1" fontAlgn="auto" hangingPunct="1">
              <a:spcAft>
                <a:spcPts val="0"/>
              </a:spcAft>
              <a:buFont typeface="Wingdings" panose="05000000000000000000" pitchFamily="2" charset="2"/>
              <a:buChar char="Ø"/>
              <a:defRPr/>
            </a:pPr>
            <a:endParaRPr lang="el-GR" dirty="0">
              <a:solidFill>
                <a:srgbClr val="0070C0"/>
              </a:solidFill>
            </a:endParaRPr>
          </a:p>
          <a:p>
            <a:pPr marL="0" indent="0" algn="just" eaLnBrk="1" fontAlgn="auto" hangingPunct="1">
              <a:spcAft>
                <a:spcPts val="0"/>
              </a:spcAft>
              <a:buFont typeface="Arial" pitchFamily="34" charset="0"/>
              <a:buNone/>
              <a:defRPr/>
            </a:pPr>
            <a:endParaRPr lang="el-GR" dirty="0" smtClean="0">
              <a:solidFill>
                <a:srgbClr val="0070C0"/>
              </a:solidFill>
            </a:endParaRPr>
          </a:p>
          <a:p>
            <a:pPr algn="just" eaLnBrk="1" fontAlgn="auto" hangingPunct="1">
              <a:spcAft>
                <a:spcPts val="0"/>
              </a:spcAft>
              <a:buFont typeface="Wingdings" panose="05000000000000000000" pitchFamily="2" charset="2"/>
              <a:buChar char="Ø"/>
              <a:defRPr/>
            </a:pPr>
            <a:endParaRPr lang="el-GR" dirty="0" smtClean="0">
              <a:solidFill>
                <a:srgbClr val="0070C0"/>
              </a:solidFill>
            </a:endParaRPr>
          </a:p>
          <a:p>
            <a:pPr eaLnBrk="1" fontAlgn="auto" hangingPunct="1">
              <a:spcAft>
                <a:spcPts val="0"/>
              </a:spcAft>
              <a:buFont typeface="Wingdings" panose="05000000000000000000" pitchFamily="2" charset="2"/>
              <a:buChar char="Ø"/>
              <a:defRPr/>
            </a:pPr>
            <a:endParaRPr lang="el-GR" dirty="0">
              <a:solidFill>
                <a:srgbClr val="0070C0"/>
              </a:solidFill>
            </a:endParaRPr>
          </a:p>
          <a:p>
            <a:pPr eaLnBrk="1" fontAlgn="auto" hangingPunct="1">
              <a:spcAft>
                <a:spcPts val="0"/>
              </a:spcAft>
              <a:buFont typeface="Arial" pitchFamily="34" charset="0"/>
              <a:buChar char="•"/>
              <a:defRPr/>
            </a:pPr>
            <a:endParaRPr lang="el-GR" dirty="0">
              <a:solidFill>
                <a:srgbClr val="002060"/>
              </a:solidFill>
            </a:endParaRPr>
          </a:p>
          <a:p>
            <a:pPr eaLnBrk="1" fontAlgn="auto" hangingPunct="1">
              <a:spcAft>
                <a:spcPts val="0"/>
              </a:spcAft>
              <a:buFont typeface="Arial" pitchFamily="34" charset="0"/>
              <a:buChar char="•"/>
              <a:defRPr/>
            </a:pPr>
            <a:endParaRPr lang="el-GR" dirty="0"/>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solidFill>
                  <a:schemeClr val="accent1"/>
                </a:solidFill>
              </a:rPr>
              <a:t>Κάθετος τομέας πολιτικής: Δικαιοσύνη</a:t>
            </a:r>
            <a:endParaRPr lang="el-GR" dirty="0"/>
          </a:p>
        </p:txBody>
      </p:sp>
      <p:sp>
        <p:nvSpPr>
          <p:cNvPr id="5" name="Θέση περιεχομένου 4"/>
          <p:cNvSpPr>
            <a:spLocks noGrp="1"/>
          </p:cNvSpPr>
          <p:nvPr>
            <p:ph idx="1"/>
          </p:nvPr>
        </p:nvSpPr>
        <p:spPr/>
        <p:txBody>
          <a:bodyPr>
            <a:normAutofit/>
          </a:bodyPr>
          <a:lstStyle/>
          <a:p>
            <a:pPr>
              <a:buFont typeface="Wingdings" panose="05000000000000000000" pitchFamily="2" charset="2"/>
              <a:buChar char="Ø"/>
            </a:pPr>
            <a:r>
              <a:rPr lang="el-GR" dirty="0" smtClean="0">
                <a:solidFill>
                  <a:srgbClr val="0070C0"/>
                </a:solidFill>
              </a:rPr>
              <a:t> Χρηματοδότηση:</a:t>
            </a:r>
          </a:p>
          <a:p>
            <a:pPr lvl="1" algn="just">
              <a:buFont typeface="Wingdings" panose="05000000000000000000" pitchFamily="2" charset="2"/>
              <a:buChar char="ü"/>
            </a:pPr>
            <a:r>
              <a:rPr lang="el-GR" dirty="0">
                <a:solidFill>
                  <a:srgbClr val="0070C0"/>
                </a:solidFill>
              </a:rPr>
              <a:t> έργου </a:t>
            </a:r>
            <a:r>
              <a:rPr lang="el-GR" dirty="0" smtClean="0">
                <a:solidFill>
                  <a:srgbClr val="0070C0"/>
                </a:solidFill>
              </a:rPr>
              <a:t>– σημαία «Βελτιστοποίηση </a:t>
            </a:r>
            <a:r>
              <a:rPr lang="el-GR" dirty="0">
                <a:solidFill>
                  <a:srgbClr val="0070C0"/>
                </a:solidFill>
              </a:rPr>
              <a:t>της Ροής Ποινικής, Πολιτικής και Διοικητικής </a:t>
            </a:r>
            <a:r>
              <a:rPr lang="el-GR" dirty="0" smtClean="0">
                <a:solidFill>
                  <a:srgbClr val="0070C0"/>
                </a:solidFill>
              </a:rPr>
              <a:t>Διαδικασίας»</a:t>
            </a:r>
            <a:endParaRPr lang="el-GR" dirty="0">
              <a:solidFill>
                <a:srgbClr val="0070C0"/>
              </a:solidFill>
            </a:endParaRPr>
          </a:p>
          <a:p>
            <a:pPr lvl="1" algn="just">
              <a:buFont typeface="Wingdings" panose="05000000000000000000" pitchFamily="2" charset="2"/>
              <a:buChar char="ü"/>
            </a:pPr>
            <a:r>
              <a:rPr lang="el-GR" dirty="0" smtClean="0">
                <a:solidFill>
                  <a:srgbClr val="0070C0"/>
                </a:solidFill>
              </a:rPr>
              <a:t>Εθνικής </a:t>
            </a:r>
            <a:r>
              <a:rPr lang="el-GR" dirty="0">
                <a:solidFill>
                  <a:srgbClr val="0070C0"/>
                </a:solidFill>
              </a:rPr>
              <a:t>Σχολής Δικαστικών Λειτουργών για εισαγωγική και </a:t>
            </a:r>
            <a:r>
              <a:rPr lang="el-GR" dirty="0" smtClean="0">
                <a:solidFill>
                  <a:srgbClr val="0070C0"/>
                </a:solidFill>
              </a:rPr>
              <a:t>συνεχιζόμενη κατάρτιση</a:t>
            </a:r>
            <a:endParaRPr lang="el-GR" dirty="0">
              <a:solidFill>
                <a:srgbClr val="0070C0"/>
              </a:solidFill>
            </a:endParaRPr>
          </a:p>
          <a:p>
            <a:pPr algn="just">
              <a:buFont typeface="Wingdings" panose="05000000000000000000" pitchFamily="2" charset="2"/>
              <a:buChar char="Ø"/>
            </a:pPr>
            <a:r>
              <a:rPr lang="el-GR" dirty="0">
                <a:solidFill>
                  <a:srgbClr val="0070C0"/>
                </a:solidFill>
              </a:rPr>
              <a:t> </a:t>
            </a:r>
            <a:r>
              <a:rPr lang="el-GR" dirty="0" smtClean="0">
                <a:solidFill>
                  <a:srgbClr val="0070C0"/>
                </a:solidFill>
              </a:rPr>
              <a:t>Στόχος: </a:t>
            </a:r>
            <a:r>
              <a:rPr lang="el-GR" i="1" dirty="0" smtClean="0">
                <a:solidFill>
                  <a:srgbClr val="0070C0"/>
                </a:solidFill>
              </a:rPr>
              <a:t>«Αναβάθμιση </a:t>
            </a:r>
            <a:r>
              <a:rPr lang="el-GR" i="1" dirty="0">
                <a:solidFill>
                  <a:srgbClr val="0070C0"/>
                </a:solidFill>
              </a:rPr>
              <a:t>των υπηρεσιών (δικαιοσύνης και σωφρονιστικού συστήματος) προς την κοινωνία και </a:t>
            </a:r>
            <a:r>
              <a:rPr lang="el-GR" i="1" dirty="0" smtClean="0">
                <a:solidFill>
                  <a:srgbClr val="0070C0"/>
                </a:solidFill>
              </a:rPr>
              <a:t>βελτιστοποίηση </a:t>
            </a:r>
            <a:r>
              <a:rPr lang="el-GR" i="1" dirty="0">
                <a:solidFill>
                  <a:srgbClr val="0070C0"/>
                </a:solidFill>
              </a:rPr>
              <a:t>της διοίκησης των υπηρεσιών του </a:t>
            </a:r>
            <a:r>
              <a:rPr lang="el-GR" i="1" dirty="0" smtClean="0">
                <a:solidFill>
                  <a:srgbClr val="0070C0"/>
                </a:solidFill>
              </a:rPr>
              <a:t>Υπουργείου»</a:t>
            </a:r>
            <a:endParaRPr lang="el-GR" i="1" dirty="0">
              <a:solidFill>
                <a:srgbClr val="0070C0"/>
              </a:solidFill>
            </a:endParaRPr>
          </a:p>
        </p:txBody>
      </p:sp>
    </p:spTree>
    <p:extLst>
      <p:ext uri="{BB962C8B-B14F-4D97-AF65-F5344CB8AC3E}">
        <p14:creationId xmlns:p14="http://schemas.microsoft.com/office/powerpoint/2010/main" val="1849027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solidFill>
                  <a:schemeClr val="accent1"/>
                </a:solidFill>
              </a:rPr>
              <a:t>Πορεία Υλοποίησης </a:t>
            </a:r>
            <a:r>
              <a:rPr lang="el-GR" b="1" dirty="0" smtClean="0">
                <a:solidFill>
                  <a:schemeClr val="accent1"/>
                </a:solidFill>
              </a:rPr>
              <a:t>Έτους </a:t>
            </a:r>
            <a:r>
              <a:rPr lang="el-GR" b="1" dirty="0" smtClean="0">
                <a:solidFill>
                  <a:srgbClr val="0070C0"/>
                </a:solidFill>
              </a:rPr>
              <a:t>2017</a:t>
            </a:r>
            <a:r>
              <a:rPr lang="el-GR" b="1" dirty="0" smtClean="0">
                <a:solidFill>
                  <a:schemeClr val="accent6"/>
                </a:solidFill>
              </a:rPr>
              <a:t> </a:t>
            </a:r>
            <a:r>
              <a:rPr lang="el-GR" b="1" dirty="0" smtClean="0">
                <a:solidFill>
                  <a:schemeClr val="accent1"/>
                </a:solidFill>
              </a:rPr>
              <a:t>Κάθετου τομέα </a:t>
            </a:r>
            <a:r>
              <a:rPr lang="el-GR" b="1" dirty="0">
                <a:solidFill>
                  <a:schemeClr val="accent1"/>
                </a:solidFill>
              </a:rPr>
              <a:t>πολιτικής: Δικαιοσύνη</a:t>
            </a:r>
            <a:endParaRPr lang="el-GR" dirty="0"/>
          </a:p>
        </p:txBody>
      </p:sp>
      <p:sp>
        <p:nvSpPr>
          <p:cNvPr id="3" name="Θέση περιεχομένου 2"/>
          <p:cNvSpPr>
            <a:spLocks noGrp="1"/>
          </p:cNvSpPr>
          <p:nvPr>
            <p:ph idx="1"/>
          </p:nvPr>
        </p:nvSpPr>
        <p:spPr>
          <a:xfrm>
            <a:off x="457200" y="1600200"/>
            <a:ext cx="8507288" cy="4525963"/>
          </a:xfrm>
        </p:spPr>
        <p:txBody>
          <a:bodyPr>
            <a:normAutofit fontScale="92500" lnSpcReduction="20000"/>
          </a:bodyPr>
          <a:lstStyle/>
          <a:p>
            <a:pPr lvl="0" algn="just">
              <a:buFont typeface="Wingdings" panose="05000000000000000000" pitchFamily="2" charset="2"/>
              <a:buChar char="Ø"/>
            </a:pPr>
            <a:r>
              <a:rPr lang="el-GR" dirty="0">
                <a:solidFill>
                  <a:srgbClr val="0070C0"/>
                </a:solidFill>
              </a:rPr>
              <a:t>Εξειδικεύτηκαν δράσεις ύψους </a:t>
            </a:r>
            <a:r>
              <a:rPr lang="el-GR" dirty="0" smtClean="0">
                <a:solidFill>
                  <a:srgbClr val="0070C0"/>
                </a:solidFill>
              </a:rPr>
              <a:t>478.620€ (στο σύνολό τους ΕΚΤ)</a:t>
            </a:r>
            <a:endParaRPr lang="el-GR" dirty="0">
              <a:solidFill>
                <a:srgbClr val="0070C0"/>
              </a:solidFill>
            </a:endParaRPr>
          </a:p>
          <a:p>
            <a:pPr lvl="0" algn="just">
              <a:buFont typeface="Wingdings" panose="05000000000000000000" pitchFamily="2" charset="2"/>
              <a:buChar char="Ø"/>
            </a:pPr>
            <a:r>
              <a:rPr lang="el-GR" dirty="0" smtClean="0">
                <a:solidFill>
                  <a:srgbClr val="0070C0"/>
                </a:solidFill>
              </a:rPr>
              <a:t>Δημοσιεύτηκε 1 νέα Πρόσκληση που ενεργοποιεί έργα του τομέα συνολικού </a:t>
            </a:r>
            <a:r>
              <a:rPr lang="el-GR" dirty="0" err="1">
                <a:solidFill>
                  <a:srgbClr val="0070C0"/>
                </a:solidFill>
              </a:rPr>
              <a:t>πρ</a:t>
            </a:r>
            <a:r>
              <a:rPr lang="el-GR" dirty="0">
                <a:solidFill>
                  <a:srgbClr val="0070C0"/>
                </a:solidFill>
              </a:rPr>
              <a:t>/</a:t>
            </a:r>
            <a:r>
              <a:rPr lang="el-GR" dirty="0" err="1">
                <a:solidFill>
                  <a:srgbClr val="0070C0"/>
                </a:solidFill>
              </a:rPr>
              <a:t>σμού</a:t>
            </a:r>
            <a:r>
              <a:rPr lang="el-GR" dirty="0">
                <a:solidFill>
                  <a:srgbClr val="0070C0"/>
                </a:solidFill>
              </a:rPr>
              <a:t> </a:t>
            </a:r>
            <a:r>
              <a:rPr lang="el-GR" dirty="0" smtClean="0">
                <a:solidFill>
                  <a:srgbClr val="0070C0"/>
                </a:solidFill>
              </a:rPr>
              <a:t>19.500.000€ (στο σύνολό τους ΕΚΤ)</a:t>
            </a:r>
          </a:p>
          <a:p>
            <a:pPr algn="just">
              <a:buFont typeface="Wingdings" panose="05000000000000000000" pitchFamily="2" charset="2"/>
              <a:buChar char="Ø"/>
            </a:pPr>
            <a:r>
              <a:rPr lang="el-GR" dirty="0" smtClean="0">
                <a:solidFill>
                  <a:srgbClr val="0070C0"/>
                </a:solidFill>
              </a:rPr>
              <a:t>Εκδόθηκε 1 Απόφαση Ένταξης </a:t>
            </a:r>
            <a:r>
              <a:rPr lang="el-GR" dirty="0">
                <a:solidFill>
                  <a:srgbClr val="0070C0"/>
                </a:solidFill>
              </a:rPr>
              <a:t>συνολικού </a:t>
            </a:r>
            <a:r>
              <a:rPr lang="el-GR" dirty="0" err="1">
                <a:solidFill>
                  <a:srgbClr val="0070C0"/>
                </a:solidFill>
              </a:rPr>
              <a:t>πρ</a:t>
            </a:r>
            <a:r>
              <a:rPr lang="el-GR" dirty="0">
                <a:solidFill>
                  <a:srgbClr val="0070C0"/>
                </a:solidFill>
              </a:rPr>
              <a:t>/</a:t>
            </a:r>
            <a:r>
              <a:rPr lang="el-GR" dirty="0" err="1">
                <a:solidFill>
                  <a:srgbClr val="0070C0"/>
                </a:solidFill>
              </a:rPr>
              <a:t>σμού</a:t>
            </a:r>
            <a:r>
              <a:rPr lang="el-GR" dirty="0">
                <a:solidFill>
                  <a:srgbClr val="0070C0"/>
                </a:solidFill>
              </a:rPr>
              <a:t> </a:t>
            </a:r>
            <a:r>
              <a:rPr lang="el-GR" dirty="0" smtClean="0">
                <a:solidFill>
                  <a:srgbClr val="0070C0"/>
                </a:solidFill>
              </a:rPr>
              <a:t>3.744.091€ (στο σύνολό της ΕΤΠΑ)</a:t>
            </a:r>
          </a:p>
          <a:p>
            <a:pPr algn="just">
              <a:buFont typeface="Wingdings" panose="05000000000000000000" pitchFamily="2" charset="2"/>
              <a:buChar char="Ø"/>
            </a:pPr>
            <a:r>
              <a:rPr lang="el-GR" dirty="0" smtClean="0">
                <a:solidFill>
                  <a:srgbClr val="0070C0"/>
                </a:solidFill>
              </a:rPr>
              <a:t>Δεν υπεγράφησαν νέες Νομικές Δεσμεύσεις</a:t>
            </a:r>
          </a:p>
          <a:p>
            <a:pPr algn="just">
              <a:buFont typeface="Wingdings" panose="05000000000000000000" pitchFamily="2" charset="2"/>
              <a:buChar char="Ø"/>
            </a:pPr>
            <a:r>
              <a:rPr lang="el-GR" dirty="0" smtClean="0">
                <a:solidFill>
                  <a:srgbClr val="0070C0"/>
                </a:solidFill>
              </a:rPr>
              <a:t>Πιστοποιήθηκαν Δαπάνες ύψους</a:t>
            </a:r>
            <a:r>
              <a:rPr lang="el-GR" dirty="0">
                <a:solidFill>
                  <a:srgbClr val="0070C0"/>
                </a:solidFill>
              </a:rPr>
              <a:t>: </a:t>
            </a:r>
            <a:r>
              <a:rPr lang="el-GR" dirty="0" smtClean="0">
                <a:solidFill>
                  <a:srgbClr val="0070C0"/>
                </a:solidFill>
              </a:rPr>
              <a:t>4.067.253€ </a:t>
            </a:r>
            <a:r>
              <a:rPr lang="el-GR" dirty="0">
                <a:solidFill>
                  <a:srgbClr val="0070C0"/>
                </a:solidFill>
              </a:rPr>
              <a:t>(ΕΚΤ: </a:t>
            </a:r>
            <a:r>
              <a:rPr lang="el-GR" dirty="0" smtClean="0">
                <a:solidFill>
                  <a:srgbClr val="0070C0"/>
                </a:solidFill>
              </a:rPr>
              <a:t>2.747.461€</a:t>
            </a:r>
            <a:r>
              <a:rPr lang="el-GR" dirty="0">
                <a:solidFill>
                  <a:srgbClr val="0070C0"/>
                </a:solidFill>
              </a:rPr>
              <a:t>, ΕΤΠΑ: 1.319.792€</a:t>
            </a:r>
            <a:r>
              <a:rPr lang="el-GR" dirty="0" smtClean="0">
                <a:solidFill>
                  <a:srgbClr val="0070C0"/>
                </a:solidFill>
              </a:rPr>
              <a:t>)</a:t>
            </a:r>
            <a:endParaRPr lang="el-GR" dirty="0">
              <a:solidFill>
                <a:srgbClr val="0070C0"/>
              </a:solidFill>
            </a:endParaRPr>
          </a:p>
          <a:p>
            <a:pPr>
              <a:buFont typeface="Wingdings" panose="05000000000000000000" pitchFamily="2" charset="2"/>
              <a:buChar char="Ø"/>
            </a:pPr>
            <a:endParaRPr lang="el-GR" dirty="0">
              <a:solidFill>
                <a:srgbClr val="0070C0"/>
              </a:solidFill>
            </a:endParaRPr>
          </a:p>
          <a:p>
            <a:pPr lvl="0"/>
            <a:endParaRPr lang="el-GR" dirty="0">
              <a:solidFill>
                <a:srgbClr val="002060"/>
              </a:solidFill>
            </a:endParaRPr>
          </a:p>
          <a:p>
            <a:endParaRPr lang="el-GR" dirty="0"/>
          </a:p>
        </p:txBody>
      </p:sp>
    </p:spTree>
    <p:extLst>
      <p:ext uri="{BB962C8B-B14F-4D97-AF65-F5344CB8AC3E}">
        <p14:creationId xmlns:p14="http://schemas.microsoft.com/office/powerpoint/2010/main" val="1316135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a:solidFill>
                  <a:schemeClr val="accent1"/>
                </a:solidFill>
              </a:rPr>
              <a:t>Εξειδίκευση ΕΠ ΜΔΤ</a:t>
            </a:r>
            <a:endParaRPr lang="el-GR" dirty="0"/>
          </a:p>
        </p:txBody>
      </p:sp>
      <p:graphicFrame>
        <p:nvGraphicFramePr>
          <p:cNvPr id="6" name="Γράφημα 5"/>
          <p:cNvGraphicFramePr>
            <a:graphicFrameLocks/>
          </p:cNvGraphicFramePr>
          <p:nvPr/>
        </p:nvGraphicFramePr>
        <p:xfrm>
          <a:off x="720090" y="1874520"/>
          <a:ext cx="7703820" cy="31089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21878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p:txBody>
          <a:bodyPr rtlCol="0">
            <a:normAutofit fontScale="90000"/>
          </a:bodyPr>
          <a:lstStyle/>
          <a:p>
            <a:pPr eaLnBrk="1" fontAlgn="auto" hangingPunct="1">
              <a:spcAft>
                <a:spcPts val="0"/>
              </a:spcAft>
              <a:defRPr/>
            </a:pPr>
            <a:r>
              <a:rPr lang="el-GR" b="1" dirty="0" smtClean="0">
                <a:solidFill>
                  <a:schemeClr val="accent1"/>
                </a:solidFill>
              </a:rPr>
              <a:t>Κάθετος τομέας πολιτικής: Δημοσιονομική – Φορολογική διαχείριση</a:t>
            </a:r>
            <a:endParaRPr lang="el-GR" dirty="0"/>
          </a:p>
        </p:txBody>
      </p:sp>
      <p:sp>
        <p:nvSpPr>
          <p:cNvPr id="5" name="Θέση περιεχομένου 4"/>
          <p:cNvSpPr>
            <a:spLocks noGrp="1"/>
          </p:cNvSpPr>
          <p:nvPr>
            <p:ph idx="4294967295"/>
          </p:nvPr>
        </p:nvSpPr>
        <p:spPr/>
        <p:txBody>
          <a:bodyPr rtlCol="0">
            <a:normAutofit fontScale="70000" lnSpcReduction="20000"/>
          </a:bodyPr>
          <a:lstStyle/>
          <a:p>
            <a:pPr eaLnBrk="1" fontAlgn="auto" hangingPunct="1">
              <a:spcAft>
                <a:spcPts val="0"/>
              </a:spcAft>
              <a:buFont typeface="Wingdings" panose="05000000000000000000" pitchFamily="2" charset="2"/>
              <a:buChar char="Ø"/>
              <a:defRPr/>
            </a:pPr>
            <a:r>
              <a:rPr lang="el-GR" dirty="0" smtClean="0">
                <a:solidFill>
                  <a:srgbClr val="0070C0"/>
                </a:solidFill>
              </a:rPr>
              <a:t> Χρηματοδότηση:</a:t>
            </a:r>
          </a:p>
          <a:p>
            <a:pPr lvl="1" algn="just" eaLnBrk="1" fontAlgn="auto" hangingPunct="1">
              <a:spcAft>
                <a:spcPts val="0"/>
              </a:spcAft>
              <a:buFont typeface="Wingdings" panose="05000000000000000000" pitchFamily="2" charset="2"/>
              <a:buChar char="ü"/>
              <a:defRPr/>
            </a:pPr>
            <a:r>
              <a:rPr lang="en-US" dirty="0">
                <a:solidFill>
                  <a:srgbClr val="0070C0"/>
                </a:solidFill>
              </a:rPr>
              <a:t>e-</a:t>
            </a:r>
            <a:r>
              <a:rPr lang="en-US" dirty="0" err="1">
                <a:solidFill>
                  <a:srgbClr val="0070C0"/>
                </a:solidFill>
              </a:rPr>
              <a:t>Periousiologio</a:t>
            </a:r>
            <a:r>
              <a:rPr lang="en-US" dirty="0">
                <a:solidFill>
                  <a:srgbClr val="0070C0"/>
                </a:solidFill>
              </a:rPr>
              <a:t> </a:t>
            </a:r>
            <a:endParaRPr lang="el-GR" dirty="0" smtClean="0">
              <a:solidFill>
                <a:srgbClr val="0070C0"/>
              </a:solidFill>
            </a:endParaRPr>
          </a:p>
          <a:p>
            <a:pPr lvl="1" algn="just" eaLnBrk="1" fontAlgn="auto" hangingPunct="1">
              <a:spcAft>
                <a:spcPts val="0"/>
              </a:spcAft>
              <a:buFont typeface="Wingdings" panose="05000000000000000000" pitchFamily="2" charset="2"/>
              <a:buChar char="ü"/>
              <a:defRPr/>
            </a:pPr>
            <a:r>
              <a:rPr lang="el-GR" dirty="0" smtClean="0">
                <a:solidFill>
                  <a:srgbClr val="0070C0"/>
                </a:solidFill>
              </a:rPr>
              <a:t>απαιτούμενων οργανωτικών αλλαγών σε παρεχόμενες ηλεκτρονικές υπηρεσίες και υφιστάμενα πληροφοριακά συστήματα ΓΓΔΕ</a:t>
            </a:r>
          </a:p>
          <a:p>
            <a:pPr lvl="1" algn="just" eaLnBrk="1" fontAlgn="auto" hangingPunct="1">
              <a:spcAft>
                <a:spcPts val="0"/>
              </a:spcAft>
              <a:buFont typeface="Wingdings" panose="05000000000000000000" pitchFamily="2" charset="2"/>
              <a:buChar char="ü"/>
              <a:defRPr/>
            </a:pPr>
            <a:r>
              <a:rPr lang="el-GR" dirty="0" smtClean="0">
                <a:solidFill>
                  <a:srgbClr val="0070C0"/>
                </a:solidFill>
              </a:rPr>
              <a:t>Αυτοματοποίηση </a:t>
            </a:r>
            <a:r>
              <a:rPr lang="el-GR" dirty="0">
                <a:solidFill>
                  <a:srgbClr val="0070C0"/>
                </a:solidFill>
              </a:rPr>
              <a:t>και </a:t>
            </a:r>
            <a:r>
              <a:rPr lang="el-GR" dirty="0" err="1">
                <a:solidFill>
                  <a:srgbClr val="0070C0"/>
                </a:solidFill>
              </a:rPr>
              <a:t>κεντρικοποίηση</a:t>
            </a:r>
            <a:r>
              <a:rPr lang="el-GR" dirty="0">
                <a:solidFill>
                  <a:srgbClr val="0070C0"/>
                </a:solidFill>
              </a:rPr>
              <a:t> διαδικασιών και ανάπτυξη εργαλείων για την αποδοτικότερη </a:t>
            </a:r>
            <a:r>
              <a:rPr lang="el-GR" dirty="0" smtClean="0">
                <a:solidFill>
                  <a:srgbClr val="0070C0"/>
                </a:solidFill>
              </a:rPr>
              <a:t>διαχείριση</a:t>
            </a:r>
            <a:r>
              <a:rPr lang="en-US" dirty="0" smtClean="0">
                <a:solidFill>
                  <a:srgbClr val="0070C0"/>
                </a:solidFill>
              </a:rPr>
              <a:t> </a:t>
            </a:r>
            <a:r>
              <a:rPr lang="el-GR" dirty="0" smtClean="0">
                <a:solidFill>
                  <a:srgbClr val="0070C0"/>
                </a:solidFill>
              </a:rPr>
              <a:t>και </a:t>
            </a:r>
            <a:r>
              <a:rPr lang="el-GR" dirty="0">
                <a:solidFill>
                  <a:srgbClr val="0070C0"/>
                </a:solidFill>
              </a:rPr>
              <a:t>συλλογή </a:t>
            </a:r>
            <a:r>
              <a:rPr lang="el-GR" dirty="0" smtClean="0">
                <a:solidFill>
                  <a:srgbClr val="0070C0"/>
                </a:solidFill>
              </a:rPr>
              <a:t>οφειλών</a:t>
            </a:r>
            <a:endParaRPr lang="en-US" dirty="0" smtClean="0">
              <a:solidFill>
                <a:srgbClr val="0070C0"/>
              </a:solidFill>
            </a:endParaRPr>
          </a:p>
          <a:p>
            <a:pPr lvl="1" algn="just" eaLnBrk="1" fontAlgn="auto" hangingPunct="1">
              <a:spcAft>
                <a:spcPts val="0"/>
              </a:spcAft>
              <a:buFont typeface="Wingdings" panose="05000000000000000000" pitchFamily="2" charset="2"/>
              <a:buChar char="ü"/>
              <a:defRPr/>
            </a:pPr>
            <a:r>
              <a:rPr lang="el-GR" dirty="0" smtClean="0">
                <a:solidFill>
                  <a:srgbClr val="0070C0"/>
                </a:solidFill>
              </a:rPr>
              <a:t>Μελέτη </a:t>
            </a:r>
            <a:r>
              <a:rPr lang="el-GR" dirty="0">
                <a:solidFill>
                  <a:srgbClr val="0070C0"/>
                </a:solidFill>
              </a:rPr>
              <a:t>και εφαρμογή ISO 27001 διαδικασιών στο Κέντρο Δεδομένων του Υπουργείου Οικονομικών</a:t>
            </a:r>
            <a:endParaRPr lang="en-US" dirty="0">
              <a:solidFill>
                <a:srgbClr val="0070C0"/>
              </a:solidFill>
            </a:endParaRPr>
          </a:p>
          <a:p>
            <a:pPr lvl="1" algn="just" eaLnBrk="1" fontAlgn="auto" hangingPunct="1">
              <a:spcAft>
                <a:spcPts val="0"/>
              </a:spcAft>
              <a:buFont typeface="Wingdings" panose="05000000000000000000" pitchFamily="2" charset="2"/>
              <a:buChar char="ü"/>
              <a:defRPr/>
            </a:pPr>
            <a:r>
              <a:rPr lang="en-US" dirty="0">
                <a:solidFill>
                  <a:srgbClr val="0070C0"/>
                </a:solidFill>
              </a:rPr>
              <a:t>e</a:t>
            </a:r>
            <a:r>
              <a:rPr lang="en-US" dirty="0" smtClean="0">
                <a:solidFill>
                  <a:srgbClr val="0070C0"/>
                </a:solidFill>
              </a:rPr>
              <a:t> </a:t>
            </a:r>
            <a:r>
              <a:rPr lang="en-US" dirty="0">
                <a:solidFill>
                  <a:srgbClr val="0070C0"/>
                </a:solidFill>
              </a:rPr>
              <a:t>PDE</a:t>
            </a:r>
          </a:p>
          <a:p>
            <a:pPr algn="just" eaLnBrk="1" fontAlgn="auto" hangingPunct="1">
              <a:spcAft>
                <a:spcPts val="0"/>
              </a:spcAft>
              <a:buFont typeface="Wingdings" panose="05000000000000000000" pitchFamily="2" charset="2"/>
              <a:buChar char="Ø"/>
              <a:defRPr/>
            </a:pPr>
            <a:r>
              <a:rPr lang="el-GR" sz="3600" dirty="0" smtClean="0">
                <a:solidFill>
                  <a:srgbClr val="0070C0"/>
                </a:solidFill>
              </a:rPr>
              <a:t>Στόχοι</a:t>
            </a:r>
            <a:r>
              <a:rPr lang="el-GR" sz="3600" dirty="0">
                <a:solidFill>
                  <a:srgbClr val="0070C0"/>
                </a:solidFill>
              </a:rPr>
              <a:t>:</a:t>
            </a:r>
          </a:p>
          <a:p>
            <a:pPr lvl="1" algn="just" eaLnBrk="1" fontAlgn="auto" hangingPunct="1">
              <a:spcAft>
                <a:spcPts val="0"/>
              </a:spcAft>
              <a:buFont typeface="Wingdings" panose="05000000000000000000" pitchFamily="2" charset="2"/>
              <a:buChar char="ü"/>
              <a:defRPr/>
            </a:pPr>
            <a:r>
              <a:rPr lang="el-GR" dirty="0" smtClean="0">
                <a:solidFill>
                  <a:srgbClr val="0070C0"/>
                </a:solidFill>
              </a:rPr>
              <a:t> </a:t>
            </a:r>
            <a:r>
              <a:rPr lang="el-GR" i="1" dirty="0" smtClean="0">
                <a:solidFill>
                  <a:srgbClr val="0070C0"/>
                </a:solidFill>
              </a:rPr>
              <a:t>Βελτίωση </a:t>
            </a:r>
            <a:r>
              <a:rPr lang="el-GR" i="1" dirty="0">
                <a:solidFill>
                  <a:srgbClr val="0070C0"/>
                </a:solidFill>
              </a:rPr>
              <a:t>της αποτελεσματικότητας της φορολογικής </a:t>
            </a:r>
            <a:r>
              <a:rPr lang="el-GR" i="1" dirty="0" smtClean="0">
                <a:solidFill>
                  <a:srgbClr val="0070C0"/>
                </a:solidFill>
              </a:rPr>
              <a:t>διοίκησης</a:t>
            </a:r>
          </a:p>
          <a:p>
            <a:pPr lvl="1" algn="just" eaLnBrk="1" fontAlgn="auto" hangingPunct="1">
              <a:spcAft>
                <a:spcPts val="0"/>
              </a:spcAft>
              <a:buFont typeface="Wingdings" panose="05000000000000000000" pitchFamily="2" charset="2"/>
              <a:buChar char="ü"/>
              <a:defRPr/>
            </a:pPr>
            <a:r>
              <a:rPr lang="el-GR" i="1" dirty="0" smtClean="0">
                <a:solidFill>
                  <a:srgbClr val="0070C0"/>
                </a:solidFill>
              </a:rPr>
              <a:t>Βελτίωση </a:t>
            </a:r>
            <a:r>
              <a:rPr lang="el-GR" i="1" dirty="0">
                <a:solidFill>
                  <a:srgbClr val="0070C0"/>
                </a:solidFill>
              </a:rPr>
              <a:t>της αποτελεσματικότητας της δημοσιονομικής </a:t>
            </a:r>
            <a:r>
              <a:rPr lang="el-GR" i="1" dirty="0" smtClean="0">
                <a:solidFill>
                  <a:srgbClr val="0070C0"/>
                </a:solidFill>
              </a:rPr>
              <a:t>διοίκησης</a:t>
            </a:r>
          </a:p>
          <a:p>
            <a:pPr lvl="1" algn="just" eaLnBrk="1" fontAlgn="auto" hangingPunct="1">
              <a:spcAft>
                <a:spcPts val="0"/>
              </a:spcAft>
              <a:buFont typeface="Wingdings" panose="05000000000000000000" pitchFamily="2" charset="2"/>
              <a:buChar char="ü"/>
              <a:defRPr/>
            </a:pPr>
            <a:r>
              <a:rPr lang="el-GR" i="1" dirty="0" smtClean="0">
                <a:solidFill>
                  <a:srgbClr val="0070C0"/>
                </a:solidFill>
              </a:rPr>
              <a:t>Βελτίωση </a:t>
            </a:r>
            <a:r>
              <a:rPr lang="el-GR" i="1" dirty="0">
                <a:solidFill>
                  <a:srgbClr val="0070C0"/>
                </a:solidFill>
              </a:rPr>
              <a:t>και ανάπτυξη των υποδομών και των συστημάτων ΤΠΕ</a:t>
            </a:r>
            <a:endParaRPr lang="el-GR" i="1" dirty="0" smtClean="0">
              <a:solidFill>
                <a:srgbClr val="0070C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188640"/>
            <a:ext cx="8856984" cy="1228998"/>
          </a:xfrm>
        </p:spPr>
        <p:txBody>
          <a:bodyPr>
            <a:noAutofit/>
          </a:bodyPr>
          <a:lstStyle/>
          <a:p>
            <a:r>
              <a:rPr lang="el-GR" sz="3600" b="1" dirty="0">
                <a:solidFill>
                  <a:schemeClr val="accent1"/>
                </a:solidFill>
              </a:rPr>
              <a:t>Πορεία Υλοποίησης Έτους </a:t>
            </a:r>
            <a:r>
              <a:rPr lang="el-GR" sz="3600" b="1" dirty="0" smtClean="0">
                <a:solidFill>
                  <a:srgbClr val="0070C0"/>
                </a:solidFill>
              </a:rPr>
              <a:t>2017</a:t>
            </a:r>
            <a:r>
              <a:rPr lang="el-GR" sz="3600" b="1" dirty="0" smtClean="0">
                <a:solidFill>
                  <a:schemeClr val="accent1"/>
                </a:solidFill>
              </a:rPr>
              <a:t> </a:t>
            </a:r>
            <a:r>
              <a:rPr lang="el-GR" sz="3600" b="1" dirty="0">
                <a:solidFill>
                  <a:schemeClr val="accent1"/>
                </a:solidFill>
              </a:rPr>
              <a:t/>
            </a:r>
            <a:br>
              <a:rPr lang="el-GR" sz="3600" b="1" dirty="0">
                <a:solidFill>
                  <a:schemeClr val="accent1"/>
                </a:solidFill>
              </a:rPr>
            </a:br>
            <a:r>
              <a:rPr lang="el-GR" sz="3600" b="1" dirty="0" smtClean="0">
                <a:solidFill>
                  <a:schemeClr val="accent1"/>
                </a:solidFill>
              </a:rPr>
              <a:t>Κάθετου τομέα </a:t>
            </a:r>
            <a:r>
              <a:rPr lang="el-GR" sz="3600" b="1" dirty="0">
                <a:solidFill>
                  <a:schemeClr val="accent1"/>
                </a:solidFill>
              </a:rPr>
              <a:t>πολιτικής: Δημοσιονομική – Φορολογική διαχείριση</a:t>
            </a:r>
            <a:endParaRPr lang="el-GR" sz="3600" dirty="0"/>
          </a:p>
        </p:txBody>
      </p:sp>
      <p:sp>
        <p:nvSpPr>
          <p:cNvPr id="3" name="Θέση περιεχομένου 2"/>
          <p:cNvSpPr>
            <a:spLocks noGrp="1"/>
          </p:cNvSpPr>
          <p:nvPr>
            <p:ph idx="1"/>
          </p:nvPr>
        </p:nvSpPr>
        <p:spPr>
          <a:xfrm>
            <a:off x="467544" y="1844824"/>
            <a:ext cx="8496944" cy="4281339"/>
          </a:xfrm>
        </p:spPr>
        <p:txBody>
          <a:bodyPr>
            <a:normAutofit lnSpcReduction="10000"/>
          </a:bodyPr>
          <a:lstStyle/>
          <a:p>
            <a:pPr lvl="0" algn="just">
              <a:buFont typeface="Wingdings" panose="05000000000000000000" pitchFamily="2" charset="2"/>
              <a:buChar char="Ø"/>
            </a:pPr>
            <a:r>
              <a:rPr lang="el-GR" dirty="0" smtClean="0">
                <a:solidFill>
                  <a:srgbClr val="0070C0"/>
                </a:solidFill>
              </a:rPr>
              <a:t>Το έτος 2017 δεν εξειδικεύτηκαν νέες δράσεις</a:t>
            </a:r>
          </a:p>
          <a:p>
            <a:pPr lvl="0" algn="just">
              <a:buFont typeface="Wingdings" panose="05000000000000000000" pitchFamily="2" charset="2"/>
              <a:buChar char="Ø"/>
            </a:pPr>
            <a:r>
              <a:rPr lang="el-GR" dirty="0" smtClean="0">
                <a:solidFill>
                  <a:srgbClr val="0070C0"/>
                </a:solidFill>
              </a:rPr>
              <a:t>Στο πλαίσιο των ήδη δημοσιευμένων προσκλήσεων εκδόθηκε 1 νέα Απόφαση Ένταξης </a:t>
            </a:r>
            <a:r>
              <a:rPr lang="el-GR" dirty="0">
                <a:solidFill>
                  <a:srgbClr val="0070C0"/>
                </a:solidFill>
              </a:rPr>
              <a:t>συνολικού </a:t>
            </a:r>
            <a:r>
              <a:rPr lang="el-GR" dirty="0" err="1">
                <a:solidFill>
                  <a:srgbClr val="0070C0"/>
                </a:solidFill>
              </a:rPr>
              <a:t>πρ</a:t>
            </a:r>
            <a:r>
              <a:rPr lang="el-GR" dirty="0">
                <a:solidFill>
                  <a:srgbClr val="0070C0"/>
                </a:solidFill>
              </a:rPr>
              <a:t>/</a:t>
            </a:r>
            <a:r>
              <a:rPr lang="el-GR" dirty="0" err="1">
                <a:solidFill>
                  <a:srgbClr val="0070C0"/>
                </a:solidFill>
              </a:rPr>
              <a:t>σμού</a:t>
            </a:r>
            <a:r>
              <a:rPr lang="el-GR" dirty="0">
                <a:solidFill>
                  <a:srgbClr val="0070C0"/>
                </a:solidFill>
              </a:rPr>
              <a:t> </a:t>
            </a:r>
            <a:r>
              <a:rPr lang="el-GR" dirty="0" smtClean="0">
                <a:solidFill>
                  <a:srgbClr val="0070C0"/>
                </a:solidFill>
              </a:rPr>
              <a:t>585.283€ </a:t>
            </a:r>
            <a:r>
              <a:rPr lang="el-GR" dirty="0">
                <a:solidFill>
                  <a:srgbClr val="0070C0"/>
                </a:solidFill>
              </a:rPr>
              <a:t>(</a:t>
            </a:r>
            <a:r>
              <a:rPr lang="el-GR" dirty="0" smtClean="0">
                <a:solidFill>
                  <a:srgbClr val="0070C0"/>
                </a:solidFill>
              </a:rPr>
              <a:t>ΕΚΤ)</a:t>
            </a:r>
            <a:endParaRPr lang="el-GR" dirty="0">
              <a:solidFill>
                <a:srgbClr val="0070C0"/>
              </a:solidFill>
            </a:endParaRPr>
          </a:p>
          <a:p>
            <a:pPr algn="just">
              <a:buFont typeface="Wingdings" panose="05000000000000000000" pitchFamily="2" charset="2"/>
              <a:buChar char="Ø"/>
            </a:pPr>
            <a:r>
              <a:rPr lang="el-GR" dirty="0" smtClean="0">
                <a:solidFill>
                  <a:srgbClr val="0070C0"/>
                </a:solidFill>
              </a:rPr>
              <a:t>Υπεγράφησαν </a:t>
            </a:r>
            <a:r>
              <a:rPr lang="el-GR" dirty="0">
                <a:solidFill>
                  <a:srgbClr val="0070C0"/>
                </a:solidFill>
              </a:rPr>
              <a:t>Νομικές Δεσμεύσεις </a:t>
            </a:r>
            <a:r>
              <a:rPr lang="el-GR" dirty="0" smtClean="0">
                <a:solidFill>
                  <a:srgbClr val="0070C0"/>
                </a:solidFill>
              </a:rPr>
              <a:t>ύψους 103.559€ (</a:t>
            </a:r>
            <a:r>
              <a:rPr lang="el-GR" dirty="0">
                <a:solidFill>
                  <a:srgbClr val="0070C0"/>
                </a:solidFill>
              </a:rPr>
              <a:t>στο σύνολό τους </a:t>
            </a:r>
            <a:r>
              <a:rPr lang="el-GR" dirty="0" smtClean="0">
                <a:solidFill>
                  <a:srgbClr val="0070C0"/>
                </a:solidFill>
              </a:rPr>
              <a:t>ΕΚΤ)</a:t>
            </a:r>
          </a:p>
          <a:p>
            <a:pPr algn="just">
              <a:buFont typeface="Wingdings" panose="05000000000000000000" pitchFamily="2" charset="2"/>
              <a:buChar char="Ø"/>
            </a:pPr>
            <a:r>
              <a:rPr lang="el-GR" dirty="0" smtClean="0">
                <a:solidFill>
                  <a:srgbClr val="0070C0"/>
                </a:solidFill>
              </a:rPr>
              <a:t>Πιστοποιήθηκαν Δαπάνες ύψους 142.178€ (</a:t>
            </a:r>
            <a:r>
              <a:rPr lang="el-GR" dirty="0">
                <a:solidFill>
                  <a:srgbClr val="0070C0"/>
                </a:solidFill>
              </a:rPr>
              <a:t>στο σύνολό τους </a:t>
            </a:r>
            <a:r>
              <a:rPr lang="el-GR" dirty="0" smtClean="0">
                <a:solidFill>
                  <a:srgbClr val="0070C0"/>
                </a:solidFill>
              </a:rPr>
              <a:t>ΕΤΠΑ)</a:t>
            </a:r>
            <a:endParaRPr lang="el-GR" dirty="0">
              <a:solidFill>
                <a:srgbClr val="0070C0"/>
              </a:solidFill>
            </a:endParaRPr>
          </a:p>
          <a:p>
            <a:pPr>
              <a:buFont typeface="Wingdings" panose="05000000000000000000" pitchFamily="2" charset="2"/>
              <a:buChar char="Ø"/>
            </a:pPr>
            <a:endParaRPr lang="el-GR" dirty="0">
              <a:solidFill>
                <a:srgbClr val="0070C0"/>
              </a:solidFill>
            </a:endParaRPr>
          </a:p>
          <a:p>
            <a:pPr lvl="0"/>
            <a:endParaRPr lang="el-GR" dirty="0">
              <a:solidFill>
                <a:srgbClr val="002060"/>
              </a:solidFill>
            </a:endParaRPr>
          </a:p>
          <a:p>
            <a:endParaRPr lang="el-GR" dirty="0"/>
          </a:p>
        </p:txBody>
      </p:sp>
    </p:spTree>
    <p:extLst>
      <p:ext uri="{BB962C8B-B14F-4D97-AF65-F5344CB8AC3E}">
        <p14:creationId xmlns:p14="http://schemas.microsoft.com/office/powerpoint/2010/main" val="37857492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p:txBody>
          <a:bodyPr rtlCol="0">
            <a:normAutofit fontScale="90000"/>
          </a:bodyPr>
          <a:lstStyle/>
          <a:p>
            <a:pPr eaLnBrk="1" fontAlgn="auto" hangingPunct="1">
              <a:spcAft>
                <a:spcPts val="0"/>
              </a:spcAft>
              <a:defRPr/>
            </a:pPr>
            <a:r>
              <a:rPr lang="el-GR" b="1" dirty="0" smtClean="0">
                <a:solidFill>
                  <a:schemeClr val="accent1"/>
                </a:solidFill>
              </a:rPr>
              <a:t>Κάθετος τομέας πολιτικής: Κοινωνική Ασφάλιση</a:t>
            </a:r>
            <a:endParaRPr lang="el-GR" dirty="0"/>
          </a:p>
        </p:txBody>
      </p:sp>
      <p:sp>
        <p:nvSpPr>
          <p:cNvPr id="5" name="Θέση περιεχομένου 4"/>
          <p:cNvSpPr>
            <a:spLocks noGrp="1"/>
          </p:cNvSpPr>
          <p:nvPr>
            <p:ph idx="4294967295"/>
          </p:nvPr>
        </p:nvSpPr>
        <p:spPr/>
        <p:txBody>
          <a:bodyPr rtlCol="0">
            <a:normAutofit fontScale="47500" lnSpcReduction="20000"/>
          </a:bodyPr>
          <a:lstStyle/>
          <a:p>
            <a:pPr eaLnBrk="1" fontAlgn="auto" hangingPunct="1">
              <a:spcAft>
                <a:spcPts val="0"/>
              </a:spcAft>
              <a:buFont typeface="Wingdings" panose="05000000000000000000" pitchFamily="2" charset="2"/>
              <a:buChar char="Ø"/>
              <a:defRPr/>
            </a:pPr>
            <a:r>
              <a:rPr lang="el-GR" dirty="0" smtClean="0">
                <a:solidFill>
                  <a:srgbClr val="0070C0"/>
                </a:solidFill>
              </a:rPr>
              <a:t> </a:t>
            </a:r>
            <a:r>
              <a:rPr lang="el-GR" sz="4000" dirty="0">
                <a:solidFill>
                  <a:srgbClr val="0070C0"/>
                </a:solidFill>
              </a:rPr>
              <a:t>Χρηματοδότηση:</a:t>
            </a:r>
          </a:p>
          <a:p>
            <a:pPr lvl="1" algn="just" eaLnBrk="1" fontAlgn="auto" hangingPunct="1">
              <a:spcAft>
                <a:spcPts val="0"/>
              </a:spcAft>
              <a:buFont typeface="Wingdings" panose="05000000000000000000" pitchFamily="2" charset="2"/>
              <a:buChar char="ü"/>
              <a:defRPr/>
            </a:pPr>
            <a:r>
              <a:rPr lang="el-GR" dirty="0">
                <a:solidFill>
                  <a:srgbClr val="0070C0"/>
                </a:solidFill>
              </a:rPr>
              <a:t> </a:t>
            </a:r>
            <a:r>
              <a:rPr lang="el-GR" sz="3200" dirty="0">
                <a:solidFill>
                  <a:srgbClr val="0070C0"/>
                </a:solidFill>
              </a:rPr>
              <a:t>Οικονομική Μεταρρύθμιση των ΦΚΑ και Βελτιστοποίηση του Μηχανισμού Διαχείρισης και Ελέγχου των Οικονομικών Πόρων τους για τη Διασφάλιση της Βιωσιμότητας του Ασφαλιστικού </a:t>
            </a:r>
            <a:r>
              <a:rPr lang="el-GR" sz="3200" dirty="0" smtClean="0">
                <a:solidFill>
                  <a:srgbClr val="0070C0"/>
                </a:solidFill>
              </a:rPr>
              <a:t>Συστήματος</a:t>
            </a:r>
          </a:p>
          <a:p>
            <a:pPr lvl="1" algn="just" eaLnBrk="1" fontAlgn="auto" hangingPunct="1">
              <a:spcAft>
                <a:spcPts val="0"/>
              </a:spcAft>
              <a:buFont typeface="Wingdings" panose="05000000000000000000" pitchFamily="2" charset="2"/>
              <a:buChar char="ü"/>
              <a:defRPr/>
            </a:pPr>
            <a:r>
              <a:rPr lang="el-GR" sz="3200" dirty="0">
                <a:solidFill>
                  <a:srgbClr val="0070C0"/>
                </a:solidFill>
              </a:rPr>
              <a:t>Αναδιοργάνωση της ΗΔΙΚΑ ΑΕ για την ευθυγράμμιση του λειτουργικού και οργανωτικού της μοντέλου με τις συνθήκες που διαμορφώνονται από την αξιοποίηση των δράσεων εκσυγχρονισμού και εισαγωγής συστημάτων νέων τεχνολογιών στην Κοινωνική Ασφάλιση και την Υγεία</a:t>
            </a:r>
            <a:endParaRPr lang="el-GR" sz="3200" dirty="0" smtClean="0">
              <a:solidFill>
                <a:srgbClr val="0070C0"/>
              </a:solidFill>
            </a:endParaRPr>
          </a:p>
          <a:p>
            <a:pPr lvl="1" algn="just" eaLnBrk="1" fontAlgn="auto" hangingPunct="1">
              <a:spcAft>
                <a:spcPts val="0"/>
              </a:spcAft>
              <a:buFont typeface="Wingdings" panose="05000000000000000000" pitchFamily="2" charset="2"/>
              <a:buChar char="ü"/>
              <a:defRPr/>
            </a:pPr>
            <a:r>
              <a:rPr lang="el-GR" sz="3200" dirty="0" smtClean="0">
                <a:solidFill>
                  <a:srgbClr val="0070C0"/>
                </a:solidFill>
              </a:rPr>
              <a:t>Εφαρμογής </a:t>
            </a:r>
            <a:r>
              <a:rPr lang="el-GR" sz="3200" dirty="0">
                <a:solidFill>
                  <a:srgbClr val="0070C0"/>
                </a:solidFill>
              </a:rPr>
              <a:t>του Εθνικού Συστήματος Κοινωνικής Ασφάλισης (ΕΦΚΑ</a:t>
            </a:r>
            <a:r>
              <a:rPr lang="el-GR" sz="3200" dirty="0" smtClean="0">
                <a:solidFill>
                  <a:srgbClr val="0070C0"/>
                </a:solidFill>
              </a:rPr>
              <a:t>)</a:t>
            </a:r>
          </a:p>
          <a:p>
            <a:pPr lvl="1" algn="just" eaLnBrk="1" fontAlgn="auto" hangingPunct="1">
              <a:spcAft>
                <a:spcPts val="0"/>
              </a:spcAft>
              <a:buFont typeface="Wingdings" panose="05000000000000000000" pitchFamily="2" charset="2"/>
              <a:buChar char="ü"/>
              <a:defRPr/>
            </a:pPr>
            <a:r>
              <a:rPr lang="el-GR" sz="3200" dirty="0" smtClean="0">
                <a:solidFill>
                  <a:srgbClr val="0070C0"/>
                </a:solidFill>
              </a:rPr>
              <a:t>Ψηφιοποίηση ασφαλιστικού χρόνου</a:t>
            </a:r>
            <a:endParaRPr lang="el-GR" sz="3200" dirty="0">
              <a:solidFill>
                <a:srgbClr val="0070C0"/>
              </a:solidFill>
            </a:endParaRPr>
          </a:p>
          <a:p>
            <a:pPr algn="just" eaLnBrk="1" fontAlgn="auto" hangingPunct="1">
              <a:spcAft>
                <a:spcPts val="0"/>
              </a:spcAft>
              <a:buFont typeface="Wingdings" panose="05000000000000000000" pitchFamily="2" charset="2"/>
              <a:buChar char="Ø"/>
              <a:defRPr/>
            </a:pPr>
            <a:r>
              <a:rPr lang="el-GR" sz="4000" dirty="0">
                <a:solidFill>
                  <a:srgbClr val="0070C0"/>
                </a:solidFill>
              </a:rPr>
              <a:t> Στόχοι</a:t>
            </a:r>
          </a:p>
          <a:p>
            <a:pPr lvl="1" algn="just" eaLnBrk="1" fontAlgn="auto" hangingPunct="1">
              <a:spcAft>
                <a:spcPts val="0"/>
              </a:spcAft>
              <a:buFont typeface="Wingdings" panose="05000000000000000000" pitchFamily="2" charset="2"/>
              <a:buChar char="ü"/>
              <a:defRPr/>
            </a:pPr>
            <a:r>
              <a:rPr lang="el-GR" sz="3200" i="1" dirty="0" smtClean="0">
                <a:solidFill>
                  <a:srgbClr val="0070C0"/>
                </a:solidFill>
              </a:rPr>
              <a:t>Βέλτιστη </a:t>
            </a:r>
            <a:r>
              <a:rPr lang="el-GR" sz="3200" i="1" dirty="0">
                <a:solidFill>
                  <a:srgbClr val="0070C0"/>
                </a:solidFill>
              </a:rPr>
              <a:t>υποστήριξη της μεταρρύθμισης των ασφαλιστικών δομών </a:t>
            </a:r>
          </a:p>
          <a:p>
            <a:pPr lvl="1" algn="just" eaLnBrk="1" fontAlgn="auto" hangingPunct="1">
              <a:spcAft>
                <a:spcPts val="0"/>
              </a:spcAft>
              <a:buFont typeface="Wingdings" panose="05000000000000000000" pitchFamily="2" charset="2"/>
              <a:buChar char="ü"/>
              <a:defRPr/>
            </a:pPr>
            <a:r>
              <a:rPr lang="el-GR" sz="3200" i="1" dirty="0">
                <a:solidFill>
                  <a:srgbClr val="0070C0"/>
                </a:solidFill>
              </a:rPr>
              <a:t>Αύξηση της αποδοτικότητας και αποτελεσματικότητας των επιχειρησιακών διαδικασιών των εμπλεκομένων φορέων στην Κοινωνική Ασφάλιση</a:t>
            </a:r>
          </a:p>
          <a:p>
            <a:pPr lvl="1" algn="just" eaLnBrk="1" fontAlgn="auto" hangingPunct="1">
              <a:spcAft>
                <a:spcPts val="0"/>
              </a:spcAft>
              <a:buFont typeface="Wingdings" panose="05000000000000000000" pitchFamily="2" charset="2"/>
              <a:buChar char="ü"/>
              <a:defRPr/>
            </a:pPr>
            <a:r>
              <a:rPr lang="el-GR" sz="3200" i="1" dirty="0">
                <a:solidFill>
                  <a:srgbClr val="0070C0"/>
                </a:solidFill>
              </a:rPr>
              <a:t>Βέλτιστη αξιοποίηση υφιστάμενων δομών και συστημάτων</a:t>
            </a:r>
          </a:p>
          <a:p>
            <a:pPr lvl="1" algn="just" eaLnBrk="1" fontAlgn="auto" hangingPunct="1">
              <a:spcAft>
                <a:spcPts val="0"/>
              </a:spcAft>
              <a:buFont typeface="Wingdings" panose="05000000000000000000" pitchFamily="2" charset="2"/>
              <a:buChar char="ü"/>
              <a:defRPr/>
            </a:pPr>
            <a:r>
              <a:rPr lang="el-GR" sz="3200" i="1" dirty="0">
                <a:solidFill>
                  <a:srgbClr val="0070C0"/>
                </a:solidFill>
              </a:rPr>
              <a:t>Βελτίωση της εξυπηρέτησης των πολιτών, τόσο όσον αφορά στην επιτάχυνση της απονομής σύνταξης, όσο και στην ταχύτητα διεκπεραίωσης των αιτημάτων τους για υπηρεσίες κλάδου ασφάλισης, συντάξεων και παροχών</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solidFill>
                  <a:schemeClr val="accent1"/>
                </a:solidFill>
              </a:rPr>
              <a:t>Πορεία Υλοποίησης </a:t>
            </a:r>
            <a:r>
              <a:rPr lang="el-GR" b="1" dirty="0" smtClean="0">
                <a:solidFill>
                  <a:schemeClr val="accent1"/>
                </a:solidFill>
              </a:rPr>
              <a:t>Έτους </a:t>
            </a:r>
            <a:r>
              <a:rPr lang="el-GR" b="1" dirty="0" smtClean="0">
                <a:solidFill>
                  <a:srgbClr val="0070C0"/>
                </a:solidFill>
              </a:rPr>
              <a:t>2017 </a:t>
            </a:r>
            <a:r>
              <a:rPr lang="el-GR" b="1" dirty="0" smtClean="0">
                <a:solidFill>
                  <a:schemeClr val="accent1"/>
                </a:solidFill>
              </a:rPr>
              <a:t>Κάθετου τομέα </a:t>
            </a:r>
            <a:r>
              <a:rPr lang="el-GR" b="1" dirty="0">
                <a:solidFill>
                  <a:schemeClr val="accent1"/>
                </a:solidFill>
              </a:rPr>
              <a:t>πολιτικής: Κοινωνική Ασφάλιση</a:t>
            </a:r>
            <a:endParaRPr lang="el-GR" dirty="0"/>
          </a:p>
        </p:txBody>
      </p:sp>
      <p:sp>
        <p:nvSpPr>
          <p:cNvPr id="3" name="Θέση περιεχομένου 2"/>
          <p:cNvSpPr>
            <a:spLocks noGrp="1"/>
          </p:cNvSpPr>
          <p:nvPr>
            <p:ph idx="1"/>
          </p:nvPr>
        </p:nvSpPr>
        <p:spPr>
          <a:xfrm>
            <a:off x="457200" y="1772816"/>
            <a:ext cx="8507288" cy="4353347"/>
          </a:xfrm>
        </p:spPr>
        <p:txBody>
          <a:bodyPr>
            <a:normAutofit/>
          </a:bodyPr>
          <a:lstStyle/>
          <a:p>
            <a:pPr algn="just">
              <a:buFont typeface="Wingdings" panose="05000000000000000000" pitchFamily="2" charset="2"/>
              <a:buChar char="Ø"/>
            </a:pPr>
            <a:r>
              <a:rPr lang="el-GR" dirty="0">
                <a:solidFill>
                  <a:srgbClr val="0070C0"/>
                </a:solidFill>
              </a:rPr>
              <a:t>Εξειδικεύτηκαν </a:t>
            </a:r>
            <a:r>
              <a:rPr lang="el-GR" dirty="0" smtClean="0">
                <a:solidFill>
                  <a:srgbClr val="0070C0"/>
                </a:solidFill>
              </a:rPr>
              <a:t>νέες δράσεις </a:t>
            </a:r>
            <a:r>
              <a:rPr lang="el-GR" dirty="0">
                <a:solidFill>
                  <a:srgbClr val="0070C0"/>
                </a:solidFill>
              </a:rPr>
              <a:t>ύψους </a:t>
            </a:r>
            <a:r>
              <a:rPr lang="el-GR" dirty="0" smtClean="0">
                <a:solidFill>
                  <a:srgbClr val="0070C0"/>
                </a:solidFill>
              </a:rPr>
              <a:t>15.551.652€ (μειώθηκε ο </a:t>
            </a:r>
            <a:r>
              <a:rPr lang="el-GR" dirty="0" err="1" smtClean="0">
                <a:solidFill>
                  <a:srgbClr val="0070C0"/>
                </a:solidFill>
              </a:rPr>
              <a:t>πρ</a:t>
            </a:r>
            <a:r>
              <a:rPr lang="el-GR" dirty="0" smtClean="0">
                <a:solidFill>
                  <a:srgbClr val="0070C0"/>
                </a:solidFill>
              </a:rPr>
              <a:t>/</a:t>
            </a:r>
            <a:r>
              <a:rPr lang="el-GR" dirty="0" err="1" smtClean="0">
                <a:solidFill>
                  <a:srgbClr val="0070C0"/>
                </a:solidFill>
              </a:rPr>
              <a:t>σμός</a:t>
            </a:r>
            <a:r>
              <a:rPr lang="el-GR" dirty="0" smtClean="0">
                <a:solidFill>
                  <a:srgbClr val="0070C0"/>
                </a:solidFill>
              </a:rPr>
              <a:t> του ΕΚΤ </a:t>
            </a:r>
            <a:r>
              <a:rPr lang="el-GR" dirty="0">
                <a:solidFill>
                  <a:srgbClr val="0070C0"/>
                </a:solidFill>
              </a:rPr>
              <a:t>κατά </a:t>
            </a:r>
            <a:r>
              <a:rPr lang="el-GR" dirty="0" smtClean="0">
                <a:solidFill>
                  <a:srgbClr val="0070C0"/>
                </a:solidFill>
              </a:rPr>
              <a:t>2.737.493 € και στο ΕΤΠΑ εξειδικεύτηκαν δράσεις ύψους</a:t>
            </a:r>
            <a:r>
              <a:rPr lang="el-GR" dirty="0">
                <a:solidFill>
                  <a:srgbClr val="0070C0"/>
                </a:solidFill>
              </a:rPr>
              <a:t>: </a:t>
            </a:r>
            <a:r>
              <a:rPr lang="el-GR" dirty="0" smtClean="0">
                <a:solidFill>
                  <a:srgbClr val="0070C0"/>
                </a:solidFill>
              </a:rPr>
              <a:t>18.289.145€)</a:t>
            </a:r>
            <a:endParaRPr lang="el-GR" dirty="0">
              <a:solidFill>
                <a:srgbClr val="0070C0"/>
              </a:solidFill>
            </a:endParaRPr>
          </a:p>
          <a:p>
            <a:pPr algn="just">
              <a:buFont typeface="Wingdings" panose="05000000000000000000" pitchFamily="2" charset="2"/>
              <a:buChar char="Ø"/>
            </a:pPr>
            <a:r>
              <a:rPr lang="el-GR" dirty="0" smtClean="0">
                <a:solidFill>
                  <a:srgbClr val="0070C0"/>
                </a:solidFill>
              </a:rPr>
              <a:t>Υπεγράφησαν </a:t>
            </a:r>
            <a:r>
              <a:rPr lang="el-GR" dirty="0">
                <a:solidFill>
                  <a:srgbClr val="0070C0"/>
                </a:solidFill>
              </a:rPr>
              <a:t>Νομικές Δεσμεύσεις ύψους </a:t>
            </a:r>
            <a:r>
              <a:rPr lang="el-GR" dirty="0" smtClean="0">
                <a:solidFill>
                  <a:srgbClr val="0070C0"/>
                </a:solidFill>
              </a:rPr>
              <a:t>1.103.631€ </a:t>
            </a:r>
            <a:r>
              <a:rPr lang="el-GR" dirty="0">
                <a:solidFill>
                  <a:srgbClr val="0070C0"/>
                </a:solidFill>
              </a:rPr>
              <a:t>(στο σύνολό τους ΕΚΤ)</a:t>
            </a:r>
          </a:p>
          <a:p>
            <a:pPr algn="just">
              <a:buFont typeface="Wingdings" panose="05000000000000000000" pitchFamily="2" charset="2"/>
              <a:buChar char="Ø"/>
            </a:pPr>
            <a:r>
              <a:rPr lang="el-GR" dirty="0">
                <a:solidFill>
                  <a:srgbClr val="0070C0"/>
                </a:solidFill>
              </a:rPr>
              <a:t>Πιστοποιήθηκαν Δαπάνες ύψους </a:t>
            </a:r>
            <a:r>
              <a:rPr lang="el-GR" dirty="0" smtClean="0">
                <a:solidFill>
                  <a:srgbClr val="0070C0"/>
                </a:solidFill>
              </a:rPr>
              <a:t>987.287€ </a:t>
            </a:r>
            <a:r>
              <a:rPr lang="el-GR" dirty="0">
                <a:solidFill>
                  <a:srgbClr val="0070C0"/>
                </a:solidFill>
              </a:rPr>
              <a:t>(στο σύνολό τους </a:t>
            </a:r>
            <a:r>
              <a:rPr lang="el-GR" dirty="0" smtClean="0">
                <a:solidFill>
                  <a:srgbClr val="0070C0"/>
                </a:solidFill>
              </a:rPr>
              <a:t>ΕΚΤ)</a:t>
            </a:r>
            <a:endParaRPr lang="el-GR" dirty="0">
              <a:solidFill>
                <a:srgbClr val="0070C0"/>
              </a:solidFill>
            </a:endParaRPr>
          </a:p>
          <a:p>
            <a:pPr marL="0" indent="0">
              <a:buNone/>
            </a:pPr>
            <a:endParaRPr lang="el-GR" dirty="0">
              <a:solidFill>
                <a:srgbClr val="0070C0"/>
              </a:solidFill>
            </a:endParaRPr>
          </a:p>
          <a:p>
            <a:pPr lvl="0"/>
            <a:endParaRPr lang="el-GR" dirty="0">
              <a:solidFill>
                <a:srgbClr val="002060"/>
              </a:solidFill>
            </a:endParaRPr>
          </a:p>
          <a:p>
            <a:endParaRPr lang="el-GR" dirty="0"/>
          </a:p>
        </p:txBody>
      </p:sp>
    </p:spTree>
    <p:extLst>
      <p:ext uri="{BB962C8B-B14F-4D97-AF65-F5344CB8AC3E}">
        <p14:creationId xmlns:p14="http://schemas.microsoft.com/office/powerpoint/2010/main" val="621759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idx="4294967295"/>
          </p:nvPr>
        </p:nvSpPr>
        <p:spPr>
          <a:xfrm>
            <a:off x="468313" y="20638"/>
            <a:ext cx="8229600" cy="1143000"/>
          </a:xfrm>
        </p:spPr>
        <p:txBody>
          <a:bodyPr rtlCol="0">
            <a:normAutofit/>
          </a:bodyPr>
          <a:lstStyle/>
          <a:p>
            <a:pPr eaLnBrk="1" fontAlgn="auto" hangingPunct="1">
              <a:spcAft>
                <a:spcPts val="0"/>
              </a:spcAft>
              <a:defRPr/>
            </a:pPr>
            <a:r>
              <a:rPr lang="el-GR" b="1" dirty="0" smtClean="0">
                <a:solidFill>
                  <a:schemeClr val="accent1"/>
                </a:solidFill>
              </a:rPr>
              <a:t>Κάθετος τομέας πολιτικής: Υγεία</a:t>
            </a:r>
            <a:endParaRPr lang="el-GR" dirty="0"/>
          </a:p>
        </p:txBody>
      </p:sp>
      <p:sp>
        <p:nvSpPr>
          <p:cNvPr id="5" name="Θέση περιεχομένου 4"/>
          <p:cNvSpPr>
            <a:spLocks noGrp="1"/>
          </p:cNvSpPr>
          <p:nvPr>
            <p:ph idx="4294967295"/>
          </p:nvPr>
        </p:nvSpPr>
        <p:spPr>
          <a:xfrm>
            <a:off x="250825" y="1125538"/>
            <a:ext cx="8435975" cy="5000625"/>
          </a:xfrm>
        </p:spPr>
        <p:txBody>
          <a:bodyPr rtlCol="0">
            <a:normAutofit fontScale="70000" lnSpcReduction="20000"/>
          </a:bodyPr>
          <a:lstStyle/>
          <a:p>
            <a:pPr eaLnBrk="1" fontAlgn="auto" hangingPunct="1">
              <a:spcAft>
                <a:spcPts val="0"/>
              </a:spcAft>
              <a:buFont typeface="Wingdings" panose="05000000000000000000" pitchFamily="2" charset="2"/>
              <a:buChar char="Ø"/>
              <a:defRPr/>
            </a:pPr>
            <a:r>
              <a:rPr lang="el-GR" dirty="0" smtClean="0">
                <a:solidFill>
                  <a:srgbClr val="0070C0"/>
                </a:solidFill>
              </a:rPr>
              <a:t> </a:t>
            </a:r>
            <a:r>
              <a:rPr lang="el-GR" sz="3600" dirty="0">
                <a:solidFill>
                  <a:srgbClr val="0070C0"/>
                </a:solidFill>
              </a:rPr>
              <a:t>Χρηματοδότηση:</a:t>
            </a:r>
          </a:p>
          <a:p>
            <a:pPr lvl="1" algn="just" eaLnBrk="1" fontAlgn="auto" hangingPunct="1">
              <a:spcAft>
                <a:spcPts val="0"/>
              </a:spcAft>
              <a:buFont typeface="Wingdings" panose="05000000000000000000" pitchFamily="2" charset="2"/>
              <a:buChar char="ü"/>
              <a:defRPr/>
            </a:pPr>
            <a:r>
              <a:rPr lang="el-GR" dirty="0">
                <a:solidFill>
                  <a:srgbClr val="0070C0"/>
                </a:solidFill>
              </a:rPr>
              <a:t> </a:t>
            </a:r>
            <a:r>
              <a:rPr lang="el-GR" dirty="0" smtClean="0">
                <a:solidFill>
                  <a:srgbClr val="0070C0"/>
                </a:solidFill>
              </a:rPr>
              <a:t>υποστήριξη της μεταρρύθμισης ΠΦΥ – πιλοτική φάση</a:t>
            </a:r>
          </a:p>
          <a:p>
            <a:pPr lvl="1" algn="just" eaLnBrk="1" fontAlgn="auto" hangingPunct="1">
              <a:spcAft>
                <a:spcPts val="0"/>
              </a:spcAft>
              <a:buFont typeface="Wingdings" panose="05000000000000000000" pitchFamily="2" charset="2"/>
              <a:buChar char="ü"/>
              <a:defRPr/>
            </a:pPr>
            <a:r>
              <a:rPr lang="el-GR" dirty="0" smtClean="0">
                <a:solidFill>
                  <a:srgbClr val="0070C0"/>
                </a:solidFill>
              </a:rPr>
              <a:t>έργου – σημαία «Πληροφοριακό </a:t>
            </a:r>
            <a:r>
              <a:rPr lang="el-GR" dirty="0">
                <a:solidFill>
                  <a:srgbClr val="0070C0"/>
                </a:solidFill>
              </a:rPr>
              <a:t>Σύστημα Λειτουργίας Πρωτοβάθμιας Φροντίδας  Υγείας</a:t>
            </a:r>
            <a:r>
              <a:rPr lang="el-GR" dirty="0" smtClean="0">
                <a:solidFill>
                  <a:srgbClr val="0070C0"/>
                </a:solidFill>
              </a:rPr>
              <a:t>»</a:t>
            </a:r>
          </a:p>
          <a:p>
            <a:pPr lvl="1" algn="just" eaLnBrk="1" fontAlgn="auto" hangingPunct="1">
              <a:spcAft>
                <a:spcPts val="0"/>
              </a:spcAft>
              <a:buFont typeface="Wingdings" panose="05000000000000000000" pitchFamily="2" charset="2"/>
              <a:buChar char="ü"/>
              <a:defRPr/>
            </a:pPr>
            <a:r>
              <a:rPr lang="el-GR" dirty="0" err="1">
                <a:solidFill>
                  <a:srgbClr val="0070C0"/>
                </a:solidFill>
              </a:rPr>
              <a:t>συστημική</a:t>
            </a:r>
            <a:r>
              <a:rPr lang="el-GR" dirty="0">
                <a:solidFill>
                  <a:srgbClr val="0070C0"/>
                </a:solidFill>
              </a:rPr>
              <a:t> υποστήριξη της ψυχικής </a:t>
            </a:r>
            <a:r>
              <a:rPr lang="el-GR" dirty="0" smtClean="0">
                <a:solidFill>
                  <a:srgbClr val="0070C0"/>
                </a:solidFill>
              </a:rPr>
              <a:t>υγείας</a:t>
            </a:r>
          </a:p>
          <a:p>
            <a:pPr lvl="1" algn="just" eaLnBrk="1" fontAlgn="auto" hangingPunct="1">
              <a:spcAft>
                <a:spcPts val="0"/>
              </a:spcAft>
              <a:buFont typeface="Wingdings" panose="05000000000000000000" pitchFamily="2" charset="2"/>
              <a:buChar char="ü"/>
              <a:defRPr/>
            </a:pPr>
            <a:r>
              <a:rPr lang="el-GR" dirty="0" smtClean="0">
                <a:solidFill>
                  <a:srgbClr val="0070C0"/>
                </a:solidFill>
              </a:rPr>
              <a:t>αναδιοργάνωσης </a:t>
            </a:r>
            <a:r>
              <a:rPr lang="el-GR" dirty="0">
                <a:solidFill>
                  <a:srgbClr val="0070C0"/>
                </a:solidFill>
              </a:rPr>
              <a:t>και βελτίωση της λειτουργίας </a:t>
            </a:r>
            <a:r>
              <a:rPr lang="el-GR" dirty="0" smtClean="0">
                <a:solidFill>
                  <a:srgbClr val="0070C0"/>
                </a:solidFill>
              </a:rPr>
              <a:t>στους </a:t>
            </a:r>
            <a:r>
              <a:rPr lang="el-GR" dirty="0">
                <a:solidFill>
                  <a:srgbClr val="0070C0"/>
                </a:solidFill>
              </a:rPr>
              <a:t>τομείς αιμοδοσίας, </a:t>
            </a:r>
            <a:r>
              <a:rPr lang="el-GR" dirty="0" smtClean="0">
                <a:solidFill>
                  <a:srgbClr val="0070C0"/>
                </a:solidFill>
              </a:rPr>
              <a:t>μεταμοσχεύσεων</a:t>
            </a:r>
          </a:p>
          <a:p>
            <a:pPr lvl="1" algn="just" eaLnBrk="1" fontAlgn="auto" hangingPunct="1">
              <a:spcAft>
                <a:spcPts val="0"/>
              </a:spcAft>
              <a:buFont typeface="Wingdings" panose="05000000000000000000" pitchFamily="2" charset="2"/>
              <a:buChar char="ü"/>
              <a:defRPr/>
            </a:pPr>
            <a:r>
              <a:rPr lang="el-GR" dirty="0">
                <a:solidFill>
                  <a:srgbClr val="0070C0"/>
                </a:solidFill>
              </a:rPr>
              <a:t>αναβάθμιση του ανθρωπίνου δυναμικού του τομέα </a:t>
            </a:r>
            <a:r>
              <a:rPr lang="el-GR" dirty="0" smtClean="0">
                <a:solidFill>
                  <a:srgbClr val="0070C0"/>
                </a:solidFill>
              </a:rPr>
              <a:t>υγείας</a:t>
            </a:r>
          </a:p>
          <a:p>
            <a:pPr lvl="1" algn="just" eaLnBrk="1" fontAlgn="auto" hangingPunct="1">
              <a:spcAft>
                <a:spcPts val="0"/>
              </a:spcAft>
              <a:buFont typeface="Wingdings" panose="05000000000000000000" pitchFamily="2" charset="2"/>
              <a:buChar char="ü"/>
              <a:defRPr/>
            </a:pPr>
            <a:r>
              <a:rPr lang="el-GR" dirty="0">
                <a:solidFill>
                  <a:srgbClr val="0070C0"/>
                </a:solidFill>
              </a:rPr>
              <a:t>δημιουργία υποδομών ηλεκτρονικής διακυβέρνησης για την υποστήριξη των επιχειρησιακών λειτουργικών μονάδων υγείας του ΕΣΥ</a:t>
            </a:r>
          </a:p>
          <a:p>
            <a:pPr algn="just" eaLnBrk="1" fontAlgn="auto" hangingPunct="1">
              <a:spcAft>
                <a:spcPts val="0"/>
              </a:spcAft>
              <a:buFont typeface="Wingdings" panose="05000000000000000000" pitchFamily="2" charset="2"/>
              <a:buChar char="Ø"/>
              <a:defRPr/>
            </a:pPr>
            <a:r>
              <a:rPr lang="el-GR" sz="3600" dirty="0">
                <a:solidFill>
                  <a:srgbClr val="0070C0"/>
                </a:solidFill>
              </a:rPr>
              <a:t>Στόχοι: </a:t>
            </a:r>
          </a:p>
          <a:p>
            <a:pPr lvl="1" algn="just" eaLnBrk="1" fontAlgn="auto" hangingPunct="1">
              <a:spcAft>
                <a:spcPts val="0"/>
              </a:spcAft>
              <a:buFont typeface="Wingdings" panose="05000000000000000000" pitchFamily="2" charset="2"/>
              <a:buChar char="ü"/>
              <a:defRPr/>
            </a:pPr>
            <a:r>
              <a:rPr lang="el-GR" sz="2900" i="1" dirty="0" smtClean="0">
                <a:solidFill>
                  <a:srgbClr val="0070C0"/>
                </a:solidFill>
              </a:rPr>
              <a:t>Βελτίωση </a:t>
            </a:r>
            <a:r>
              <a:rPr lang="el-GR" sz="2900" i="1" dirty="0">
                <a:solidFill>
                  <a:srgbClr val="0070C0"/>
                </a:solidFill>
              </a:rPr>
              <a:t>της αποτελεσματικότητας και αποδοτικότητας του Συστήματος Υγείας, αναβάθμιση της ποιότητας των παρεχόμενων </a:t>
            </a:r>
            <a:r>
              <a:rPr lang="el-GR" sz="2900" i="1" dirty="0" smtClean="0">
                <a:solidFill>
                  <a:srgbClr val="0070C0"/>
                </a:solidFill>
              </a:rPr>
              <a:t>υπηρεσιών</a:t>
            </a:r>
          </a:p>
          <a:p>
            <a:pPr lvl="1" algn="just" eaLnBrk="1" fontAlgn="auto" hangingPunct="1">
              <a:spcAft>
                <a:spcPts val="0"/>
              </a:spcAft>
              <a:buFont typeface="Wingdings" panose="05000000000000000000" pitchFamily="2" charset="2"/>
              <a:buChar char="ü"/>
              <a:defRPr/>
            </a:pPr>
            <a:r>
              <a:rPr lang="el-GR" sz="2900" i="1" dirty="0" smtClean="0">
                <a:solidFill>
                  <a:srgbClr val="0070C0"/>
                </a:solidFill>
              </a:rPr>
              <a:t>Διασφάλιση </a:t>
            </a:r>
            <a:r>
              <a:rPr lang="el-GR" sz="2900" i="1" dirty="0">
                <a:solidFill>
                  <a:srgbClr val="0070C0"/>
                </a:solidFill>
              </a:rPr>
              <a:t>της οικονομικής βιωσιμότητας του συστήματος </a:t>
            </a:r>
            <a:r>
              <a:rPr lang="el-GR" sz="2900" i="1" dirty="0" smtClean="0">
                <a:solidFill>
                  <a:srgbClr val="0070C0"/>
                </a:solidFill>
              </a:rPr>
              <a:t>υγείας</a:t>
            </a:r>
          </a:p>
          <a:p>
            <a:pPr lvl="1" algn="just" eaLnBrk="1" fontAlgn="auto" hangingPunct="1">
              <a:spcAft>
                <a:spcPts val="0"/>
              </a:spcAft>
              <a:buFont typeface="Wingdings" panose="05000000000000000000" pitchFamily="2" charset="2"/>
              <a:buChar char="ü"/>
              <a:defRPr/>
            </a:pPr>
            <a:r>
              <a:rPr lang="el-GR" sz="2900" i="1" dirty="0" smtClean="0">
                <a:solidFill>
                  <a:srgbClr val="0070C0"/>
                </a:solidFill>
              </a:rPr>
              <a:t>Αναβάθμιση </a:t>
            </a:r>
            <a:r>
              <a:rPr lang="el-GR" sz="2900" i="1" dirty="0">
                <a:solidFill>
                  <a:srgbClr val="0070C0"/>
                </a:solidFill>
              </a:rPr>
              <a:t>των ανθρώπινων πόρων του Τομέα Υγείας</a:t>
            </a:r>
          </a:p>
          <a:p>
            <a:pPr lvl="1" algn="just" eaLnBrk="1" fontAlgn="auto" hangingPunct="1">
              <a:spcAft>
                <a:spcPts val="0"/>
              </a:spcAft>
              <a:buFont typeface="Wingdings" panose="05000000000000000000" pitchFamily="2" charset="2"/>
              <a:buChar char="ü"/>
              <a:defRPr/>
            </a:pPr>
            <a:endParaRPr lang="el-GR" sz="2900" i="1" dirty="0">
              <a:solidFill>
                <a:srgbClr val="0070C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solidFill>
                  <a:schemeClr val="accent1"/>
                </a:solidFill>
              </a:rPr>
              <a:t>Πορεία Υλοποίησης </a:t>
            </a:r>
            <a:r>
              <a:rPr lang="el-GR" b="1" dirty="0" smtClean="0">
                <a:solidFill>
                  <a:schemeClr val="accent1"/>
                </a:solidFill>
              </a:rPr>
              <a:t>Έτους </a:t>
            </a:r>
            <a:r>
              <a:rPr lang="el-GR" b="1" dirty="0" smtClean="0">
                <a:solidFill>
                  <a:srgbClr val="0070C0"/>
                </a:solidFill>
              </a:rPr>
              <a:t>2017 </a:t>
            </a:r>
            <a:r>
              <a:rPr lang="el-GR" b="1" dirty="0" smtClean="0">
                <a:solidFill>
                  <a:schemeClr val="accent1"/>
                </a:solidFill>
              </a:rPr>
              <a:t>Κάθετου τομέα </a:t>
            </a:r>
            <a:r>
              <a:rPr lang="el-GR" b="1" dirty="0">
                <a:solidFill>
                  <a:schemeClr val="accent1"/>
                </a:solidFill>
              </a:rPr>
              <a:t>πολιτικής: </a:t>
            </a:r>
            <a:r>
              <a:rPr lang="el-GR" b="1" dirty="0" smtClean="0">
                <a:solidFill>
                  <a:schemeClr val="accent1"/>
                </a:solidFill>
              </a:rPr>
              <a:t>Υγεία</a:t>
            </a:r>
            <a:endParaRPr lang="el-GR" dirty="0"/>
          </a:p>
        </p:txBody>
      </p:sp>
      <p:sp>
        <p:nvSpPr>
          <p:cNvPr id="3" name="Θέση περιεχομένου 2"/>
          <p:cNvSpPr>
            <a:spLocks noGrp="1"/>
          </p:cNvSpPr>
          <p:nvPr>
            <p:ph idx="1"/>
          </p:nvPr>
        </p:nvSpPr>
        <p:spPr>
          <a:xfrm>
            <a:off x="457200" y="1772816"/>
            <a:ext cx="8507288" cy="4353347"/>
          </a:xfrm>
        </p:spPr>
        <p:txBody>
          <a:bodyPr>
            <a:normAutofit/>
          </a:bodyPr>
          <a:lstStyle/>
          <a:p>
            <a:pPr lvl="0" algn="just">
              <a:buFont typeface="Wingdings" panose="05000000000000000000" pitchFamily="2" charset="2"/>
              <a:buChar char="Ø"/>
            </a:pPr>
            <a:r>
              <a:rPr lang="el-GR" dirty="0">
                <a:solidFill>
                  <a:srgbClr val="0070C0"/>
                </a:solidFill>
              </a:rPr>
              <a:t>Το έτος 2017 δεν εξειδικεύτηκαν νέες δράσεις</a:t>
            </a:r>
          </a:p>
          <a:p>
            <a:pPr lvl="0" algn="just">
              <a:buFont typeface="Wingdings" panose="05000000000000000000" pitchFamily="2" charset="2"/>
              <a:buChar char="Ø"/>
            </a:pPr>
            <a:r>
              <a:rPr lang="el-GR" dirty="0" smtClean="0">
                <a:solidFill>
                  <a:srgbClr val="0070C0"/>
                </a:solidFill>
              </a:rPr>
              <a:t>Δημοσιεύτηκε 1 νέα Πρόσκληση που ενεργοποιεί έργα του τομέα συνολικού </a:t>
            </a:r>
            <a:r>
              <a:rPr lang="el-GR" dirty="0" err="1" smtClean="0">
                <a:solidFill>
                  <a:srgbClr val="0070C0"/>
                </a:solidFill>
              </a:rPr>
              <a:t>πρ</a:t>
            </a:r>
            <a:r>
              <a:rPr lang="el-GR" dirty="0" smtClean="0">
                <a:solidFill>
                  <a:srgbClr val="0070C0"/>
                </a:solidFill>
              </a:rPr>
              <a:t>/</a:t>
            </a:r>
            <a:r>
              <a:rPr lang="el-GR" dirty="0" err="1" smtClean="0">
                <a:solidFill>
                  <a:srgbClr val="0070C0"/>
                </a:solidFill>
              </a:rPr>
              <a:t>σμού</a:t>
            </a:r>
            <a:r>
              <a:rPr lang="el-GR" dirty="0" smtClean="0">
                <a:solidFill>
                  <a:srgbClr val="0070C0"/>
                </a:solidFill>
              </a:rPr>
              <a:t> 37.600.000€ (ΕΚΤ</a:t>
            </a:r>
            <a:r>
              <a:rPr lang="el-GR" dirty="0">
                <a:solidFill>
                  <a:srgbClr val="0070C0"/>
                </a:solidFill>
              </a:rPr>
              <a:t>)</a:t>
            </a:r>
          </a:p>
          <a:p>
            <a:pPr algn="just">
              <a:buFont typeface="Wingdings" panose="05000000000000000000" pitchFamily="2" charset="2"/>
              <a:buChar char="Ø"/>
            </a:pPr>
            <a:r>
              <a:rPr lang="el-GR" dirty="0" smtClean="0">
                <a:solidFill>
                  <a:srgbClr val="0070C0"/>
                </a:solidFill>
              </a:rPr>
              <a:t>Εκδόθηκαν 5 Αποφάσεις Ένταξης </a:t>
            </a:r>
            <a:r>
              <a:rPr lang="el-GR" dirty="0" err="1" smtClean="0">
                <a:solidFill>
                  <a:srgbClr val="0070C0"/>
                </a:solidFill>
              </a:rPr>
              <a:t>πρ</a:t>
            </a:r>
            <a:r>
              <a:rPr lang="el-GR" dirty="0" smtClean="0">
                <a:solidFill>
                  <a:srgbClr val="0070C0"/>
                </a:solidFill>
              </a:rPr>
              <a:t>/</a:t>
            </a:r>
            <a:r>
              <a:rPr lang="el-GR" dirty="0" err="1" smtClean="0">
                <a:solidFill>
                  <a:srgbClr val="0070C0"/>
                </a:solidFill>
              </a:rPr>
              <a:t>σμού</a:t>
            </a:r>
            <a:r>
              <a:rPr lang="el-GR" dirty="0" smtClean="0">
                <a:solidFill>
                  <a:srgbClr val="0070C0"/>
                </a:solidFill>
              </a:rPr>
              <a:t> 34.510.000€ (στο σύνολό τους ΕΚΤ)</a:t>
            </a:r>
          </a:p>
          <a:p>
            <a:pPr marL="0" indent="0">
              <a:buNone/>
            </a:pPr>
            <a:endParaRPr lang="el-GR" dirty="0">
              <a:solidFill>
                <a:srgbClr val="0070C0"/>
              </a:solidFill>
            </a:endParaRPr>
          </a:p>
          <a:p>
            <a:pPr lvl="0"/>
            <a:endParaRPr lang="el-GR" dirty="0">
              <a:solidFill>
                <a:srgbClr val="002060"/>
              </a:solidFill>
            </a:endParaRPr>
          </a:p>
          <a:p>
            <a:endParaRPr lang="el-GR" dirty="0"/>
          </a:p>
        </p:txBody>
      </p:sp>
    </p:spTree>
    <p:extLst>
      <p:ext uri="{BB962C8B-B14F-4D97-AF65-F5344CB8AC3E}">
        <p14:creationId xmlns:p14="http://schemas.microsoft.com/office/powerpoint/2010/main" val="621759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Τίτλος 1"/>
          <p:cNvSpPr>
            <a:spLocks noGrp="1"/>
          </p:cNvSpPr>
          <p:nvPr>
            <p:ph type="title" idx="4294967295"/>
          </p:nvPr>
        </p:nvSpPr>
        <p:spPr>
          <a:xfrm>
            <a:off x="395288" y="188913"/>
            <a:ext cx="8229600" cy="1143000"/>
          </a:xfrm>
        </p:spPr>
        <p:txBody>
          <a:bodyPr/>
          <a:lstStyle/>
          <a:p>
            <a:pPr eaLnBrk="1" hangingPunct="1"/>
            <a:r>
              <a:rPr lang="el-GR" sz="3200" b="1" dirty="0" smtClean="0">
                <a:solidFill>
                  <a:schemeClr val="accent1"/>
                </a:solidFill>
              </a:rPr>
              <a:t>Κάθετος τομέας πολιτικής: Εφαρμογή της μεταρρύθμισης «Πρόγραμμα ΚΑΛΛΙΚΡΑΤΗΣ»</a:t>
            </a:r>
            <a:endParaRPr lang="el-GR" sz="3200" dirty="0" smtClean="0"/>
          </a:p>
        </p:txBody>
      </p:sp>
      <p:sp>
        <p:nvSpPr>
          <p:cNvPr id="5" name="Θέση περιεχομένου 4"/>
          <p:cNvSpPr>
            <a:spLocks noGrp="1"/>
          </p:cNvSpPr>
          <p:nvPr>
            <p:ph idx="4294967295"/>
          </p:nvPr>
        </p:nvSpPr>
        <p:spPr>
          <a:xfrm>
            <a:off x="250825" y="1557338"/>
            <a:ext cx="8435975" cy="4568825"/>
          </a:xfrm>
        </p:spPr>
        <p:txBody>
          <a:bodyPr rtlCol="0">
            <a:normAutofit fontScale="77500" lnSpcReduction="20000"/>
          </a:bodyPr>
          <a:lstStyle/>
          <a:p>
            <a:pPr eaLnBrk="1" fontAlgn="auto" hangingPunct="1">
              <a:spcAft>
                <a:spcPts val="0"/>
              </a:spcAft>
              <a:buFont typeface="Wingdings" panose="05000000000000000000" pitchFamily="2" charset="2"/>
              <a:buChar char="Ø"/>
              <a:defRPr/>
            </a:pPr>
            <a:r>
              <a:rPr lang="el-GR" dirty="0" smtClean="0">
                <a:solidFill>
                  <a:srgbClr val="0070C0"/>
                </a:solidFill>
              </a:rPr>
              <a:t> </a:t>
            </a:r>
            <a:r>
              <a:rPr lang="el-GR" sz="3600" dirty="0">
                <a:solidFill>
                  <a:srgbClr val="0070C0"/>
                </a:solidFill>
              </a:rPr>
              <a:t>Χρηματοδότηση:</a:t>
            </a:r>
          </a:p>
          <a:p>
            <a:pPr lvl="1" algn="just" eaLnBrk="1" fontAlgn="auto" hangingPunct="1">
              <a:spcAft>
                <a:spcPts val="0"/>
              </a:spcAft>
              <a:buFont typeface="Wingdings" panose="05000000000000000000" pitchFamily="2" charset="2"/>
              <a:buChar char="ü"/>
              <a:defRPr/>
            </a:pPr>
            <a:r>
              <a:rPr lang="el-GR" dirty="0">
                <a:solidFill>
                  <a:srgbClr val="0070C0"/>
                </a:solidFill>
              </a:rPr>
              <a:t> </a:t>
            </a:r>
            <a:r>
              <a:rPr lang="el-GR" sz="2900" dirty="0" smtClean="0">
                <a:solidFill>
                  <a:srgbClr val="0070C0"/>
                </a:solidFill>
              </a:rPr>
              <a:t>κωδικοποίηση του </a:t>
            </a:r>
            <a:r>
              <a:rPr lang="el-GR" sz="2900" dirty="0">
                <a:solidFill>
                  <a:srgbClr val="0070C0"/>
                </a:solidFill>
              </a:rPr>
              <a:t>κανονιστικού πλαισίου των Ο.Τ.Α. Α' και Β' </a:t>
            </a:r>
            <a:r>
              <a:rPr lang="el-GR" sz="2900" dirty="0" smtClean="0">
                <a:solidFill>
                  <a:srgbClr val="0070C0"/>
                </a:solidFill>
              </a:rPr>
              <a:t>βαθμού</a:t>
            </a:r>
          </a:p>
          <a:p>
            <a:pPr lvl="1" algn="just" eaLnBrk="1" fontAlgn="auto" hangingPunct="1">
              <a:spcAft>
                <a:spcPts val="0"/>
              </a:spcAft>
              <a:buFont typeface="Wingdings" panose="05000000000000000000" pitchFamily="2" charset="2"/>
              <a:buChar char="ü"/>
              <a:defRPr/>
            </a:pPr>
            <a:r>
              <a:rPr lang="el-GR" sz="2900" dirty="0" smtClean="0">
                <a:solidFill>
                  <a:srgbClr val="0070C0"/>
                </a:solidFill>
              </a:rPr>
              <a:t>δημιουργία </a:t>
            </a:r>
            <a:r>
              <a:rPr lang="el-GR" sz="2900" dirty="0">
                <a:solidFill>
                  <a:srgbClr val="0070C0"/>
                </a:solidFill>
              </a:rPr>
              <a:t>Παρατηρητηρίου για την Περιφερειακή Διοίκηση και την Τοπική </a:t>
            </a:r>
            <a:r>
              <a:rPr lang="el-GR" sz="2900" dirty="0" smtClean="0">
                <a:solidFill>
                  <a:srgbClr val="0070C0"/>
                </a:solidFill>
              </a:rPr>
              <a:t>Αυτοδιοίκηση</a:t>
            </a:r>
          </a:p>
          <a:p>
            <a:pPr lvl="1" algn="just" eaLnBrk="1" fontAlgn="auto" hangingPunct="1">
              <a:spcAft>
                <a:spcPts val="0"/>
              </a:spcAft>
              <a:buFont typeface="Wingdings" panose="05000000000000000000" pitchFamily="2" charset="2"/>
              <a:buChar char="ü"/>
              <a:defRPr/>
            </a:pPr>
            <a:r>
              <a:rPr lang="el-GR" sz="2900" dirty="0">
                <a:solidFill>
                  <a:srgbClr val="0070C0"/>
                </a:solidFill>
              </a:rPr>
              <a:t>Υποδομές Ηλεκτρονικής πολεοδομίας: Γεωγραφικά Συστήματα Πληροφοριών για τις νομαρχιακές αυτοδιοικήσεις της </a:t>
            </a:r>
            <a:r>
              <a:rPr lang="el-GR" sz="2900" dirty="0" smtClean="0">
                <a:solidFill>
                  <a:srgbClr val="0070C0"/>
                </a:solidFill>
              </a:rPr>
              <a:t>χώρας</a:t>
            </a:r>
          </a:p>
          <a:p>
            <a:pPr lvl="1" algn="just" eaLnBrk="1" fontAlgn="auto" hangingPunct="1">
              <a:spcAft>
                <a:spcPts val="0"/>
              </a:spcAft>
              <a:buFont typeface="Wingdings" panose="05000000000000000000" pitchFamily="2" charset="2"/>
              <a:buChar char="ü"/>
              <a:defRPr/>
            </a:pPr>
            <a:endParaRPr lang="el-GR" sz="2900" dirty="0">
              <a:solidFill>
                <a:srgbClr val="0070C0"/>
              </a:solidFill>
            </a:endParaRPr>
          </a:p>
          <a:p>
            <a:pPr algn="just" eaLnBrk="1" fontAlgn="auto" hangingPunct="1">
              <a:spcAft>
                <a:spcPts val="0"/>
              </a:spcAft>
              <a:buFont typeface="Wingdings" panose="05000000000000000000" pitchFamily="2" charset="2"/>
              <a:buChar char="Ø"/>
              <a:defRPr/>
            </a:pPr>
            <a:r>
              <a:rPr lang="el-GR" sz="3600" dirty="0" smtClean="0">
                <a:solidFill>
                  <a:srgbClr val="0070C0"/>
                </a:solidFill>
              </a:rPr>
              <a:t>Στόχοι:</a:t>
            </a:r>
          </a:p>
          <a:p>
            <a:pPr lvl="1" algn="just" eaLnBrk="1" fontAlgn="auto" hangingPunct="1">
              <a:spcAft>
                <a:spcPts val="0"/>
              </a:spcAft>
              <a:buFont typeface="Wingdings" panose="05000000000000000000" pitchFamily="2" charset="2"/>
              <a:buChar char="ü"/>
              <a:defRPr/>
            </a:pPr>
            <a:r>
              <a:rPr lang="el-GR" sz="2900" i="1" dirty="0" smtClean="0">
                <a:solidFill>
                  <a:srgbClr val="0070C0"/>
                </a:solidFill>
              </a:rPr>
              <a:t>η αποτελεσματική </a:t>
            </a:r>
            <a:r>
              <a:rPr lang="el-GR" sz="2900" i="1" dirty="0">
                <a:solidFill>
                  <a:srgbClr val="0070C0"/>
                </a:solidFill>
              </a:rPr>
              <a:t>εφαρμογή του «Προγράμματος Καλλικράτης</a:t>
            </a:r>
            <a:r>
              <a:rPr lang="el-GR" sz="2900" i="1" dirty="0" smtClean="0">
                <a:solidFill>
                  <a:srgbClr val="0070C0"/>
                </a:solidFill>
              </a:rPr>
              <a:t>»</a:t>
            </a:r>
          </a:p>
          <a:p>
            <a:pPr lvl="1" algn="just" eaLnBrk="1" fontAlgn="auto" hangingPunct="1">
              <a:spcAft>
                <a:spcPts val="0"/>
              </a:spcAft>
              <a:buFont typeface="Wingdings" panose="05000000000000000000" pitchFamily="2" charset="2"/>
              <a:buChar char="ü"/>
              <a:defRPr/>
            </a:pPr>
            <a:r>
              <a:rPr lang="el-GR" sz="2900" i="1" dirty="0" smtClean="0">
                <a:solidFill>
                  <a:srgbClr val="0070C0"/>
                </a:solidFill>
              </a:rPr>
              <a:t>η </a:t>
            </a:r>
            <a:r>
              <a:rPr lang="el-GR" sz="2900" i="1" dirty="0">
                <a:solidFill>
                  <a:srgbClr val="0070C0"/>
                </a:solidFill>
              </a:rPr>
              <a:t>διεύρυνση της αποκέντρωσης, </a:t>
            </a:r>
            <a:endParaRPr lang="el-GR" sz="2900" i="1" dirty="0" smtClean="0">
              <a:solidFill>
                <a:srgbClr val="0070C0"/>
              </a:solidFill>
            </a:endParaRPr>
          </a:p>
          <a:p>
            <a:pPr lvl="1" algn="just" eaLnBrk="1" fontAlgn="auto" hangingPunct="1">
              <a:spcAft>
                <a:spcPts val="0"/>
              </a:spcAft>
              <a:buFont typeface="Wingdings" panose="05000000000000000000" pitchFamily="2" charset="2"/>
              <a:buChar char="ü"/>
              <a:defRPr/>
            </a:pPr>
            <a:r>
              <a:rPr lang="el-GR" sz="2900" i="1" dirty="0" smtClean="0">
                <a:solidFill>
                  <a:srgbClr val="0070C0"/>
                </a:solidFill>
              </a:rPr>
              <a:t>η </a:t>
            </a:r>
            <a:r>
              <a:rPr lang="el-GR" sz="2900" i="1" dirty="0">
                <a:solidFill>
                  <a:srgbClr val="0070C0"/>
                </a:solidFill>
              </a:rPr>
              <a:t>ενδυνάμωση της διοικητικής ικανότητας της τοπικής αυτοδιοίκησης και </a:t>
            </a:r>
            <a:r>
              <a:rPr lang="el-GR" sz="2900" i="1" dirty="0" smtClean="0">
                <a:solidFill>
                  <a:srgbClr val="0070C0"/>
                </a:solidFill>
              </a:rPr>
              <a:t>ο εκσυγχρονισμός </a:t>
            </a:r>
            <a:r>
              <a:rPr lang="el-GR" sz="2900" i="1" dirty="0">
                <a:solidFill>
                  <a:srgbClr val="0070C0"/>
                </a:solidFill>
              </a:rPr>
              <a:t>της λειτουργίας των ΟΤΑ.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200" b="1" dirty="0">
                <a:solidFill>
                  <a:schemeClr val="accent1"/>
                </a:solidFill>
              </a:rPr>
              <a:t>Πορεία Υλοποίησης </a:t>
            </a:r>
            <a:r>
              <a:rPr lang="el-GR" sz="3200" b="1" dirty="0" smtClean="0">
                <a:solidFill>
                  <a:schemeClr val="accent1"/>
                </a:solidFill>
              </a:rPr>
              <a:t>Έτους </a:t>
            </a:r>
            <a:r>
              <a:rPr lang="el-GR" sz="3200" b="1" dirty="0" smtClean="0">
                <a:solidFill>
                  <a:srgbClr val="0070C0"/>
                </a:solidFill>
              </a:rPr>
              <a:t>2017</a:t>
            </a:r>
            <a:r>
              <a:rPr lang="el-GR" sz="3200" b="1" smtClean="0">
                <a:solidFill>
                  <a:schemeClr val="accent1"/>
                </a:solidFill>
              </a:rPr>
              <a:t/>
            </a:r>
            <a:br>
              <a:rPr lang="el-GR" sz="3200" b="1" smtClean="0">
                <a:solidFill>
                  <a:schemeClr val="accent1"/>
                </a:solidFill>
              </a:rPr>
            </a:br>
            <a:r>
              <a:rPr lang="el-GR" sz="3200" b="1" smtClean="0">
                <a:solidFill>
                  <a:schemeClr val="accent1"/>
                </a:solidFill>
              </a:rPr>
              <a:t>Κάθετου τομέα </a:t>
            </a:r>
            <a:r>
              <a:rPr lang="el-GR" sz="3200" b="1" dirty="0">
                <a:solidFill>
                  <a:schemeClr val="accent1"/>
                </a:solidFill>
              </a:rPr>
              <a:t>πολιτικής: Εφαρμογή της μεταρρύθμιση «Πρόγραμμα ΚΑΛΛΙΚΡΑΤΗΣ»</a:t>
            </a:r>
            <a:endParaRPr lang="el-GR" sz="3200" dirty="0"/>
          </a:p>
        </p:txBody>
      </p:sp>
      <p:sp>
        <p:nvSpPr>
          <p:cNvPr id="3" name="Θέση περιεχομένου 2"/>
          <p:cNvSpPr>
            <a:spLocks noGrp="1"/>
          </p:cNvSpPr>
          <p:nvPr>
            <p:ph idx="1"/>
          </p:nvPr>
        </p:nvSpPr>
        <p:spPr>
          <a:xfrm>
            <a:off x="457200" y="1772816"/>
            <a:ext cx="8507288" cy="4353347"/>
          </a:xfrm>
        </p:spPr>
        <p:txBody>
          <a:bodyPr>
            <a:normAutofit fontScale="92500" lnSpcReduction="20000"/>
          </a:bodyPr>
          <a:lstStyle/>
          <a:p>
            <a:pPr lvl="0" algn="just">
              <a:buFont typeface="Wingdings" panose="05000000000000000000" pitchFamily="2" charset="2"/>
              <a:buChar char="Ø"/>
            </a:pPr>
            <a:r>
              <a:rPr lang="el-GR" dirty="0">
                <a:solidFill>
                  <a:srgbClr val="0070C0"/>
                </a:solidFill>
              </a:rPr>
              <a:t>Το έτος 2017 δεν εξειδικεύτηκαν νέες δράσεις</a:t>
            </a:r>
          </a:p>
          <a:p>
            <a:pPr algn="just">
              <a:buFont typeface="Wingdings" panose="05000000000000000000" pitchFamily="2" charset="2"/>
              <a:buChar char="Ø"/>
            </a:pPr>
            <a:r>
              <a:rPr lang="el-GR" dirty="0" smtClean="0">
                <a:solidFill>
                  <a:srgbClr val="0070C0"/>
                </a:solidFill>
              </a:rPr>
              <a:t>Τροποποιήθηκε μία (1) πρόσκληση με αύξηση του </a:t>
            </a:r>
            <a:r>
              <a:rPr lang="el-GR" dirty="0" err="1" smtClean="0">
                <a:solidFill>
                  <a:srgbClr val="0070C0"/>
                </a:solidFill>
              </a:rPr>
              <a:t>πρ</a:t>
            </a:r>
            <a:r>
              <a:rPr lang="el-GR" dirty="0" smtClean="0">
                <a:solidFill>
                  <a:srgbClr val="0070C0"/>
                </a:solidFill>
              </a:rPr>
              <a:t>/</a:t>
            </a:r>
            <a:r>
              <a:rPr lang="el-GR" dirty="0" err="1" smtClean="0">
                <a:solidFill>
                  <a:srgbClr val="0070C0"/>
                </a:solidFill>
              </a:rPr>
              <a:t>σμού</a:t>
            </a:r>
            <a:r>
              <a:rPr lang="el-GR" dirty="0" smtClean="0">
                <a:solidFill>
                  <a:srgbClr val="0070C0"/>
                </a:solidFill>
              </a:rPr>
              <a:t> κατά 3.600.000€ (στο σύνολό τους ΕΚΤ)</a:t>
            </a:r>
          </a:p>
          <a:p>
            <a:pPr lvl="0" algn="just">
              <a:buFont typeface="Wingdings" panose="05000000000000000000" pitchFamily="2" charset="2"/>
              <a:buChar char="Ø"/>
            </a:pPr>
            <a:r>
              <a:rPr lang="el-GR" dirty="0">
                <a:solidFill>
                  <a:srgbClr val="0070C0"/>
                </a:solidFill>
              </a:rPr>
              <a:t> Στο πλαίσιο των ήδη δημοσιευμένων προσκλήσεων εκδόθηκε 1 νέα Απόφαση Ένταξης συνολικού </a:t>
            </a:r>
            <a:r>
              <a:rPr lang="el-GR" dirty="0" err="1">
                <a:solidFill>
                  <a:srgbClr val="0070C0"/>
                </a:solidFill>
              </a:rPr>
              <a:t>πρ</a:t>
            </a:r>
            <a:r>
              <a:rPr lang="el-GR" dirty="0">
                <a:solidFill>
                  <a:srgbClr val="0070C0"/>
                </a:solidFill>
              </a:rPr>
              <a:t>/</a:t>
            </a:r>
            <a:r>
              <a:rPr lang="el-GR" dirty="0" err="1">
                <a:solidFill>
                  <a:srgbClr val="0070C0"/>
                </a:solidFill>
              </a:rPr>
              <a:t>σμού</a:t>
            </a:r>
            <a:r>
              <a:rPr lang="el-GR" dirty="0">
                <a:solidFill>
                  <a:srgbClr val="0070C0"/>
                </a:solidFill>
              </a:rPr>
              <a:t> 2.617.313€ </a:t>
            </a:r>
            <a:r>
              <a:rPr lang="el-GR" dirty="0" smtClean="0">
                <a:solidFill>
                  <a:srgbClr val="0070C0"/>
                </a:solidFill>
              </a:rPr>
              <a:t>(ΕΤΠΑ)</a:t>
            </a:r>
            <a:endParaRPr lang="el-GR" dirty="0">
              <a:solidFill>
                <a:srgbClr val="0070C0"/>
              </a:solidFill>
            </a:endParaRPr>
          </a:p>
          <a:p>
            <a:pPr algn="just">
              <a:buFont typeface="Wingdings" panose="05000000000000000000" pitchFamily="2" charset="2"/>
              <a:buChar char="Ø"/>
            </a:pPr>
            <a:r>
              <a:rPr lang="el-GR" dirty="0">
                <a:solidFill>
                  <a:srgbClr val="0070C0"/>
                </a:solidFill>
              </a:rPr>
              <a:t>Υπεγράφησαν Νομικές Δεσμεύσεις ύψους </a:t>
            </a:r>
            <a:r>
              <a:rPr lang="el-GR" dirty="0" smtClean="0">
                <a:solidFill>
                  <a:srgbClr val="0070C0"/>
                </a:solidFill>
              </a:rPr>
              <a:t>2.617.313€ </a:t>
            </a:r>
            <a:r>
              <a:rPr lang="el-GR" dirty="0">
                <a:solidFill>
                  <a:srgbClr val="0070C0"/>
                </a:solidFill>
              </a:rPr>
              <a:t>(στο σύνολό τους </a:t>
            </a:r>
            <a:r>
              <a:rPr lang="el-GR" dirty="0" smtClean="0">
                <a:solidFill>
                  <a:srgbClr val="0070C0"/>
                </a:solidFill>
              </a:rPr>
              <a:t>ΕΤΠΑ)</a:t>
            </a:r>
            <a:endParaRPr lang="el-GR" dirty="0">
              <a:solidFill>
                <a:srgbClr val="0070C0"/>
              </a:solidFill>
            </a:endParaRPr>
          </a:p>
          <a:p>
            <a:pPr algn="just">
              <a:buFont typeface="Wingdings" panose="05000000000000000000" pitchFamily="2" charset="2"/>
              <a:buChar char="Ø"/>
            </a:pPr>
            <a:r>
              <a:rPr lang="el-GR" dirty="0">
                <a:solidFill>
                  <a:srgbClr val="0070C0"/>
                </a:solidFill>
              </a:rPr>
              <a:t>Πιστοποιήθηκαν Δαπάνες ύψους </a:t>
            </a:r>
            <a:r>
              <a:rPr lang="el-GR" dirty="0" smtClean="0">
                <a:solidFill>
                  <a:srgbClr val="0070C0"/>
                </a:solidFill>
              </a:rPr>
              <a:t>1.400.000€ </a:t>
            </a:r>
            <a:r>
              <a:rPr lang="el-GR" dirty="0">
                <a:solidFill>
                  <a:srgbClr val="0070C0"/>
                </a:solidFill>
              </a:rPr>
              <a:t>(στο σύνολό τους ΕΤΠΑ)</a:t>
            </a:r>
          </a:p>
          <a:p>
            <a:pPr algn="just">
              <a:buFont typeface="Wingdings" panose="05000000000000000000" pitchFamily="2" charset="2"/>
              <a:buChar char="Ø"/>
            </a:pPr>
            <a:endParaRPr lang="el-GR" dirty="0" smtClean="0">
              <a:solidFill>
                <a:srgbClr val="0070C0"/>
              </a:solidFill>
            </a:endParaRPr>
          </a:p>
          <a:p>
            <a:pPr marL="0" indent="0">
              <a:buNone/>
            </a:pPr>
            <a:endParaRPr lang="el-GR" dirty="0">
              <a:solidFill>
                <a:srgbClr val="0070C0"/>
              </a:solidFill>
            </a:endParaRPr>
          </a:p>
          <a:p>
            <a:pPr lvl="0"/>
            <a:endParaRPr lang="el-GR" dirty="0">
              <a:solidFill>
                <a:srgbClr val="002060"/>
              </a:solidFill>
            </a:endParaRPr>
          </a:p>
          <a:p>
            <a:endParaRPr lang="el-GR" dirty="0"/>
          </a:p>
        </p:txBody>
      </p:sp>
    </p:spTree>
    <p:extLst>
      <p:ext uri="{BB962C8B-B14F-4D97-AF65-F5344CB8AC3E}">
        <p14:creationId xmlns:p14="http://schemas.microsoft.com/office/powerpoint/2010/main" val="1620379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31 - Γωνιακή σύνδεση"/>
          <p:cNvCxnSpPr/>
          <p:nvPr/>
        </p:nvCxnSpPr>
        <p:spPr>
          <a:xfrm rot="10800000">
            <a:off x="1470025" y="2085975"/>
            <a:ext cx="1558925" cy="906463"/>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31 - Γωνιακή σύνδεση"/>
          <p:cNvCxnSpPr/>
          <p:nvPr/>
        </p:nvCxnSpPr>
        <p:spPr>
          <a:xfrm rot="10800000">
            <a:off x="1476375" y="3933825"/>
            <a:ext cx="1558925" cy="904875"/>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4" name="13 - Γωνιακή σύνδεση"/>
          <p:cNvCxnSpPr/>
          <p:nvPr/>
        </p:nvCxnSpPr>
        <p:spPr>
          <a:xfrm flipV="1">
            <a:off x="5062538" y="2133600"/>
            <a:ext cx="1755775" cy="833438"/>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17 - Γωνιακή σύνδεση"/>
          <p:cNvCxnSpPr/>
          <p:nvPr/>
        </p:nvCxnSpPr>
        <p:spPr>
          <a:xfrm>
            <a:off x="5940425" y="4340225"/>
            <a:ext cx="1439863" cy="647700"/>
          </a:xfrm>
          <a:prstGeom prst="bentConnector2">
            <a:avLst/>
          </a:prstGeom>
          <a:ln>
            <a:tailEnd type="arrow"/>
          </a:ln>
        </p:spPr>
        <p:style>
          <a:lnRef idx="2">
            <a:schemeClr val="accent1"/>
          </a:lnRef>
          <a:fillRef idx="0">
            <a:schemeClr val="accent1"/>
          </a:fillRef>
          <a:effectRef idx="1">
            <a:schemeClr val="accent1"/>
          </a:effectRef>
          <a:fontRef idx="minor">
            <a:schemeClr val="tx1"/>
          </a:fontRef>
        </p:style>
      </p:cxnSp>
      <p:sp>
        <p:nvSpPr>
          <p:cNvPr id="16389" name="Τίτλος 1"/>
          <p:cNvSpPr>
            <a:spLocks noGrp="1"/>
          </p:cNvSpPr>
          <p:nvPr>
            <p:ph type="title"/>
          </p:nvPr>
        </p:nvSpPr>
        <p:spPr/>
        <p:txBody>
          <a:bodyPr/>
          <a:lstStyle/>
          <a:p>
            <a:pPr eaLnBrk="1" hangingPunct="1"/>
            <a:r>
              <a:rPr lang="el-GR" sz="3600" b="1" smtClean="0">
                <a:solidFill>
                  <a:schemeClr val="accent1"/>
                </a:solidFill>
              </a:rPr>
              <a:t>Η συνεισφορά των Κάθετων Τομέων Πολιτικής στην Εξειδίκευση του ΕΠ ΜΔΤ </a:t>
            </a:r>
          </a:p>
        </p:txBody>
      </p:sp>
      <p:sp>
        <p:nvSpPr>
          <p:cNvPr id="8" name="7 - Θέση κειμένου"/>
          <p:cNvSpPr>
            <a:spLocks noGrp="1"/>
          </p:cNvSpPr>
          <p:nvPr>
            <p:ph type="body" sz="quarter" idx="3"/>
          </p:nvPr>
        </p:nvSpPr>
        <p:spPr>
          <a:xfrm>
            <a:off x="5910263" y="1492250"/>
            <a:ext cx="2879725" cy="639763"/>
          </a:xfrm>
        </p:spPr>
        <p:style>
          <a:lnRef idx="2">
            <a:schemeClr val="accent6"/>
          </a:lnRef>
          <a:fillRef idx="1">
            <a:schemeClr val="lt1"/>
          </a:fillRef>
          <a:effectRef idx="0">
            <a:schemeClr val="accent6"/>
          </a:effectRef>
          <a:fontRef idx="minor">
            <a:schemeClr val="dk1"/>
          </a:fontRef>
        </p:style>
        <p:txBody>
          <a:bodyPr rtlCol="0">
            <a:normAutofit fontScale="77500" lnSpcReduction="20000"/>
          </a:bodyPr>
          <a:lstStyle/>
          <a:p>
            <a:pPr algn="ctr" eaLnBrk="1" fontAlgn="auto" hangingPunct="1">
              <a:spcAft>
                <a:spcPts val="0"/>
              </a:spcAft>
              <a:buFont typeface="Arial" pitchFamily="34" charset="0"/>
              <a:buNone/>
              <a:defRPr/>
            </a:pPr>
            <a:r>
              <a:rPr lang="el-GR" dirty="0" smtClean="0">
                <a:solidFill>
                  <a:schemeClr val="accent1"/>
                </a:solidFill>
              </a:rPr>
              <a:t>6 δράσεις προϋπολογισμού 41,8Μ€ </a:t>
            </a:r>
            <a:endParaRPr lang="el-GR" dirty="0">
              <a:solidFill>
                <a:schemeClr val="accent1"/>
              </a:solidFill>
            </a:endParaRPr>
          </a:p>
        </p:txBody>
      </p:sp>
      <p:graphicFrame>
        <p:nvGraphicFramePr>
          <p:cNvPr id="10" name="9 - Θέση περιεχομένου"/>
          <p:cNvGraphicFramePr>
            <a:graphicFrameLocks noGrp="1"/>
          </p:cNvGraphicFramePr>
          <p:nvPr>
            <p:ph sz="quarter" idx="4"/>
          </p:nvPr>
        </p:nvGraphicFramePr>
        <p:xfrm>
          <a:off x="1979712" y="1080120"/>
          <a:ext cx="4829199" cy="486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7 - Θέση κειμένου"/>
          <p:cNvSpPr>
            <a:spLocks noGrp="1"/>
          </p:cNvSpPr>
          <p:nvPr>
            <p:ph type="body" sz="quarter" idx="3"/>
          </p:nvPr>
        </p:nvSpPr>
        <p:spPr>
          <a:xfrm>
            <a:off x="6156325" y="4999038"/>
            <a:ext cx="2879725" cy="639762"/>
          </a:xfrm>
        </p:spPr>
        <p:style>
          <a:lnRef idx="2">
            <a:schemeClr val="accent6"/>
          </a:lnRef>
          <a:fillRef idx="1">
            <a:schemeClr val="lt1"/>
          </a:fillRef>
          <a:effectRef idx="0">
            <a:schemeClr val="accent6"/>
          </a:effectRef>
          <a:fontRef idx="minor">
            <a:schemeClr val="dk1"/>
          </a:fontRef>
        </p:style>
        <p:txBody>
          <a:bodyPr rtlCol="0">
            <a:normAutofit fontScale="77500" lnSpcReduction="20000"/>
          </a:bodyPr>
          <a:lstStyle/>
          <a:p>
            <a:pPr algn="ctr" eaLnBrk="1" fontAlgn="auto" hangingPunct="1">
              <a:spcAft>
                <a:spcPts val="0"/>
              </a:spcAft>
              <a:buFont typeface="Arial" pitchFamily="34" charset="0"/>
              <a:buNone/>
              <a:defRPr/>
            </a:pPr>
            <a:r>
              <a:rPr lang="el-GR" dirty="0" smtClean="0">
                <a:solidFill>
                  <a:schemeClr val="accent1"/>
                </a:solidFill>
              </a:rPr>
              <a:t>8 δράσεις προϋπολογισμού 54,0Μ€ </a:t>
            </a:r>
            <a:endParaRPr lang="el-GR" dirty="0">
              <a:solidFill>
                <a:schemeClr val="accent1"/>
              </a:solidFill>
            </a:endParaRPr>
          </a:p>
        </p:txBody>
      </p:sp>
      <p:sp>
        <p:nvSpPr>
          <p:cNvPr id="26" name="7 - Θέση κειμένου"/>
          <p:cNvSpPr>
            <a:spLocks noGrp="1"/>
          </p:cNvSpPr>
          <p:nvPr>
            <p:ph type="body" sz="quarter" idx="3"/>
          </p:nvPr>
        </p:nvSpPr>
        <p:spPr>
          <a:xfrm>
            <a:off x="-12700" y="1484313"/>
            <a:ext cx="2879725" cy="639762"/>
          </a:xfrm>
        </p:spPr>
        <p:style>
          <a:lnRef idx="2">
            <a:schemeClr val="accent6"/>
          </a:lnRef>
          <a:fillRef idx="1">
            <a:schemeClr val="lt1"/>
          </a:fillRef>
          <a:effectRef idx="0">
            <a:schemeClr val="accent6"/>
          </a:effectRef>
          <a:fontRef idx="minor">
            <a:schemeClr val="dk1"/>
          </a:fontRef>
        </p:style>
        <p:txBody>
          <a:bodyPr rtlCol="0">
            <a:normAutofit fontScale="77500" lnSpcReduction="20000"/>
          </a:bodyPr>
          <a:lstStyle/>
          <a:p>
            <a:pPr algn="ctr" eaLnBrk="1" fontAlgn="auto" hangingPunct="1">
              <a:spcAft>
                <a:spcPts val="0"/>
              </a:spcAft>
              <a:buFont typeface="Arial" pitchFamily="34" charset="0"/>
              <a:buNone/>
              <a:defRPr/>
            </a:pPr>
            <a:r>
              <a:rPr lang="el-GR" dirty="0" smtClean="0">
                <a:solidFill>
                  <a:schemeClr val="accent1"/>
                </a:solidFill>
              </a:rPr>
              <a:t>8 δράσεις προϋπολογισμού 42,9Μ€ </a:t>
            </a:r>
            <a:endParaRPr lang="el-GR" dirty="0">
              <a:solidFill>
                <a:schemeClr val="accent1"/>
              </a:solidFill>
            </a:endParaRPr>
          </a:p>
        </p:txBody>
      </p:sp>
      <p:sp>
        <p:nvSpPr>
          <p:cNvPr id="42" name="7 - Θέση κειμένου"/>
          <p:cNvSpPr>
            <a:spLocks noGrp="1"/>
          </p:cNvSpPr>
          <p:nvPr>
            <p:ph type="body" sz="quarter" idx="3"/>
          </p:nvPr>
        </p:nvSpPr>
        <p:spPr>
          <a:xfrm>
            <a:off x="0" y="3205163"/>
            <a:ext cx="2255838" cy="728662"/>
          </a:xfrm>
        </p:spPr>
        <p:style>
          <a:lnRef idx="2">
            <a:schemeClr val="accent6"/>
          </a:lnRef>
          <a:fillRef idx="1">
            <a:schemeClr val="lt1"/>
          </a:fillRef>
          <a:effectRef idx="0">
            <a:schemeClr val="accent6"/>
          </a:effectRef>
          <a:fontRef idx="minor">
            <a:schemeClr val="dk1"/>
          </a:fontRef>
        </p:style>
        <p:txBody>
          <a:bodyPr rtlCol="0">
            <a:normAutofit fontScale="70000" lnSpcReduction="20000"/>
          </a:bodyPr>
          <a:lstStyle/>
          <a:p>
            <a:pPr algn="ctr" eaLnBrk="1" fontAlgn="auto" hangingPunct="1">
              <a:spcAft>
                <a:spcPts val="0"/>
              </a:spcAft>
              <a:buFont typeface="Arial" pitchFamily="34" charset="0"/>
              <a:buNone/>
              <a:defRPr/>
            </a:pPr>
            <a:r>
              <a:rPr lang="el-GR" dirty="0" smtClean="0">
                <a:solidFill>
                  <a:schemeClr val="accent1"/>
                </a:solidFill>
              </a:rPr>
              <a:t>6 δράσεις προϋπολογισμού 35,3Μ€ </a:t>
            </a:r>
          </a:p>
        </p:txBody>
      </p:sp>
      <p:sp>
        <p:nvSpPr>
          <p:cNvPr id="21" name="7 - Θέση κειμένου"/>
          <p:cNvSpPr>
            <a:spLocks noGrp="1"/>
          </p:cNvSpPr>
          <p:nvPr>
            <p:ph type="body" sz="quarter" idx="3"/>
          </p:nvPr>
        </p:nvSpPr>
        <p:spPr>
          <a:xfrm>
            <a:off x="3025775" y="5949950"/>
            <a:ext cx="2879725" cy="639763"/>
          </a:xfrm>
        </p:spPr>
        <p:style>
          <a:lnRef idx="2">
            <a:schemeClr val="accent6"/>
          </a:lnRef>
          <a:fillRef idx="1">
            <a:schemeClr val="lt1"/>
          </a:fillRef>
          <a:effectRef idx="0">
            <a:schemeClr val="accent6"/>
          </a:effectRef>
          <a:fontRef idx="minor">
            <a:schemeClr val="dk1"/>
          </a:fontRef>
        </p:style>
        <p:txBody>
          <a:bodyPr rtlCol="0">
            <a:normAutofit fontScale="77500" lnSpcReduction="20000"/>
          </a:bodyPr>
          <a:lstStyle/>
          <a:p>
            <a:pPr algn="ctr" eaLnBrk="1" fontAlgn="auto" hangingPunct="1">
              <a:spcAft>
                <a:spcPts val="0"/>
              </a:spcAft>
              <a:buFont typeface="Arial" pitchFamily="34" charset="0"/>
              <a:buNone/>
              <a:defRPr/>
            </a:pPr>
            <a:r>
              <a:rPr lang="el-GR" dirty="0" smtClean="0">
                <a:solidFill>
                  <a:schemeClr val="accent1"/>
                </a:solidFill>
              </a:rPr>
              <a:t>7 δράσεις προϋπολογισμού 63,6Μ€ </a:t>
            </a:r>
            <a:endParaRPr lang="el-GR" dirty="0">
              <a:solidFill>
                <a:schemeClr val="accent1"/>
              </a:solidFill>
            </a:endParaRPr>
          </a:p>
        </p:txBody>
      </p:sp>
      <p:cxnSp>
        <p:nvCxnSpPr>
          <p:cNvPr id="16" name="Ευθύγραμμο βέλος σύνδεσης 15"/>
          <p:cNvCxnSpPr/>
          <p:nvPr/>
        </p:nvCxnSpPr>
        <p:spPr>
          <a:xfrm>
            <a:off x="4284663" y="5661025"/>
            <a:ext cx="0" cy="215900"/>
          </a:xfrm>
          <a:prstGeom prst="straightConnector1">
            <a:avLst/>
          </a:prstGeom>
          <a:ln w="25400" cmpd="sng">
            <a:solidFill>
              <a:schemeClr val="tx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Τίτλος 1"/>
          <p:cNvSpPr>
            <a:spLocks noGrp="1"/>
          </p:cNvSpPr>
          <p:nvPr>
            <p:ph type="title"/>
          </p:nvPr>
        </p:nvSpPr>
        <p:spPr/>
        <p:txBody>
          <a:bodyPr/>
          <a:lstStyle/>
          <a:p>
            <a:pPr eaLnBrk="1" hangingPunct="1"/>
            <a:r>
              <a:rPr lang="el-GR" sz="4000" b="1" smtClean="0">
                <a:solidFill>
                  <a:schemeClr val="accent1"/>
                </a:solidFill>
              </a:rPr>
              <a:t>Πορεία Υλοποίησης Ε.Π. </a:t>
            </a:r>
          </a:p>
        </p:txBody>
      </p:sp>
      <p:graphicFrame>
        <p:nvGraphicFramePr>
          <p:cNvPr id="4" name="Γράφημα 3"/>
          <p:cNvGraphicFramePr>
            <a:graphicFrameLocks/>
          </p:cNvGraphicFramePr>
          <p:nvPr>
            <p:extLst>
              <p:ext uri="{D42A27DB-BD31-4B8C-83A1-F6EECF244321}">
                <p14:modId xmlns:p14="http://schemas.microsoft.com/office/powerpoint/2010/main" val="178790971"/>
              </p:ext>
            </p:extLst>
          </p:nvPr>
        </p:nvGraphicFramePr>
        <p:xfrm>
          <a:off x="467544" y="1124744"/>
          <a:ext cx="8064896" cy="460851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solidFill>
                  <a:schemeClr val="accent1"/>
                </a:solidFill>
              </a:rPr>
              <a:t>Συνολική Πορεία </a:t>
            </a:r>
            <a:r>
              <a:rPr lang="el-GR" b="1" dirty="0">
                <a:solidFill>
                  <a:schemeClr val="accent1"/>
                </a:solidFill>
              </a:rPr>
              <a:t>Υλοποίησης </a:t>
            </a:r>
            <a:r>
              <a:rPr lang="el-GR" b="1" dirty="0" smtClean="0">
                <a:solidFill>
                  <a:schemeClr val="accent1"/>
                </a:solidFill>
              </a:rPr>
              <a:t>Ε.Π. ανά Ταμείο</a:t>
            </a:r>
            <a:endParaRPr lang="el-GR" dirty="0"/>
          </a:p>
        </p:txBody>
      </p:sp>
      <p:graphicFrame>
        <p:nvGraphicFramePr>
          <p:cNvPr id="4" name="Γράφημα 3"/>
          <p:cNvGraphicFramePr>
            <a:graphicFrameLocks/>
          </p:cNvGraphicFramePr>
          <p:nvPr>
            <p:extLst>
              <p:ext uri="{D42A27DB-BD31-4B8C-83A1-F6EECF244321}">
                <p14:modId xmlns:p14="http://schemas.microsoft.com/office/powerpoint/2010/main" val="3076178935"/>
              </p:ext>
            </p:extLst>
          </p:nvPr>
        </p:nvGraphicFramePr>
        <p:xfrm>
          <a:off x="611560" y="1268760"/>
          <a:ext cx="7920880" cy="489654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64227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solidFill>
                  <a:schemeClr val="accent1"/>
                </a:solidFill>
              </a:rPr>
              <a:t>Πορεία Υλοποίησης Θεματικού  Άξονα Ι (ΕΚΤ</a:t>
            </a:r>
            <a:r>
              <a:rPr lang="el-GR" b="1" dirty="0" smtClean="0">
                <a:solidFill>
                  <a:schemeClr val="accent1"/>
                </a:solidFill>
              </a:rPr>
              <a:t>) έτους 2017</a:t>
            </a:r>
            <a:endParaRPr lang="el-GR" dirty="0"/>
          </a:p>
        </p:txBody>
      </p:sp>
      <p:sp>
        <p:nvSpPr>
          <p:cNvPr id="3" name="Θέση περιεχομένου 2"/>
          <p:cNvSpPr>
            <a:spLocks noGrp="1"/>
          </p:cNvSpPr>
          <p:nvPr>
            <p:ph idx="1"/>
          </p:nvPr>
        </p:nvSpPr>
        <p:spPr/>
        <p:txBody>
          <a:bodyPr>
            <a:normAutofit/>
          </a:bodyPr>
          <a:lstStyle/>
          <a:p>
            <a:pPr algn="just"/>
            <a:r>
              <a:rPr lang="el-GR" sz="2400" dirty="0" smtClean="0">
                <a:solidFill>
                  <a:srgbClr val="0070C0"/>
                </a:solidFill>
              </a:rPr>
              <a:t>Εξειδικεύτηκαν επιπλέον δράσεις </a:t>
            </a:r>
            <a:r>
              <a:rPr lang="el-GR" sz="2400" dirty="0">
                <a:solidFill>
                  <a:srgbClr val="0070C0"/>
                </a:solidFill>
              </a:rPr>
              <a:t>ύψους 27.093.935,00€ </a:t>
            </a:r>
            <a:endParaRPr lang="el-GR" sz="2400" dirty="0" smtClean="0">
              <a:solidFill>
                <a:srgbClr val="0070C0"/>
              </a:solidFill>
            </a:endParaRPr>
          </a:p>
          <a:p>
            <a:pPr algn="just"/>
            <a:r>
              <a:rPr lang="el-GR" sz="2400" dirty="0">
                <a:solidFill>
                  <a:srgbClr val="0070C0"/>
                </a:solidFill>
              </a:rPr>
              <a:t>Εκδόθηκαν </a:t>
            </a:r>
            <a:r>
              <a:rPr lang="el-GR" sz="2400" dirty="0" smtClean="0">
                <a:solidFill>
                  <a:srgbClr val="0070C0"/>
                </a:solidFill>
              </a:rPr>
              <a:t>2 </a:t>
            </a:r>
            <a:r>
              <a:rPr lang="el-GR" sz="2400" dirty="0">
                <a:solidFill>
                  <a:srgbClr val="0070C0"/>
                </a:solidFill>
              </a:rPr>
              <a:t>νέες </a:t>
            </a:r>
            <a:r>
              <a:rPr lang="el-GR" sz="2400" dirty="0" smtClean="0">
                <a:solidFill>
                  <a:srgbClr val="0070C0"/>
                </a:solidFill>
              </a:rPr>
              <a:t>Προσκλήσεις και τροποποιήθηκαν 7 υπάρχουσες προσκλήσεις. Ο συνολικός </a:t>
            </a:r>
            <a:r>
              <a:rPr lang="el-GR" sz="2400" dirty="0" err="1" smtClean="0">
                <a:solidFill>
                  <a:srgbClr val="0070C0"/>
                </a:solidFill>
              </a:rPr>
              <a:t>πρ</a:t>
            </a:r>
            <a:r>
              <a:rPr lang="el-GR" sz="2400" dirty="0" smtClean="0">
                <a:solidFill>
                  <a:srgbClr val="0070C0"/>
                </a:solidFill>
              </a:rPr>
              <a:t>/</a:t>
            </a:r>
            <a:r>
              <a:rPr lang="el-GR" sz="2400" dirty="0" err="1" smtClean="0">
                <a:solidFill>
                  <a:srgbClr val="0070C0"/>
                </a:solidFill>
              </a:rPr>
              <a:t>σμός</a:t>
            </a:r>
            <a:r>
              <a:rPr lang="el-GR" sz="2400" dirty="0" smtClean="0">
                <a:solidFill>
                  <a:srgbClr val="0070C0"/>
                </a:solidFill>
              </a:rPr>
              <a:t> του ΘΑ Ι που ενεργοποιήθηκε </a:t>
            </a:r>
            <a:r>
              <a:rPr lang="el-GR" sz="2400" dirty="0">
                <a:solidFill>
                  <a:srgbClr val="0070C0"/>
                </a:solidFill>
              </a:rPr>
              <a:t>με την έκδοση Προσκλήσεων </a:t>
            </a:r>
            <a:r>
              <a:rPr lang="el-GR" sz="2400" dirty="0" smtClean="0">
                <a:solidFill>
                  <a:srgbClr val="0070C0"/>
                </a:solidFill>
              </a:rPr>
              <a:t>το έτος 2017 ανέρχεται </a:t>
            </a:r>
            <a:r>
              <a:rPr lang="el-GR" sz="2400" dirty="0">
                <a:solidFill>
                  <a:srgbClr val="0070C0"/>
                </a:solidFill>
              </a:rPr>
              <a:t>σε 42.294.702</a:t>
            </a:r>
            <a:r>
              <a:rPr lang="el-GR" sz="2400" dirty="0" smtClean="0">
                <a:solidFill>
                  <a:srgbClr val="0070C0"/>
                </a:solidFill>
              </a:rPr>
              <a:t>€€ </a:t>
            </a:r>
          </a:p>
          <a:p>
            <a:pPr algn="just"/>
            <a:r>
              <a:rPr lang="el-GR" sz="2400" dirty="0">
                <a:solidFill>
                  <a:srgbClr val="0070C0"/>
                </a:solidFill>
              </a:rPr>
              <a:t>Εκδόθηκαν </a:t>
            </a:r>
            <a:r>
              <a:rPr lang="el-GR" sz="2400" dirty="0" smtClean="0">
                <a:solidFill>
                  <a:srgbClr val="0070C0"/>
                </a:solidFill>
              </a:rPr>
              <a:t>13 </a:t>
            </a:r>
            <a:r>
              <a:rPr lang="el-GR" sz="2400" dirty="0">
                <a:solidFill>
                  <a:srgbClr val="0070C0"/>
                </a:solidFill>
              </a:rPr>
              <a:t>Αποφάσεις Ένταξης συνολικού </a:t>
            </a:r>
            <a:r>
              <a:rPr lang="el-GR" sz="2400" dirty="0" err="1">
                <a:solidFill>
                  <a:srgbClr val="0070C0"/>
                </a:solidFill>
              </a:rPr>
              <a:t>πρ</a:t>
            </a:r>
            <a:r>
              <a:rPr lang="el-GR" sz="2400" dirty="0">
                <a:solidFill>
                  <a:srgbClr val="0070C0"/>
                </a:solidFill>
              </a:rPr>
              <a:t>/</a:t>
            </a:r>
            <a:r>
              <a:rPr lang="el-GR" sz="2400" dirty="0" err="1">
                <a:solidFill>
                  <a:srgbClr val="0070C0"/>
                </a:solidFill>
              </a:rPr>
              <a:t>σμού</a:t>
            </a:r>
            <a:r>
              <a:rPr lang="el-GR" sz="2400" dirty="0">
                <a:solidFill>
                  <a:srgbClr val="0070C0"/>
                </a:solidFill>
              </a:rPr>
              <a:t> 54.056.444€ </a:t>
            </a:r>
            <a:r>
              <a:rPr lang="el-GR" sz="2400" dirty="0" smtClean="0">
                <a:solidFill>
                  <a:srgbClr val="0070C0"/>
                </a:solidFill>
              </a:rPr>
              <a:t> </a:t>
            </a:r>
            <a:endParaRPr lang="el-GR" sz="2400" dirty="0">
              <a:solidFill>
                <a:srgbClr val="0070C0"/>
              </a:solidFill>
            </a:endParaRPr>
          </a:p>
          <a:p>
            <a:pPr algn="just"/>
            <a:r>
              <a:rPr lang="el-GR" sz="2400" dirty="0" smtClean="0">
                <a:solidFill>
                  <a:srgbClr val="0070C0"/>
                </a:solidFill>
              </a:rPr>
              <a:t>Υπεγράφησαν νομικές </a:t>
            </a:r>
            <a:r>
              <a:rPr lang="el-GR" sz="2400" dirty="0">
                <a:solidFill>
                  <a:srgbClr val="0070C0"/>
                </a:solidFill>
              </a:rPr>
              <a:t>δεσμεύσεις ύψους 13.577.966 € </a:t>
            </a:r>
            <a:endParaRPr lang="el-GR" sz="2400" dirty="0" smtClean="0">
              <a:solidFill>
                <a:srgbClr val="0070C0"/>
              </a:solidFill>
            </a:endParaRPr>
          </a:p>
          <a:p>
            <a:pPr algn="just"/>
            <a:r>
              <a:rPr lang="el-GR" sz="2400" dirty="0" smtClean="0">
                <a:solidFill>
                  <a:srgbClr val="0070C0"/>
                </a:solidFill>
              </a:rPr>
              <a:t>Πιστοποιήθηκαν δαπάνες </a:t>
            </a:r>
            <a:r>
              <a:rPr lang="el-GR" sz="2400" dirty="0">
                <a:solidFill>
                  <a:srgbClr val="0070C0"/>
                </a:solidFill>
              </a:rPr>
              <a:t>ύψους 3.637.925,49€ </a:t>
            </a:r>
          </a:p>
        </p:txBody>
      </p:sp>
    </p:spTree>
    <p:extLst>
      <p:ext uri="{BB962C8B-B14F-4D97-AF65-F5344CB8AC3E}">
        <p14:creationId xmlns:p14="http://schemas.microsoft.com/office/powerpoint/2010/main" val="752659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578850" cy="1143000"/>
          </a:xfrm>
        </p:spPr>
        <p:txBody>
          <a:bodyPr rtlCol="0">
            <a:normAutofit fontScale="90000"/>
          </a:bodyPr>
          <a:lstStyle/>
          <a:p>
            <a:pPr eaLnBrk="1" fontAlgn="auto" hangingPunct="1">
              <a:spcAft>
                <a:spcPts val="0"/>
              </a:spcAft>
              <a:defRPr/>
            </a:pPr>
            <a:r>
              <a:rPr lang="el-GR" b="1" dirty="0">
                <a:solidFill>
                  <a:schemeClr val="accent1"/>
                </a:solidFill>
              </a:rPr>
              <a:t>Πορεία Υλοποίησης </a:t>
            </a:r>
            <a:r>
              <a:rPr lang="el-GR" b="1" dirty="0" smtClean="0">
                <a:solidFill>
                  <a:schemeClr val="accent1"/>
                </a:solidFill>
              </a:rPr>
              <a:t>Θεματικού  Άξονα Ι (ΕΚΤ)</a:t>
            </a:r>
            <a:endParaRPr lang="el-GR" dirty="0"/>
          </a:p>
        </p:txBody>
      </p:sp>
      <p:graphicFrame>
        <p:nvGraphicFramePr>
          <p:cNvPr id="4" name="Γράφημα 3"/>
          <p:cNvGraphicFramePr>
            <a:graphicFrameLocks/>
          </p:cNvGraphicFramePr>
          <p:nvPr>
            <p:extLst>
              <p:ext uri="{D42A27DB-BD31-4B8C-83A1-F6EECF244321}">
                <p14:modId xmlns:p14="http://schemas.microsoft.com/office/powerpoint/2010/main" val="4152033955"/>
              </p:ext>
            </p:extLst>
          </p:nvPr>
        </p:nvGraphicFramePr>
        <p:xfrm>
          <a:off x="539552" y="1994534"/>
          <a:ext cx="8029138" cy="36667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741109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solidFill>
                  <a:schemeClr val="accent1"/>
                </a:solidFill>
              </a:rPr>
              <a:t>Πορεία Υλοποίησης Θεματικού  Άξονα </a:t>
            </a:r>
            <a:r>
              <a:rPr lang="el-GR" b="1" dirty="0" smtClean="0">
                <a:solidFill>
                  <a:schemeClr val="accent1"/>
                </a:solidFill>
              </a:rPr>
              <a:t>ΙΙ </a:t>
            </a:r>
            <a:r>
              <a:rPr lang="el-GR" b="1" dirty="0">
                <a:solidFill>
                  <a:schemeClr val="accent1"/>
                </a:solidFill>
              </a:rPr>
              <a:t>(</a:t>
            </a:r>
            <a:r>
              <a:rPr lang="el-GR" b="1" dirty="0" smtClean="0">
                <a:solidFill>
                  <a:schemeClr val="accent1"/>
                </a:solidFill>
              </a:rPr>
              <a:t>ΕΤΠΑ) έτους 2017</a:t>
            </a:r>
            <a:endParaRPr lang="el-GR" dirty="0"/>
          </a:p>
        </p:txBody>
      </p:sp>
      <p:sp>
        <p:nvSpPr>
          <p:cNvPr id="3" name="Θέση περιεχομένου 2"/>
          <p:cNvSpPr>
            <a:spLocks noGrp="1"/>
          </p:cNvSpPr>
          <p:nvPr>
            <p:ph idx="1"/>
          </p:nvPr>
        </p:nvSpPr>
        <p:spPr/>
        <p:txBody>
          <a:bodyPr>
            <a:normAutofit/>
          </a:bodyPr>
          <a:lstStyle/>
          <a:p>
            <a:pPr algn="just"/>
            <a:r>
              <a:rPr lang="el-GR" sz="2400" dirty="0" smtClean="0">
                <a:solidFill>
                  <a:srgbClr val="0070C0"/>
                </a:solidFill>
              </a:rPr>
              <a:t>Εξειδικεύτηκαν </a:t>
            </a:r>
            <a:r>
              <a:rPr lang="el-GR" sz="2400" dirty="0">
                <a:solidFill>
                  <a:srgbClr val="0070C0"/>
                </a:solidFill>
              </a:rPr>
              <a:t>δράσεις ύψους 74.408.240€ </a:t>
            </a:r>
            <a:endParaRPr lang="el-GR" sz="2400" dirty="0" smtClean="0">
              <a:solidFill>
                <a:srgbClr val="0070C0"/>
              </a:solidFill>
            </a:endParaRPr>
          </a:p>
          <a:p>
            <a:pPr algn="just"/>
            <a:r>
              <a:rPr lang="el-GR" sz="2400" dirty="0">
                <a:solidFill>
                  <a:srgbClr val="0070C0"/>
                </a:solidFill>
              </a:rPr>
              <a:t>Εκδόθηκαν </a:t>
            </a:r>
            <a:r>
              <a:rPr lang="el-GR" sz="2400" dirty="0" smtClean="0">
                <a:solidFill>
                  <a:srgbClr val="0070C0"/>
                </a:solidFill>
              </a:rPr>
              <a:t>2 </a:t>
            </a:r>
            <a:r>
              <a:rPr lang="el-GR" sz="2400" dirty="0">
                <a:solidFill>
                  <a:srgbClr val="0070C0"/>
                </a:solidFill>
              </a:rPr>
              <a:t>νέες </a:t>
            </a:r>
            <a:r>
              <a:rPr lang="el-GR" sz="2400" dirty="0" smtClean="0">
                <a:solidFill>
                  <a:srgbClr val="0070C0"/>
                </a:solidFill>
              </a:rPr>
              <a:t>Προσκλήσεις </a:t>
            </a:r>
            <a:r>
              <a:rPr lang="el-GR" sz="2400" dirty="0">
                <a:solidFill>
                  <a:srgbClr val="0070C0"/>
                </a:solidFill>
              </a:rPr>
              <a:t>και </a:t>
            </a:r>
            <a:r>
              <a:rPr lang="el-GR" sz="2400" dirty="0" smtClean="0">
                <a:solidFill>
                  <a:srgbClr val="0070C0"/>
                </a:solidFill>
              </a:rPr>
              <a:t>τροποποιήθηκε 1 υπάρχουσα πρόσκληση. </a:t>
            </a:r>
            <a:r>
              <a:rPr lang="el-GR" sz="2400" dirty="0">
                <a:solidFill>
                  <a:srgbClr val="0070C0"/>
                </a:solidFill>
              </a:rPr>
              <a:t>Ο συνολικός </a:t>
            </a:r>
            <a:r>
              <a:rPr lang="el-GR" sz="2400" dirty="0" err="1">
                <a:solidFill>
                  <a:srgbClr val="0070C0"/>
                </a:solidFill>
              </a:rPr>
              <a:t>πρ</a:t>
            </a:r>
            <a:r>
              <a:rPr lang="el-GR" sz="2400" dirty="0">
                <a:solidFill>
                  <a:srgbClr val="0070C0"/>
                </a:solidFill>
              </a:rPr>
              <a:t>/</a:t>
            </a:r>
            <a:r>
              <a:rPr lang="el-GR" sz="2400" dirty="0" err="1">
                <a:solidFill>
                  <a:srgbClr val="0070C0"/>
                </a:solidFill>
              </a:rPr>
              <a:t>σμός</a:t>
            </a:r>
            <a:r>
              <a:rPr lang="el-GR" sz="2400" dirty="0">
                <a:solidFill>
                  <a:srgbClr val="0070C0"/>
                </a:solidFill>
              </a:rPr>
              <a:t> του ΘΑ </a:t>
            </a:r>
            <a:r>
              <a:rPr lang="el-GR" sz="2400" dirty="0" smtClean="0">
                <a:solidFill>
                  <a:srgbClr val="0070C0"/>
                </a:solidFill>
              </a:rPr>
              <a:t>ΙΙ </a:t>
            </a:r>
            <a:r>
              <a:rPr lang="el-GR" sz="2400" dirty="0">
                <a:solidFill>
                  <a:srgbClr val="0070C0"/>
                </a:solidFill>
              </a:rPr>
              <a:t>που ενεργοποιήθηκε με την έκδοση Προσκλήσεων το έτος 2017 ανέρχεται σε </a:t>
            </a:r>
            <a:r>
              <a:rPr lang="el-GR" sz="2400" dirty="0" smtClean="0">
                <a:solidFill>
                  <a:srgbClr val="0070C0"/>
                </a:solidFill>
              </a:rPr>
              <a:t>16.940.000€ </a:t>
            </a:r>
            <a:endParaRPr lang="el-GR" sz="2400" dirty="0">
              <a:solidFill>
                <a:srgbClr val="0070C0"/>
              </a:solidFill>
            </a:endParaRPr>
          </a:p>
          <a:p>
            <a:pPr algn="just"/>
            <a:r>
              <a:rPr lang="el-GR" sz="2400" dirty="0" smtClean="0">
                <a:solidFill>
                  <a:srgbClr val="0070C0"/>
                </a:solidFill>
              </a:rPr>
              <a:t>Εκδόθηκαν 2 </a:t>
            </a:r>
            <a:r>
              <a:rPr lang="el-GR" sz="2400" dirty="0">
                <a:solidFill>
                  <a:srgbClr val="0070C0"/>
                </a:solidFill>
              </a:rPr>
              <a:t>Αποφάσεις Ένταξης συνολικού </a:t>
            </a:r>
            <a:r>
              <a:rPr lang="el-GR" sz="2400" dirty="0" err="1">
                <a:solidFill>
                  <a:srgbClr val="0070C0"/>
                </a:solidFill>
              </a:rPr>
              <a:t>πρ</a:t>
            </a:r>
            <a:r>
              <a:rPr lang="el-GR" sz="2400" dirty="0">
                <a:solidFill>
                  <a:srgbClr val="0070C0"/>
                </a:solidFill>
              </a:rPr>
              <a:t>/</a:t>
            </a:r>
            <a:r>
              <a:rPr lang="el-GR" sz="2400" dirty="0" err="1">
                <a:solidFill>
                  <a:srgbClr val="0070C0"/>
                </a:solidFill>
              </a:rPr>
              <a:t>σμού</a:t>
            </a:r>
            <a:r>
              <a:rPr lang="el-GR" sz="2400" dirty="0">
                <a:solidFill>
                  <a:srgbClr val="0070C0"/>
                </a:solidFill>
              </a:rPr>
              <a:t> </a:t>
            </a:r>
            <a:r>
              <a:rPr lang="el-GR" sz="2400" dirty="0" smtClean="0">
                <a:solidFill>
                  <a:srgbClr val="0070C0"/>
                </a:solidFill>
              </a:rPr>
              <a:t>12.548.958€ </a:t>
            </a:r>
          </a:p>
          <a:p>
            <a:pPr algn="just"/>
            <a:r>
              <a:rPr lang="el-GR" sz="2400" dirty="0" smtClean="0">
                <a:solidFill>
                  <a:srgbClr val="0070C0"/>
                </a:solidFill>
              </a:rPr>
              <a:t>Υπεγράφησαν νομικές </a:t>
            </a:r>
            <a:r>
              <a:rPr lang="el-GR" sz="2400" dirty="0">
                <a:solidFill>
                  <a:srgbClr val="0070C0"/>
                </a:solidFill>
              </a:rPr>
              <a:t>δεσμεύσεις ύψους </a:t>
            </a:r>
            <a:r>
              <a:rPr lang="el-GR" sz="2400" dirty="0" smtClean="0">
                <a:solidFill>
                  <a:srgbClr val="0070C0"/>
                </a:solidFill>
              </a:rPr>
              <a:t>5.762.530€ </a:t>
            </a:r>
          </a:p>
          <a:p>
            <a:pPr algn="just"/>
            <a:r>
              <a:rPr lang="el-GR" sz="2400" dirty="0" smtClean="0">
                <a:solidFill>
                  <a:srgbClr val="0070C0"/>
                </a:solidFill>
              </a:rPr>
              <a:t>Πιστοποιήθηκαν δαπάνες </a:t>
            </a:r>
            <a:r>
              <a:rPr lang="el-GR" sz="2400" dirty="0">
                <a:solidFill>
                  <a:srgbClr val="0070C0"/>
                </a:solidFill>
              </a:rPr>
              <a:t>ύψους </a:t>
            </a:r>
            <a:r>
              <a:rPr lang="el-GR" sz="2400" dirty="0" smtClean="0">
                <a:solidFill>
                  <a:srgbClr val="0070C0"/>
                </a:solidFill>
              </a:rPr>
              <a:t>14.810.615€ </a:t>
            </a:r>
            <a:endParaRPr lang="el-GR" sz="2400" dirty="0">
              <a:solidFill>
                <a:srgbClr val="0070C0"/>
              </a:solidFill>
            </a:endParaRPr>
          </a:p>
        </p:txBody>
      </p:sp>
    </p:spTree>
    <p:extLst>
      <p:ext uri="{BB962C8B-B14F-4D97-AF65-F5344CB8AC3E}">
        <p14:creationId xmlns:p14="http://schemas.microsoft.com/office/powerpoint/2010/main" val="2587020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4638"/>
            <a:ext cx="8578850" cy="1143000"/>
          </a:xfrm>
        </p:spPr>
        <p:txBody>
          <a:bodyPr rtlCol="0">
            <a:normAutofit fontScale="90000"/>
          </a:bodyPr>
          <a:lstStyle/>
          <a:p>
            <a:pPr eaLnBrk="1" fontAlgn="auto" hangingPunct="1">
              <a:spcAft>
                <a:spcPts val="0"/>
              </a:spcAft>
              <a:defRPr/>
            </a:pPr>
            <a:r>
              <a:rPr lang="el-GR" b="1" dirty="0">
                <a:solidFill>
                  <a:schemeClr val="accent1"/>
                </a:solidFill>
              </a:rPr>
              <a:t>Πορεία Υλοποίησης </a:t>
            </a:r>
            <a:r>
              <a:rPr lang="el-GR" b="1" dirty="0" smtClean="0">
                <a:solidFill>
                  <a:schemeClr val="accent1"/>
                </a:solidFill>
              </a:rPr>
              <a:t>Θεματικού Άξονα ΙΙ (ΕΤΠΑ)</a:t>
            </a:r>
            <a:endParaRPr lang="el-GR" dirty="0"/>
          </a:p>
        </p:txBody>
      </p:sp>
      <p:graphicFrame>
        <p:nvGraphicFramePr>
          <p:cNvPr id="4" name="Γράφημα 3"/>
          <p:cNvGraphicFramePr>
            <a:graphicFrameLocks/>
          </p:cNvGraphicFramePr>
          <p:nvPr>
            <p:extLst>
              <p:ext uri="{D42A27DB-BD31-4B8C-83A1-F6EECF244321}">
                <p14:modId xmlns:p14="http://schemas.microsoft.com/office/powerpoint/2010/main" val="2449551393"/>
              </p:ext>
            </p:extLst>
          </p:nvPr>
        </p:nvGraphicFramePr>
        <p:xfrm>
          <a:off x="1043608" y="1887854"/>
          <a:ext cx="7033592" cy="398941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Έγγραφο" ma:contentTypeID="0x010100ECDDDAFF6CA6494BB9A76D6EF082445F" ma:contentTypeVersion="1" ma:contentTypeDescription="Δημιουργία νέου εγγράφου" ma:contentTypeScope="" ma:versionID="c4f59b79303d18c968b6dd5a4da34f49">
  <xsd:schema xmlns:xsd="http://www.w3.org/2001/XMLSchema" xmlns:xs="http://www.w3.org/2001/XMLSchema" xmlns:p="http://schemas.microsoft.com/office/2006/metadata/properties" xmlns:ns1="http://schemas.microsoft.com/sharepoint/v3" targetNamespace="http://schemas.microsoft.com/office/2006/metadata/properties" ma:root="true" ma:fieldsID="411b4437d7e41913fd45395c41a8907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Ημερομηνία έναρξης χρονοδιαγράμματος" ma:description="" ma:hidden="true" ma:internalName="PublishingStartDate">
      <xsd:simpleType>
        <xsd:restriction base="dms:Unknown"/>
      </xsd:simpleType>
    </xsd:element>
    <xsd:element name="PublishingExpirationDate" ma:index="9" nillable="true" ma:displayName="Ημερομηνία λήξης χρονοδιαγράμματος"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316A72E9-ECF2-495F-9DFB-1666420B872F}"/>
</file>

<file path=customXml/itemProps2.xml><?xml version="1.0" encoding="utf-8"?>
<ds:datastoreItem xmlns:ds="http://schemas.openxmlformats.org/officeDocument/2006/customXml" ds:itemID="{BC7903E8-74AC-4754-9344-C6A9B539CC0E}"/>
</file>

<file path=customXml/itemProps3.xml><?xml version="1.0" encoding="utf-8"?>
<ds:datastoreItem xmlns:ds="http://schemas.openxmlformats.org/officeDocument/2006/customXml" ds:itemID="{26E224D0-0C5D-440F-AEE2-66FCE1C679B7}"/>
</file>

<file path=docProps/app.xml><?xml version="1.0" encoding="utf-8"?>
<Properties xmlns="http://schemas.openxmlformats.org/officeDocument/2006/extended-properties" xmlns:vt="http://schemas.openxmlformats.org/officeDocument/2006/docPropsVTypes">
  <TotalTime>6134</TotalTime>
  <Words>2131</Words>
  <Application>Microsoft Office PowerPoint</Application>
  <PresentationFormat>Προβολή στην οθόνη (4:3)</PresentationFormat>
  <Paragraphs>294</Paragraphs>
  <Slides>27</Slides>
  <Notes>1</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1</vt:i4>
      </vt:variant>
      <vt:variant>
        <vt:lpstr>Τίτλοι διαφανειών</vt:lpstr>
      </vt:variant>
      <vt:variant>
        <vt:i4>27</vt:i4>
      </vt:variant>
    </vt:vector>
  </HeadingPairs>
  <TitlesOfParts>
    <vt:vector size="29" baseType="lpstr">
      <vt:lpstr>Θέμα του Office</vt:lpstr>
      <vt:lpstr>Εικόνα Bitmap</vt:lpstr>
      <vt:lpstr>Παρουσίαση του PowerPoint</vt:lpstr>
      <vt:lpstr>Εξειδίκευση ΕΠ ΜΔΤ</vt:lpstr>
      <vt:lpstr>Η συνεισφορά των Κάθετων Τομέων Πολιτικής στην Εξειδίκευση του ΕΠ ΜΔΤ </vt:lpstr>
      <vt:lpstr>Πορεία Υλοποίησης Ε.Π. </vt:lpstr>
      <vt:lpstr>Συνολική Πορεία Υλοποίησης Ε.Π. ανά Ταμείο</vt:lpstr>
      <vt:lpstr>Πορεία Υλοποίησης Θεματικού  Άξονα Ι (ΕΚΤ) έτους 2017</vt:lpstr>
      <vt:lpstr>Πορεία Υλοποίησης Θεματικού  Άξονα Ι (ΕΚΤ)</vt:lpstr>
      <vt:lpstr>Πορεία Υλοποίησης Θεματικού  Άξονα ΙΙ (ΕΤΠΑ) έτους 2017</vt:lpstr>
      <vt:lpstr>Πορεία Υλοποίησης Θεματικού Άξονα ΙΙ (ΕΤΠΑ)</vt:lpstr>
      <vt:lpstr>Πορεία Υλοποίησης Θεματικού  Άξονα ΙΙΙ (ΕΚΤ) έτους 2017</vt:lpstr>
      <vt:lpstr>Πορεία Υλοποίησης Θεματικού Άξονα ΙΙΙ (ΕΚΤ)</vt:lpstr>
      <vt:lpstr>Πορεία Υλοποίησης Θεματικού  Άξονα ΤΒ ΕΚΤ έτους 2017</vt:lpstr>
      <vt:lpstr>Πορεία Υλοποίησης Θεματικού Άξονα ΤΒ ΕΚΤ</vt:lpstr>
      <vt:lpstr>Πορεία Υλοποίησης Θεματικού  Άξονα ΤΒ ΕΤΠΑ έτους 2017</vt:lpstr>
      <vt:lpstr>Πορεία Υλοποίησης Θεματικού Άξονα ΤΒ ΕΤΠΑ</vt:lpstr>
      <vt:lpstr>Έργα σημαία ΕΠ ΜΔΤ </vt:lpstr>
      <vt:lpstr>Υλοποίηση Έργων σημαία ΕΠ ΜΔΤ έως 31.12.2017</vt:lpstr>
      <vt:lpstr>Κάθετος τομέας πολιτικής: Δικαιοσύνη</vt:lpstr>
      <vt:lpstr>Πορεία Υλοποίησης Έτους 2017 Κάθετου τομέα πολιτικής: Δικαιοσύνη</vt:lpstr>
      <vt:lpstr>Κάθετος τομέας πολιτικής: Δημοσιονομική – Φορολογική διαχείριση</vt:lpstr>
      <vt:lpstr>Πορεία Υλοποίησης Έτους 2017  Κάθετου τομέα πολιτικής: Δημοσιονομική – Φορολογική διαχείριση</vt:lpstr>
      <vt:lpstr>Κάθετος τομέας πολιτικής: Κοινωνική Ασφάλιση</vt:lpstr>
      <vt:lpstr>Πορεία Υλοποίησης Έτους 2017 Κάθετου τομέα πολιτικής: Κοινωνική Ασφάλιση</vt:lpstr>
      <vt:lpstr>Κάθετος τομέας πολιτικής: Υγεία</vt:lpstr>
      <vt:lpstr>Πορεία Υλοποίησης Έτους 2017 Κάθετου τομέα πολιτικής: Υγεία</vt:lpstr>
      <vt:lpstr>Κάθετος τομέας πολιτικής: Εφαρμογή της μεταρρύθμισης «Πρόγραμμα ΚΑΛΛΙΚΡΑΤΗΣ»</vt:lpstr>
      <vt:lpstr>Πορεία Υλοποίησης Έτους 2017 Κάθετου τομέα πολιτικής: Εφαρμογή της μεταρρύθμιση «Πρόγραμμα ΚΑΛΛΙΚΡΑΤΗΣ»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ΓΤ</dc:creator>
  <cp:lastModifiedBy>ΗΛΙΑΔΗ ΑΝΑΣΤΑΣΙΑ</cp:lastModifiedBy>
  <cp:revision>431</cp:revision>
  <cp:lastPrinted>2018-02-06T09:56:18Z</cp:lastPrinted>
  <dcterms:created xsi:type="dcterms:W3CDTF">2015-06-24T12:38:35Z</dcterms:created>
  <dcterms:modified xsi:type="dcterms:W3CDTF">2018-05-29T13:30:24Z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0x010100ECDDDAFF6CA6494BB9A76D6EF082445F</vt:lpwstr>
  </property>
</Properties>
</file>